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5"/>
  </p:notesMasterIdLst>
  <p:handoutMasterIdLst>
    <p:handoutMasterId r:id="rId26"/>
  </p:handoutMasterIdLst>
  <p:sldIdLst>
    <p:sldId id="256" r:id="rId2"/>
    <p:sldId id="275" r:id="rId3"/>
    <p:sldId id="276" r:id="rId4"/>
    <p:sldId id="277" r:id="rId5"/>
    <p:sldId id="278" r:id="rId6"/>
    <p:sldId id="269" r:id="rId7"/>
    <p:sldId id="285" r:id="rId8"/>
    <p:sldId id="296" r:id="rId9"/>
    <p:sldId id="295" r:id="rId10"/>
    <p:sldId id="283" r:id="rId11"/>
    <p:sldId id="279" r:id="rId12"/>
    <p:sldId id="286" r:id="rId13"/>
    <p:sldId id="287" r:id="rId14"/>
    <p:sldId id="289" r:id="rId15"/>
    <p:sldId id="290" r:id="rId16"/>
    <p:sldId id="288" r:id="rId17"/>
    <p:sldId id="280" r:id="rId18"/>
    <p:sldId id="281" r:id="rId19"/>
    <p:sldId id="291" r:id="rId20"/>
    <p:sldId id="292" r:id="rId21"/>
    <p:sldId id="282" r:id="rId22"/>
    <p:sldId id="284" r:id="rId23"/>
    <p:sldId id="29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a:solidFill>
          <a:srgbClr val="FFC000"/>
        </a:solidFill>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a:solidFill>
          <a:srgbClr val="FFC000"/>
        </a:solidFill>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a:solidFill>
          <a:schemeClr val="accent2">
            <a:lumMod val="40000"/>
            <a:lumOff val="60000"/>
            <a:alpha val="90000"/>
          </a:schemeClr>
        </a:solidFill>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a:solidFill>
          <a:schemeClr val="accent2">
            <a:lumMod val="40000"/>
            <a:lumOff val="60000"/>
            <a:alpha val="90000"/>
          </a:schemeClr>
        </a:solidFill>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a:solidFill>
          <a:schemeClr val="accent2">
            <a:lumMod val="40000"/>
            <a:lumOff val="60000"/>
            <a:alpha val="90000"/>
          </a:schemeClr>
        </a:solidFill>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a:solidFill>
          <a:schemeClr val="accent2">
            <a:lumMod val="40000"/>
            <a:lumOff val="60000"/>
            <a:alpha val="90000"/>
          </a:schemeClr>
        </a:solidFill>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a:solidFill>
          <a:schemeClr val="accent2">
            <a:lumMod val="40000"/>
            <a:lumOff val="60000"/>
          </a:schemeClr>
        </a:solidFill>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a:solidFill>
          <a:schemeClr val="accent2">
            <a:lumMod val="40000"/>
            <a:lumOff val="60000"/>
            <a:alpha val="90000"/>
          </a:schemeClr>
        </a:solidFill>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a:solidFill>
          <a:schemeClr val="accent2">
            <a:lumMod val="40000"/>
            <a:lumOff val="60000"/>
            <a:alpha val="90000"/>
          </a:schemeClr>
        </a:solidFill>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a:solidFill>
          <a:srgbClr val="FFC000"/>
        </a:solidFill>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a:solidFill>
          <a:schemeClr val="accent2">
            <a:lumMod val="40000"/>
            <a:lumOff val="60000"/>
            <a:alpha val="90000"/>
          </a:schemeClr>
        </a:solidFill>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a:solidFill>
          <a:schemeClr val="accent2">
            <a:lumMod val="40000"/>
            <a:lumOff val="60000"/>
            <a:alpha val="90000"/>
          </a:schemeClr>
        </a:solidFill>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a:solidFill>
          <a:srgbClr val="FFC000"/>
        </a:solidFill>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a:solidFill>
          <a:schemeClr val="accent2">
            <a:lumMod val="40000"/>
            <a:lumOff val="60000"/>
            <a:alpha val="90000"/>
          </a:schemeClr>
        </a:solidFill>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IN"/>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IN"/>
        </a:p>
      </dgm:t>
    </dgm:pt>
    <dgm:pt modelId="{1B1F80F4-E9A5-4A99-A630-6548067B7CB5}" type="pres">
      <dgm:prSet presAssocID="{995C4470-49EF-4BD9-B00A-AD612181AB58}" presName="parTrans" presStyleLbl="sibTrans2D1" presStyleIdx="0" presStyleCnt="10"/>
      <dgm:spPr/>
      <dgm:t>
        <a:bodyPr/>
        <a:lstStyle/>
        <a:p>
          <a:endParaRPr lang="en-IN"/>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IN"/>
        </a:p>
      </dgm:t>
    </dgm:pt>
    <dgm:pt modelId="{7CAEA63C-96B5-40D4-900F-409598FDB0C1}" type="pres">
      <dgm:prSet presAssocID="{2B847D36-6E88-4DD3-AABD-579C99426233}" presName="sibTrans" presStyleLbl="sibTrans2D1" presStyleIdx="1" presStyleCnt="10"/>
      <dgm:spPr/>
      <dgm:t>
        <a:bodyPr/>
        <a:lstStyle/>
        <a:p>
          <a:endParaRPr lang="en-IN"/>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IN"/>
        </a:p>
      </dgm:t>
    </dgm:pt>
    <dgm:pt modelId="{A65C4264-24F4-4122-844B-F5E582EC0111}" type="pres">
      <dgm:prSet presAssocID="{B551F8FA-E415-4EE1-BA68-D13E7D2E980B}" presName="sibTrans" presStyleLbl="sibTrans2D1" presStyleIdx="2" presStyleCnt="10"/>
      <dgm:spPr/>
      <dgm:t>
        <a:bodyPr/>
        <a:lstStyle/>
        <a:p>
          <a:endParaRPr lang="en-IN"/>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IN"/>
        </a:p>
      </dgm:t>
    </dgm:pt>
    <dgm:pt modelId="{3FBD4BD3-B74D-4AAB-9295-AE19DCC50691}" type="pres">
      <dgm:prSet presAssocID="{1009FF03-5F93-449C-AF20-55447EEE50AB}" presName="sibTrans" presStyleLbl="sibTrans2D1" presStyleIdx="3" presStyleCnt="10"/>
      <dgm:spPr/>
      <dgm:t>
        <a:bodyPr/>
        <a:lstStyle/>
        <a:p>
          <a:endParaRPr lang="en-IN"/>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IN"/>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IN"/>
        </a:p>
      </dgm:t>
    </dgm:pt>
    <dgm:pt modelId="{C8CE6287-76AA-46C4-B478-0F9183DE6118}" type="pres">
      <dgm:prSet presAssocID="{F342D04F-4D11-41CC-AB66-36041A902B44}" presName="parTrans" presStyleLbl="sibTrans2D1" presStyleIdx="4" presStyleCnt="10"/>
      <dgm:spPr/>
      <dgm:t>
        <a:bodyPr/>
        <a:lstStyle/>
        <a:p>
          <a:endParaRPr lang="en-IN"/>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IN"/>
        </a:p>
      </dgm:t>
    </dgm:pt>
    <dgm:pt modelId="{DDA5CBC7-AA05-481A-A03A-3964C1BBBB5A}" type="pres">
      <dgm:prSet presAssocID="{BD0F67B1-39E4-45ED-9534-FB8F89E8EEF6}" presName="sibTrans" presStyleLbl="sibTrans2D1" presStyleIdx="5" presStyleCnt="10"/>
      <dgm:spPr/>
      <dgm:t>
        <a:bodyPr/>
        <a:lstStyle/>
        <a:p>
          <a:endParaRPr lang="en-IN"/>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IN"/>
        </a:p>
      </dgm:t>
    </dgm:pt>
    <dgm:pt modelId="{E7F7C4A8-2F3A-49BA-B2E4-CF48FCA5D8D8}" type="pres">
      <dgm:prSet presAssocID="{E373698D-1356-47A7-A591-B72BFE77C3D1}" presName="sibTrans" presStyleLbl="sibTrans2D1" presStyleIdx="6" presStyleCnt="10"/>
      <dgm:spPr/>
      <dgm:t>
        <a:bodyPr/>
        <a:lstStyle/>
        <a:p>
          <a:endParaRPr lang="en-IN"/>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IN"/>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IN"/>
        </a:p>
      </dgm:t>
    </dgm:pt>
    <dgm:pt modelId="{BF9CEF10-4726-4D20-AC2F-85DE706D0D00}" type="pres">
      <dgm:prSet presAssocID="{403B4542-B2F8-496D-BBEA-3A684B1106F9}" presName="parTrans" presStyleLbl="sibTrans2D1" presStyleIdx="7" presStyleCnt="10"/>
      <dgm:spPr/>
      <dgm:t>
        <a:bodyPr/>
        <a:lstStyle/>
        <a:p>
          <a:endParaRPr lang="en-IN"/>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IN"/>
        </a:p>
      </dgm:t>
    </dgm:pt>
    <dgm:pt modelId="{0C1CAC8B-CC80-49DA-9707-021AB163C55F}" type="pres">
      <dgm:prSet presAssocID="{ABE7D012-6867-48DA-AF76-FDB8ECBB944D}" presName="sibTrans" presStyleLbl="sibTrans2D1" presStyleIdx="8" presStyleCnt="10"/>
      <dgm:spPr/>
      <dgm:t>
        <a:bodyPr/>
        <a:lstStyle/>
        <a:p>
          <a:endParaRPr lang="en-IN"/>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IN"/>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IN"/>
        </a:p>
      </dgm:t>
    </dgm:pt>
    <dgm:pt modelId="{E31C91BC-3A8F-4AC7-8DBF-330AFF31351C}" type="pres">
      <dgm:prSet presAssocID="{525F31A2-90BB-4E18-B1F5-10D38B8099D9}" presName="parTrans" presStyleLbl="sibTrans2D1" presStyleIdx="9" presStyleCnt="10"/>
      <dgm:spPr/>
      <dgm:t>
        <a:bodyPr/>
        <a:lstStyle/>
        <a:p>
          <a:endParaRPr lang="en-IN"/>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IN"/>
        </a:p>
      </dgm:t>
    </dgm:pt>
  </dgm:ptLst>
  <dgm:cxnLst>
    <dgm:cxn modelId="{73058351-9FAC-4F4F-A5FB-FC365EDF9D02}" type="presOf" srcId="{C53CC6D8-DEFC-45FD-8207-E1ECCC27EA85}" destId="{22D8E0AF-322E-4A8E-BC3C-6E9E9A51F58F}"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9AFC20F2-D5DD-455E-8266-96B58ABE2D49}" type="presOf" srcId="{CAE20587-4D50-4B6B-A17D-199722D630E2}" destId="{68423B8C-DD55-4C1A-86D3-87118415FFA7}"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0586601-9ACD-4FBD-BD5A-48D73FF14301}" type="presOf" srcId="{516A4DDC-76BD-494E-B503-625555CCBC4A}" destId="{9BBCF6CE-E750-48B6-B333-305BBB100737}"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6D853954-67EB-442C-9F5A-866B9247A562}" srcId="{C53CC6D8-DEFC-45FD-8207-E1ECCC27EA85}" destId="{5CA89521-836B-470D-B51C-F8A4714D4EFF}" srcOrd="3" destOrd="0" parTransId="{D7F37AAF-020D-463D-9735-A1336884A6AE}" sibTransId="{C27250CA-FF59-4A03-8472-477331DB98EB}"/>
    <dgm:cxn modelId="{36634D94-C210-4DDC-A75A-FBCAAFC75039}" srcId="{5CA89521-836B-470D-B51C-F8A4714D4EFF}" destId="{63746B76-9534-4F4F-B65B-B8A9AACC03F9}" srcOrd="0" destOrd="0" parTransId="{525F31A2-90BB-4E18-B1F5-10D38B8099D9}" sibTransId="{A9C1E709-4F9E-4AAB-BB7C-51A08921302E}"/>
    <dgm:cxn modelId="{D22C632F-8F8B-48FF-A898-48FD446A5F78}" srcId="{41E3B52E-71B8-4BD0-B1ED-D051FFB12506}" destId="{CAE20587-4D50-4B6B-A17D-199722D630E2}" srcOrd="2" destOrd="0" parTransId="{6CEBC692-6F9A-47B4-948E-5AEB8FCFD251}" sibTransId="{7656320D-CC13-4DD7-8A30-F9FDC84AC6F2}"/>
    <dgm:cxn modelId="{AEAE8CB6-1B26-4996-A549-ADEFF4BF9B7B}" type="presOf" srcId="{41E3B52E-71B8-4BD0-B1ED-D051FFB12506}" destId="{09ADE9CE-20B7-4A4E-BED6-D56E4ED1D855}"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B767AB03-F7F7-492B-8158-C75E1682A10F}" srcId="{EA587102-578B-46F3-8D9E-CEC48527A898}" destId="{15982A38-A73B-4943-B138-EA0EAB77BC29}" srcOrd="1" destOrd="0" parTransId="{7CBA4BA7-B8C9-4EC9-9C51-4E810224FE14}" sibTransId="{9295158E-0763-4655-AD0E-61686A560F58}"/>
    <dgm:cxn modelId="{70C18AF9-2F24-4A50-9785-941DE7FE4B31}" type="presOf" srcId="{2B847D36-6E88-4DD3-AABD-579C99426233}" destId="{7CAEA63C-96B5-40D4-900F-409598FDB0C1}"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0F0D3551-AF94-422C-87FE-80E4E27CB025}" srcId="{C53CC6D8-DEFC-45FD-8207-E1ECCC27EA85}" destId="{41E3B52E-71B8-4BD0-B1ED-D051FFB12506}" srcOrd="1" destOrd="0" parTransId="{DA206B73-34B1-48E4-A513-9978853BF217}" sibTransId="{2436D701-8B79-4C2B-92A4-52BC1BA24775}"/>
    <dgm:cxn modelId="{40E743FD-4072-4389-94B0-B65E89259C6B}" type="presOf" srcId="{5CBEC7DD-A25D-4956-9A65-6EA385F6FCB5}" destId="{F7AA6D3E-BCE0-4C06-B101-080DA85DCB0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AC32EC95-E874-4C4E-AF61-58E99EE59A51}" type="presOf" srcId="{C4FF5CFA-9CEF-4C34-984A-CC28F232798F}" destId="{459BBFF8-CE50-41AE-9B5E-F6026BBE4F45}"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25B66A08-E57F-429F-A076-5691EC284D95}" type="presOf" srcId="{33BF0E2A-2B00-40A5-832E-FC800DCA5982}" destId="{73DBFA1A-3823-4209-9CD6-DBDD456F39FB}" srcOrd="0" destOrd="0" presId="urn:microsoft.com/office/officeart/2005/8/layout/lProcess1"/>
    <dgm:cxn modelId="{3EF97A2F-4200-46E4-86EB-19980AD436FE}" type="presOf" srcId="{CD410504-9F7F-47AE-B46E-CE985680360F}" destId="{85447532-8740-4202-B6A5-AE63748B9291}"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0E9367DA-F3C7-4672-A3E1-FDDD869E15C8}" type="presOf" srcId="{ABE7D012-6867-48DA-AF76-FDB8ECBB944D}" destId="{0C1CAC8B-CC80-49DA-9707-021AB163C55F}"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B522739A-4DEE-43CF-9357-A84EF1EEE7ED}" srcId="{41E3B52E-71B8-4BD0-B1ED-D051FFB12506}" destId="{33BF0E2A-2B00-40A5-832E-FC800DCA5982}" srcOrd="1" destOrd="0" parTransId="{F8C31ED9-A2C0-4A09-A419-0AE9A44BB8DF}" sibTransId="{E373698D-1356-47A7-A591-B72BFE77C3D1}"/>
    <dgm:cxn modelId="{206D6826-92C5-4EEE-A28E-254E966FF0A0}" srcId="{516A4DDC-76BD-494E-B503-625555CCBC4A}" destId="{F7CED298-1605-4B60-9FC8-0A4C25C5AA00}" srcOrd="2" destOrd="0" parTransId="{618E2D9E-4CAE-48D5-9A0F-94DAE74A2D69}" sibTransId="{1009FF03-5F93-449C-AF20-55447EEE50AB}"/>
    <dgm:cxn modelId="{0687A885-2354-4E9E-B313-4269283F0057}" srcId="{41E3B52E-71B8-4BD0-B1ED-D051FFB12506}" destId="{5CBEC7DD-A25D-4956-9A65-6EA385F6FCB5}" srcOrd="0" destOrd="0" parTransId="{F342D04F-4D11-41CC-AB66-36041A902B44}" sibTransId="{BD0F67B1-39E4-45ED-9534-FB8F89E8EEF6}"/>
    <dgm:cxn modelId="{AB112F16-9765-4DCF-8A6B-B4FEBB1DF80B}" type="presOf" srcId="{1009FF03-5F93-449C-AF20-55447EEE50AB}" destId="{3FBD4BD3-B74D-4AAB-9295-AE19DCC50691}"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6896"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t>Web Scraping</a:t>
          </a:r>
        </a:p>
      </dsp:txBody>
      <dsp:txXfrm>
        <a:off x="22800" y="77759"/>
        <a:ext cx="2140162" cy="511184"/>
      </dsp:txXfrm>
    </dsp:sp>
    <dsp:sp modelId="{1B1F80F4-E9A5-4A99-A630-6548067B7CB5}">
      <dsp:nvSpPr>
        <dsp:cNvPr id="0" name=""/>
        <dsp:cNvSpPr/>
      </dsp:nvSpPr>
      <dsp:spPr>
        <a:xfrm rot="5400000">
          <a:off x="1045369"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6896" y="79489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Ensure that the webpages allow legal scraping of data</a:t>
          </a:r>
        </a:p>
      </dsp:txBody>
      <dsp:txXfrm>
        <a:off x="22800" y="810799"/>
        <a:ext cx="2140162" cy="511184"/>
      </dsp:txXfrm>
    </dsp:sp>
    <dsp:sp modelId="{7CAEA63C-96B5-40D4-900F-409598FDB0C1}">
      <dsp:nvSpPr>
        <dsp:cNvPr id="0" name=""/>
        <dsp:cNvSpPr/>
      </dsp:nvSpPr>
      <dsp:spPr>
        <a:xfrm rot="5400000">
          <a:off x="1045369" y="138539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6896" y="152793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Extract the product URL’s from Amazon and Flipkart</a:t>
          </a:r>
        </a:p>
      </dsp:txBody>
      <dsp:txXfrm>
        <a:off x="22800" y="1543839"/>
        <a:ext cx="2140162" cy="511184"/>
      </dsp:txXfrm>
    </dsp:sp>
    <dsp:sp modelId="{A65C4264-24F4-4122-844B-F5E582EC0111}">
      <dsp:nvSpPr>
        <dsp:cNvPr id="0" name=""/>
        <dsp:cNvSpPr/>
      </dsp:nvSpPr>
      <dsp:spPr>
        <a:xfrm rot="5400000">
          <a:off x="1045369" y="211843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6896" y="2260975"/>
          <a:ext cx="2171970" cy="542992"/>
        </a:xfrm>
        <a:prstGeom prst="roundRect">
          <a:avLst>
            <a:gd name="adj" fmla="val 10000"/>
          </a:avLst>
        </a:prstGeom>
        <a:solidFill>
          <a:schemeClr val="accent2">
            <a:lumMod val="40000"/>
            <a:lumOff val="6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 a dataframe with Reviews and Ratings columns</a:t>
          </a:r>
        </a:p>
      </dsp:txBody>
      <dsp:txXfrm>
        <a:off x="22800" y="2276879"/>
        <a:ext cx="2140162" cy="511184"/>
      </dsp:txXfrm>
    </dsp:sp>
    <dsp:sp modelId="{3FBD4BD3-B74D-4AAB-9295-AE19DCC50691}">
      <dsp:nvSpPr>
        <dsp:cNvPr id="0" name=""/>
        <dsp:cNvSpPr/>
      </dsp:nvSpPr>
      <dsp:spPr>
        <a:xfrm rot="5400000">
          <a:off x="1045369" y="285147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6896" y="299401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Save the dataframe in CSV format</a:t>
          </a:r>
        </a:p>
      </dsp:txBody>
      <dsp:txXfrm>
        <a:off x="22800" y="3009919"/>
        <a:ext cx="2140162" cy="511184"/>
      </dsp:txXfrm>
    </dsp:sp>
    <dsp:sp modelId="{09ADE9CE-20B7-4A4E-BED6-D56E4ED1D855}">
      <dsp:nvSpPr>
        <dsp:cNvPr id="0" name=""/>
        <dsp:cNvSpPr/>
      </dsp:nvSpPr>
      <dsp:spPr>
        <a:xfrm>
          <a:off x="2482942"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t>EDA</a:t>
          </a:r>
        </a:p>
      </dsp:txBody>
      <dsp:txXfrm>
        <a:off x="2498846" y="77759"/>
        <a:ext cx="2140162" cy="511184"/>
      </dsp:txXfrm>
    </dsp:sp>
    <dsp:sp modelId="{C8CE6287-76AA-46C4-B478-0F9183DE6118}">
      <dsp:nvSpPr>
        <dsp:cNvPr id="0" name=""/>
        <dsp:cNvSpPr/>
      </dsp:nvSpPr>
      <dsp:spPr>
        <a:xfrm rot="5400000">
          <a:off x="3521415"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482942" y="79489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Check for missing values</a:t>
          </a:r>
        </a:p>
      </dsp:txBody>
      <dsp:txXfrm>
        <a:off x="2498846" y="810799"/>
        <a:ext cx="2140162" cy="511184"/>
      </dsp:txXfrm>
    </dsp:sp>
    <dsp:sp modelId="{DDA5CBC7-AA05-481A-A03A-3964C1BBBB5A}">
      <dsp:nvSpPr>
        <dsp:cNvPr id="0" name=""/>
        <dsp:cNvSpPr/>
      </dsp:nvSpPr>
      <dsp:spPr>
        <a:xfrm rot="5400000">
          <a:off x="3521415" y="138539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482942" y="152793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Data Preprocessing steps</a:t>
          </a:r>
        </a:p>
      </dsp:txBody>
      <dsp:txXfrm>
        <a:off x="2498846" y="1543839"/>
        <a:ext cx="2140162" cy="511184"/>
      </dsp:txXfrm>
    </dsp:sp>
    <dsp:sp modelId="{E7F7C4A8-2F3A-49BA-B2E4-CF48FCA5D8D8}">
      <dsp:nvSpPr>
        <dsp:cNvPr id="0" name=""/>
        <dsp:cNvSpPr/>
      </dsp:nvSpPr>
      <dsp:spPr>
        <a:xfrm rot="5400000">
          <a:off x="3521415" y="211843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482942" y="226097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Handle outliers and class imbalance to avoid model biasness</a:t>
          </a:r>
        </a:p>
      </dsp:txBody>
      <dsp:txXfrm>
        <a:off x="2498846" y="2276879"/>
        <a:ext cx="2140162" cy="511184"/>
      </dsp:txXfrm>
    </dsp:sp>
    <dsp:sp modelId="{67971461-EE07-4B5E-A0C3-A166C6559682}">
      <dsp:nvSpPr>
        <dsp:cNvPr id="0" name=""/>
        <dsp:cNvSpPr/>
      </dsp:nvSpPr>
      <dsp:spPr>
        <a:xfrm>
          <a:off x="4958987"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t>Visualization</a:t>
          </a:r>
        </a:p>
      </dsp:txBody>
      <dsp:txXfrm>
        <a:off x="4974891" y="77759"/>
        <a:ext cx="2140162" cy="511184"/>
      </dsp:txXfrm>
    </dsp:sp>
    <dsp:sp modelId="{BF9CEF10-4726-4D20-AC2F-85DE706D0D00}">
      <dsp:nvSpPr>
        <dsp:cNvPr id="0" name=""/>
        <dsp:cNvSpPr/>
      </dsp:nvSpPr>
      <dsp:spPr>
        <a:xfrm rot="5400000">
          <a:off x="5997461"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958987" y="79489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Use Pandas Profiling to get initial insight on our dataset</a:t>
          </a:r>
        </a:p>
      </dsp:txBody>
      <dsp:txXfrm>
        <a:off x="4974891" y="810799"/>
        <a:ext cx="2140162" cy="511184"/>
      </dsp:txXfrm>
    </dsp:sp>
    <dsp:sp modelId="{0C1CAC8B-CC80-49DA-9707-021AB163C55F}">
      <dsp:nvSpPr>
        <dsp:cNvPr id="0" name=""/>
        <dsp:cNvSpPr/>
      </dsp:nvSpPr>
      <dsp:spPr>
        <a:xfrm rot="5400000">
          <a:off x="5997461" y="138539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958987" y="152793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 various visualization plots and Word Cloud</a:t>
          </a:r>
        </a:p>
      </dsp:txBody>
      <dsp:txXfrm>
        <a:off x="4974891" y="1543839"/>
        <a:ext cx="2140162" cy="511184"/>
      </dsp:txXfrm>
    </dsp:sp>
    <dsp:sp modelId="{DA50ACFD-2722-4D29-B376-5CF3C8F3EB41}">
      <dsp:nvSpPr>
        <dsp:cNvPr id="0" name=""/>
        <dsp:cNvSpPr/>
      </dsp:nvSpPr>
      <dsp:spPr>
        <a:xfrm>
          <a:off x="7435033"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t>Model Building</a:t>
          </a:r>
        </a:p>
      </dsp:txBody>
      <dsp:txXfrm>
        <a:off x="7450937" y="77759"/>
        <a:ext cx="2140162" cy="511184"/>
      </dsp:txXfrm>
    </dsp:sp>
    <dsp:sp modelId="{E31C91BC-3A8F-4AC7-8DBF-330AFF31351C}">
      <dsp:nvSpPr>
        <dsp:cNvPr id="0" name=""/>
        <dsp:cNvSpPr/>
      </dsp:nvSpPr>
      <dsp:spPr>
        <a:xfrm rot="5400000">
          <a:off x="8473506"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435033" y="79489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Function for Classification Models and Evaluation Metrics</a:t>
          </a:r>
        </a:p>
      </dsp:txBody>
      <dsp:txXfrm>
        <a:off x="7450937" y="810799"/>
        <a:ext cx="2140162" cy="51118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pPr/>
              <a:t>6/28/2022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xmlns=""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pPr/>
              <a:t>6/28/2022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xmlns=""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10972800" y="6473952"/>
            <a:ext cx="1011936" cy="246888"/>
          </a:xfrm>
        </p:spPr>
        <p:txBody>
          <a:bodyPr/>
          <a:lstStyle/>
          <a:p>
            <a:fld id="{6D22F896-40B5-4ADD-8801-0D06FADFA095}" type="slidenum">
              <a:rPr lang="en-US" smtClean="0"/>
              <a:pPr/>
              <a:t>‹#›</a:t>
            </a:fld>
            <a:endParaRPr lang="en-US" dirty="0"/>
          </a:p>
        </p:txBody>
      </p:sp>
      <p:sp>
        <p:nvSpPr>
          <p:cNvPr id="8" name="Rectangle 7">
            <a:extLst>
              <a:ext uri="{FF2B5EF4-FFF2-40B4-BE49-F238E27FC236}">
                <a16:creationId xmlns="" xmlns:a16="http://schemas.microsoft.com/office/drawing/2014/main" id="{C1F86999-4429-4377-A93E-E78851B64F92}"/>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80D0907F-215A-4EC2-BF6E-256A25520FC2}"/>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CC0096-1860-4642-9CD2-0079EA5E7CD1}"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CC0096-1860-4642-9CD2-0079EA5E7CD1}"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6/28/2022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7CC0096-1860-4642-9CD2-0079EA5E7CD1}" type="datetimeFigureOut">
              <a:rPr lang="en-US" smtClean="0"/>
              <a:pPr/>
              <a:t>6/28/2022</a:t>
            </a:fld>
            <a:endParaRPr lang="en-US"/>
          </a:p>
        </p:txBody>
      </p:sp>
      <p:sp>
        <p:nvSpPr>
          <p:cNvPr id="19" name="Footer Placeholder 18"/>
          <p:cNvSpPr>
            <a:spLocks noGrp="1"/>
          </p:cNvSpPr>
          <p:nvPr>
            <p:ph type="ftr" sz="quarter" idx="11"/>
          </p:nvPr>
        </p:nvSpPr>
        <p:spPr>
          <a:xfrm>
            <a:off x="4775200" y="76201"/>
            <a:ext cx="3860800" cy="288925"/>
          </a:xfrm>
        </p:spPr>
        <p:txBody>
          <a:bodyPr/>
          <a:lstStyle/>
          <a:p>
            <a:endParaRPr lang="en-US" dirty="0"/>
          </a:p>
        </p:txBody>
      </p:sp>
      <p:sp>
        <p:nvSpPr>
          <p:cNvPr id="16" name="Slide Number Placeholder 15"/>
          <p:cNvSpPr>
            <a:spLocks noGrp="1"/>
          </p:cNvSpPr>
          <p:nvPr>
            <p:ph type="sldNum" sz="quarter" idx="12"/>
          </p:nvPr>
        </p:nvSpPr>
        <p:spPr>
          <a:xfrm>
            <a:off x="10972800" y="6473952"/>
            <a:ext cx="1011936" cy="246888"/>
          </a:xfrm>
        </p:spPr>
        <p:txBody>
          <a:bodyPr/>
          <a:lstStyle/>
          <a:p>
            <a:fld id="{E31375A4-56A4-47D6-9801-1991572033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8A87A34-81AB-432B-8DAE-1953F412C126}" type="datetimeFigureOut">
              <a:rPr lang="en-US" smtClean="0"/>
              <a:pPr/>
              <a:t>6/28/2022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6D22F896-40B5-4ADD-8801-0D06FADFA095}" type="slidenum">
              <a:rPr lang="en-US" smtClean="0"/>
              <a:pPr/>
              <a:t>‹#›</a:t>
            </a:fld>
            <a:endParaRPr lang="en-US"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37CC0096-1860-4642-9CD2-0079EA5E7CD1}" type="datetimeFigureOut">
              <a:rPr lang="en-US" smtClean="0"/>
              <a:pPr/>
              <a:t>6/28/2022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37CC0096-1860-4642-9CD2-0079EA5E7CD1}"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fld id="{E31375A4-56A4-47D6-9801-1991572033F7}" type="slidenum">
              <a:rPr lang="en-US" smtClean="0"/>
              <a:pPr/>
              <a:t>‹#›</a:t>
            </a:fld>
            <a:endParaRPr lang="en-US"/>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7CC0096-1860-4642-9CD2-0079EA5E7CD1}" type="datetimeFigureOut">
              <a:rPr lang="en-US" smtClean="0"/>
              <a:pPr/>
              <a:t>6/28/2022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CC0096-1860-4642-9CD2-0079EA5E7CD1}" type="datetimeFigureOut">
              <a:rPr lang="en-US" smtClean="0"/>
              <a:pPr/>
              <a:t>6/28/2022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7CC0096-1860-4642-9CD2-0079EA5E7CD1}" type="datetimeFigureOut">
              <a:rPr lang="en-US" smtClean="0"/>
              <a:pPr/>
              <a:t>6/28/2022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31375A4-56A4-47D6-9801-1991572033F7}" type="slidenum">
              <a:rPr lang="en-US" smtClean="0"/>
              <a:pPr/>
              <a:t>‹#›</a:t>
            </a:fld>
            <a:endParaRPr lang="en-US"/>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Rectangle 7" descr="An empty placeholder to add an image. Click on the placeholder and select the image that you wish to add.">
            <a:extLst>
              <a:ext uri="{FF2B5EF4-FFF2-40B4-BE49-F238E27FC236}">
                <a16:creationId xmlns="" xmlns:a16="http://schemas.microsoft.com/office/drawing/2014/main" id="{E6F6C0AE-97E6-47D0-9E9A-3A7B0FBBC2CF}"/>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37CC0096-1860-4642-9CD2-0079EA5E7CD1}" type="datetimeFigureOut">
              <a:rPr lang="en-US" smtClean="0"/>
              <a:pPr/>
              <a:t>6/28/2022</a:t>
            </a:fld>
            <a:endParaRPr lang="en-US"/>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31375A4-56A4-47D6-9801-1991572033F7}" type="slidenum">
              <a:rPr lang="en-US" smtClean="0"/>
              <a:pPr/>
              <a:t>‹#›</a:t>
            </a:fld>
            <a:endParaRPr lang="en-US"/>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656" r:id="rId12"/>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0"/>
            <a:ext cx="8144134" cy="1373070"/>
          </a:xfrm>
        </p:spPr>
        <p:txBody>
          <a:bodyPr>
            <a:normAutofit fontScale="90000"/>
          </a:bodyPr>
          <a:lstStyle/>
          <a:p>
            <a:r>
              <a:rPr lang="en-IN" sz="5400" dirty="0"/>
              <a:t>Ratings Prediction Project Presentation</a:t>
            </a:r>
            <a:endParaRPr sz="5400" dirty="0"/>
          </a:p>
        </p:txBody>
      </p:sp>
      <p:sp>
        <p:nvSpPr>
          <p:cNvPr id="3" name="Subtitle 2"/>
          <p:cNvSpPr>
            <a:spLocks noGrp="1"/>
          </p:cNvSpPr>
          <p:nvPr>
            <p:ph type="subTitle" idx="1"/>
          </p:nvPr>
        </p:nvSpPr>
        <p:spPr>
          <a:xfrm>
            <a:off x="1371600" y="4876800"/>
            <a:ext cx="10591800" cy="685800"/>
          </a:xfrm>
        </p:spPr>
        <p:txBody>
          <a:bodyPr>
            <a:normAutofit lnSpcReduction="10000"/>
          </a:bodyPr>
          <a:lstStyle/>
          <a:p>
            <a:r>
              <a:rPr lang="en-US" sz="1900" dirty="0"/>
              <a:t>Submitted </a:t>
            </a:r>
            <a:r>
              <a:rPr lang="en-US" sz="1900" dirty="0" smtClean="0"/>
              <a:t>by</a:t>
            </a:r>
            <a:r>
              <a:rPr lang="en-US" sz="1900" dirty="0" smtClean="0"/>
              <a:t>:</a:t>
            </a:r>
          </a:p>
          <a:p>
            <a:r>
              <a:rPr lang="en-IN" sz="1900" dirty="0" smtClean="0"/>
              <a:t>Karan </a:t>
            </a:r>
            <a:r>
              <a:rPr lang="en-IN" sz="1900" dirty="0" err="1" smtClean="0"/>
              <a:t>Kapoor</a:t>
            </a:r>
            <a:endParaRPr lang="en-US" sz="1900" dirty="0" smtClean="0"/>
          </a:p>
        </p:txBody>
      </p:sp>
    </p:spTree>
    <p:extLst>
      <p:ext uri="{BB962C8B-B14F-4D97-AF65-F5344CB8AC3E}">
        <p14:creationId xmlns:p14="http://schemas.microsoft.com/office/powerpoint/2010/main" xmlns="" val="242453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4534DA-B27C-4B6C-B8D5-C382311D6B1C}"/>
              </a:ext>
            </a:extLst>
          </p:cNvPr>
          <p:cNvSpPr>
            <a:spLocks noGrp="1"/>
          </p:cNvSpPr>
          <p:nvPr>
            <p:ph type="title"/>
          </p:nvPr>
        </p:nvSpPr>
        <p:spPr>
          <a:xfrm>
            <a:off x="2895600" y="764373"/>
            <a:ext cx="8458200" cy="1293028"/>
          </a:xfrm>
        </p:spPr>
        <p:txBody>
          <a:bodyPr>
            <a:normAutofit/>
          </a:bodyPr>
          <a:lstStyle/>
          <a:p>
            <a:r>
              <a:rPr lang="en-US" dirty="0"/>
              <a:t>HARDWARE AND SOFTWARE USED</a:t>
            </a:r>
            <a:endParaRPr lang="en-IN" dirty="0"/>
          </a:p>
        </p:txBody>
      </p:sp>
      <p:sp>
        <p:nvSpPr>
          <p:cNvPr id="3" name="Content Placeholder 2">
            <a:extLst>
              <a:ext uri="{FF2B5EF4-FFF2-40B4-BE49-F238E27FC236}">
                <a16:creationId xmlns="" xmlns:a16="http://schemas.microsoft.com/office/drawing/2014/main" id="{6CD2E4A6-03C6-4FB2-B071-6A4B06833B36}"/>
              </a:ext>
            </a:extLst>
          </p:cNvPr>
          <p:cNvSpPr>
            <a:spLocks noGrp="1"/>
          </p:cNvSpPr>
          <p:nvPr>
            <p:ph idx="1"/>
          </p:nvPr>
        </p:nvSpPr>
        <p:spPr/>
        <p:txBody>
          <a:bodyPr>
            <a:normAutofit fontScale="85000" lnSpcReduction="10000"/>
          </a:bodyPr>
          <a:lstStyle/>
          <a:p>
            <a:r>
              <a:rPr lang="en-IN" dirty="0"/>
              <a:t>Hardware technology being used.</a:t>
            </a:r>
          </a:p>
          <a:p>
            <a:pPr marL="0" indent="0">
              <a:buNone/>
            </a:pPr>
            <a:r>
              <a:rPr lang="en-IN" dirty="0"/>
              <a:t>	RAM 	: 8 GB</a:t>
            </a:r>
          </a:p>
          <a:p>
            <a:pPr marL="0" indent="0">
              <a:buNone/>
            </a:pPr>
            <a:r>
              <a:rPr lang="en-IN" dirty="0"/>
              <a:t>	CPU 	: </a:t>
            </a:r>
            <a:r>
              <a:rPr lang="pt-BR" dirty="0"/>
              <a:t>Intel(R) Core(TM) i3-7100U CPU @ 2.40GHz   2.40 GHz</a:t>
            </a:r>
            <a:endParaRPr lang="en-IN" dirty="0"/>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94182" y="2590800"/>
            <a:ext cx="1493005" cy="1219200"/>
          </a:xfrm>
          <a:prstGeom prst="rect">
            <a:avLst/>
          </a:prstGeom>
          <a:noFill/>
          <a:ln>
            <a:noFill/>
          </a:ln>
        </p:spPr>
      </p:pic>
    </p:spTree>
    <p:extLst>
      <p:ext uri="{BB962C8B-B14F-4D97-AF65-F5344CB8AC3E}">
        <p14:creationId xmlns:p14="http://schemas.microsoft.com/office/powerpoint/2010/main" xmlns="" val="3945176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6EA1CD-C229-421F-B4DC-A3561008043A}"/>
              </a:ext>
            </a:extLst>
          </p:cNvPr>
          <p:cNvSpPr>
            <a:spLocks noGrp="1"/>
          </p:cNvSpPr>
          <p:nvPr>
            <p:ph type="title"/>
          </p:nvPr>
        </p:nvSpPr>
        <p:spPr>
          <a:xfrm>
            <a:off x="2895600" y="764373"/>
            <a:ext cx="7696200" cy="1293028"/>
          </a:xfrm>
        </p:spPr>
        <p:txBody>
          <a:bodyPr/>
          <a:lstStyle/>
          <a:p>
            <a:r>
              <a:rPr lang="en-IN" dirty="0"/>
              <a:t>DATA PREPROCESSING</a:t>
            </a:r>
          </a:p>
        </p:txBody>
      </p:sp>
      <p:sp>
        <p:nvSpPr>
          <p:cNvPr id="3" name="Content Placeholder 2">
            <a:extLst>
              <a:ext uri="{FF2B5EF4-FFF2-40B4-BE49-F238E27FC236}">
                <a16:creationId xmlns="" xmlns:a16="http://schemas.microsoft.com/office/drawing/2014/main" id="{D4BBEF55-C1D7-47FB-BC7F-38C7A465087A}"/>
              </a:ext>
            </a:extLst>
          </p:cNvPr>
          <p:cNvSpPr>
            <a:spLocks noGrp="1"/>
          </p:cNvSpPr>
          <p:nvPr>
            <p:ph idx="1"/>
          </p:nvPr>
        </p:nvSpPr>
        <p:spPr/>
        <p:txBody>
          <a:bodyPr>
            <a:normAutofit fontScale="92500"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xmlns="" val="2279548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4495F-3286-466E-AD30-627AC3CFE1F4}"/>
              </a:ext>
            </a:extLst>
          </p:cNvPr>
          <p:cNvSpPr>
            <a:spLocks noGrp="1"/>
          </p:cNvSpPr>
          <p:nvPr>
            <p:ph type="title"/>
          </p:nvPr>
        </p:nvSpPr>
        <p:spPr>
          <a:xfrm>
            <a:off x="740032" y="762000"/>
            <a:ext cx="6956168" cy="1295400"/>
          </a:xfrm>
        </p:spPr>
        <p:txBody>
          <a:bodyPr>
            <a:normAutofit/>
          </a:bodyPr>
          <a:lstStyle/>
          <a:p>
            <a:r>
              <a:rPr lang="en-US" dirty="0"/>
              <a:t>WORD AND CHARACTER COUNT</a:t>
            </a:r>
            <a:endParaRPr lang="en-IN" dirty="0"/>
          </a:p>
        </p:txBody>
      </p:sp>
      <p:sp>
        <p:nvSpPr>
          <p:cNvPr id="4" name="Text Placeholder 3">
            <a:extLst>
              <a:ext uri="{FF2B5EF4-FFF2-40B4-BE49-F238E27FC236}">
                <a16:creationId xmlns="" xmlns:a16="http://schemas.microsoft.com/office/drawing/2014/main" id="{61109B95-2445-41E2-A7F9-21390E4AC680}"/>
              </a:ext>
            </a:extLst>
          </p:cNvPr>
          <p:cNvSpPr>
            <a:spLocks noGrp="1"/>
          </p:cNvSpPr>
          <p:nvPr>
            <p:ph type="body" idx="2"/>
          </p:nvPr>
        </p:nvSpPr>
        <p:spPr>
          <a:xfrm>
            <a:off x="685800" y="3429000"/>
            <a:ext cx="4114800" cy="2789684"/>
          </a:xfrm>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767263" y="614092"/>
            <a:ext cx="7119937" cy="4791616"/>
          </a:xfrm>
        </p:spPr>
      </p:pic>
    </p:spTree>
    <p:extLst>
      <p:ext uri="{BB962C8B-B14F-4D97-AF65-F5344CB8AC3E}">
        <p14:creationId xmlns:p14="http://schemas.microsoft.com/office/powerpoint/2010/main" xmlns="" val="3838662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ED5AB-3FBE-4B9C-AC31-883AC61C0A21}"/>
              </a:ext>
            </a:extLst>
          </p:cNvPr>
          <p:cNvSpPr>
            <a:spLocks noGrp="1"/>
          </p:cNvSpPr>
          <p:nvPr>
            <p:ph type="title"/>
          </p:nvPr>
        </p:nvSpPr>
        <p:spPr>
          <a:xfrm>
            <a:off x="914400" y="758379"/>
            <a:ext cx="4114800" cy="1295400"/>
          </a:xfrm>
        </p:spPr>
        <p:txBody>
          <a:bodyPr/>
          <a:lstStyle/>
          <a:p>
            <a:r>
              <a:rPr lang="en-US" dirty="0"/>
              <a:t>RATINGS PLOT</a:t>
            </a:r>
            <a:endParaRPr lang="en-IN" dirty="0"/>
          </a:p>
        </p:txBody>
      </p:sp>
      <p:sp>
        <p:nvSpPr>
          <p:cNvPr id="4" name="Text Placeholder 3">
            <a:extLst>
              <a:ext uri="{FF2B5EF4-FFF2-40B4-BE49-F238E27FC236}">
                <a16:creationId xmlns="" xmlns:a16="http://schemas.microsoft.com/office/drawing/2014/main" id="{06F2FA12-3011-4A37-BF18-99B396150043}"/>
              </a:ext>
            </a:extLst>
          </p:cNvPr>
          <p:cNvSpPr>
            <a:spLocks noGrp="1"/>
          </p:cNvSpPr>
          <p:nvPr>
            <p:ph type="body" idx="2"/>
          </p:nvPr>
        </p:nvSpPr>
        <p:spPr>
          <a:xfrm>
            <a:off x="762000" y="4724400"/>
            <a:ext cx="4114800" cy="1952780"/>
          </a:xfrm>
        </p:spPr>
        <p:txBody>
          <a:bodyPr/>
          <a:lstStyle/>
          <a:p>
            <a:r>
              <a:rPr lang="en-US" dirty="0"/>
              <a:t>Created the histogram + distribution plots for our target label and observed each and every rating class for word counts as well as their character counts.</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767263" y="1232932"/>
            <a:ext cx="7119937" cy="3553935"/>
          </a:xfr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009830"/>
            <a:ext cx="8991600" cy="3276153"/>
          </a:xfrm>
          <a:prstGeom prst="rect">
            <a:avLst/>
          </a:prstGeom>
        </p:spPr>
      </p:pic>
    </p:spTree>
    <p:extLst>
      <p:ext uri="{BB962C8B-B14F-4D97-AF65-F5344CB8AC3E}">
        <p14:creationId xmlns:p14="http://schemas.microsoft.com/office/powerpoint/2010/main" xmlns="" val="1856256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ED5AB-3FBE-4B9C-AC31-883AC61C0A21}"/>
              </a:ext>
            </a:extLst>
          </p:cNvPr>
          <p:cNvSpPr>
            <a:spLocks noGrp="1"/>
          </p:cNvSpPr>
          <p:nvPr>
            <p:ph type="title"/>
          </p:nvPr>
        </p:nvSpPr>
        <p:spPr>
          <a:xfrm>
            <a:off x="838200" y="834579"/>
            <a:ext cx="4114800" cy="1219200"/>
          </a:xfrm>
        </p:spPr>
        <p:txBody>
          <a:bodyPr/>
          <a:lstStyle/>
          <a:p>
            <a:r>
              <a:rPr lang="en-US" dirty="0"/>
              <a:t>BAR PLOTS</a:t>
            </a:r>
            <a:endParaRPr lang="en-IN" dirty="0"/>
          </a:p>
        </p:txBody>
      </p:sp>
      <p:sp>
        <p:nvSpPr>
          <p:cNvPr id="4" name="Text Placeholder 3">
            <a:extLst>
              <a:ext uri="{FF2B5EF4-FFF2-40B4-BE49-F238E27FC236}">
                <a16:creationId xmlns="" xmlns:a16="http://schemas.microsoft.com/office/drawing/2014/main" id="{06F2FA12-3011-4A37-BF18-99B396150043}"/>
              </a:ext>
            </a:extLst>
          </p:cNvPr>
          <p:cNvSpPr>
            <a:spLocks noGrp="1"/>
          </p:cNvSpPr>
          <p:nvPr>
            <p:ph type="body" idx="2"/>
          </p:nvPr>
        </p:nvSpPr>
        <p:spPr>
          <a:xfrm>
            <a:off x="685800" y="5029200"/>
            <a:ext cx="4114800" cy="1189484"/>
          </a:xfrm>
        </p:spPr>
        <p:txBody>
          <a:bodyPr/>
          <a:lstStyle/>
          <a:p>
            <a:r>
              <a:rPr lang="en-US" dirty="0"/>
              <a:t>Generated these bar plots for most frequently used words in review summary and least or rarely used words in a review summary by any customer in our dataset.</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767263" y="705700"/>
            <a:ext cx="7119937" cy="4608399"/>
          </a:xfr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224089"/>
            <a:ext cx="5161676" cy="2821210"/>
          </a:xfrm>
          <a:prstGeom prst="rect">
            <a:avLst/>
          </a:prstGeom>
        </p:spPr>
      </p:pic>
    </p:spTree>
    <p:extLst>
      <p:ext uri="{BB962C8B-B14F-4D97-AF65-F5344CB8AC3E}">
        <p14:creationId xmlns:p14="http://schemas.microsoft.com/office/powerpoint/2010/main" xmlns="" val="2064071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ED5AB-3FBE-4B9C-AC31-883AC61C0A21}"/>
              </a:ext>
            </a:extLst>
          </p:cNvPr>
          <p:cNvSpPr>
            <a:spLocks noGrp="1"/>
          </p:cNvSpPr>
          <p:nvPr>
            <p:ph type="title"/>
          </p:nvPr>
        </p:nvSpPr>
        <p:spPr>
          <a:xfrm>
            <a:off x="1143000" y="813113"/>
            <a:ext cx="4114800" cy="1219200"/>
          </a:xfrm>
        </p:spPr>
        <p:txBody>
          <a:bodyPr/>
          <a:lstStyle/>
          <a:p>
            <a:r>
              <a:rPr lang="en-US" dirty="0"/>
              <a:t>Count Plots</a:t>
            </a:r>
            <a:endParaRPr lang="en-IN" dirty="0"/>
          </a:p>
        </p:txBody>
      </p:sp>
      <p:sp>
        <p:nvSpPr>
          <p:cNvPr id="4" name="Text Placeholder 3">
            <a:extLst>
              <a:ext uri="{FF2B5EF4-FFF2-40B4-BE49-F238E27FC236}">
                <a16:creationId xmlns="" xmlns:a16="http://schemas.microsoft.com/office/drawing/2014/main" id="{06F2FA12-3011-4A37-BF18-99B396150043}"/>
              </a:ext>
            </a:extLst>
          </p:cNvPr>
          <p:cNvSpPr>
            <a:spLocks noGrp="1"/>
          </p:cNvSpPr>
          <p:nvPr>
            <p:ph type="body" idx="2"/>
          </p:nvPr>
        </p:nvSpPr>
        <p:spPr>
          <a:xfrm>
            <a:off x="457200" y="2098285"/>
            <a:ext cx="4114800" cy="2025392"/>
          </a:xfrm>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481885" y="4123677"/>
            <a:ext cx="5608638" cy="2636804"/>
          </a:xfrm>
        </p:spPr>
      </p:pic>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90523" y="2034459"/>
            <a:ext cx="6025654" cy="4749406"/>
          </a:xfrm>
          <a:prstGeom prst="rect">
            <a:avLst/>
          </a:prstGeom>
        </p:spPr>
      </p:pic>
    </p:spTree>
    <p:extLst>
      <p:ext uri="{BB962C8B-B14F-4D97-AF65-F5344CB8AC3E}">
        <p14:creationId xmlns:p14="http://schemas.microsoft.com/office/powerpoint/2010/main" xmlns="" val="3128399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FC1684-FC88-4921-A048-FBA255932FAF}"/>
              </a:ext>
            </a:extLst>
          </p:cNvPr>
          <p:cNvSpPr>
            <a:spLocks noGrp="1"/>
          </p:cNvSpPr>
          <p:nvPr>
            <p:ph type="title"/>
          </p:nvPr>
        </p:nvSpPr>
        <p:spPr>
          <a:xfrm>
            <a:off x="609600" y="762000"/>
            <a:ext cx="4800600" cy="1293028"/>
          </a:xfrm>
        </p:spPr>
        <p:txBody>
          <a:bodyPr/>
          <a:lstStyle/>
          <a:p>
            <a:r>
              <a:rPr lang="en-US" dirty="0"/>
              <a:t>WORD CLOUD</a:t>
            </a:r>
            <a:endParaRPr lang="en-IN" dirty="0"/>
          </a:p>
        </p:txBody>
      </p:sp>
      <p:sp>
        <p:nvSpPr>
          <p:cNvPr id="5" name="TextBox 4">
            <a:extLst>
              <a:ext uri="{FF2B5EF4-FFF2-40B4-BE49-F238E27FC236}">
                <a16:creationId xmlns="" xmlns:a16="http://schemas.microsoft.com/office/drawing/2014/main" id="{8CDCF9D0-5A9E-43D7-9CBE-4F9366844CF6}"/>
              </a:ext>
            </a:extLst>
          </p:cNvPr>
          <p:cNvSpPr txBox="1"/>
          <p:nvPr/>
        </p:nvSpPr>
        <p:spPr>
          <a:xfrm>
            <a:off x="8915400" y="3124200"/>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981200"/>
            <a:ext cx="8610600" cy="4876800"/>
          </a:xfrm>
          <a:prstGeom prst="rect">
            <a:avLst/>
          </a:prstGeom>
        </p:spPr>
      </p:pic>
    </p:spTree>
    <p:extLst>
      <p:ext uri="{BB962C8B-B14F-4D97-AF65-F5344CB8AC3E}">
        <p14:creationId xmlns:p14="http://schemas.microsoft.com/office/powerpoint/2010/main" xmlns="" val="4090838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269182-B625-4EE1-8AF5-A2A4E8233593}"/>
              </a:ext>
            </a:extLst>
          </p:cNvPr>
          <p:cNvSpPr>
            <a:spLocks noGrp="1"/>
          </p:cNvSpPr>
          <p:nvPr>
            <p:ph type="title"/>
          </p:nvPr>
        </p:nvSpPr>
        <p:spPr>
          <a:xfrm>
            <a:off x="152400" y="515994"/>
            <a:ext cx="10287001" cy="1143000"/>
          </a:xfrm>
        </p:spPr>
        <p:txBody>
          <a:bodyPr>
            <a:normAutofit/>
          </a:bodyPr>
          <a:lstStyle/>
          <a:p>
            <a:r>
              <a:rPr lang="en-US" sz="3200" dirty="0"/>
              <a:t>MODEL DEVELOPMENT ALGORITHMS</a:t>
            </a:r>
            <a:endParaRPr lang="en-IN" sz="3200" dirty="0"/>
          </a:p>
        </p:txBody>
      </p:sp>
      <p:sp>
        <p:nvSpPr>
          <p:cNvPr id="4" name="TextBox 3">
            <a:extLst>
              <a:ext uri="{FF2B5EF4-FFF2-40B4-BE49-F238E27FC236}">
                <a16:creationId xmlns="" xmlns:a16="http://schemas.microsoft.com/office/drawing/2014/main" id="{F89EDBAC-D4A3-453A-A2F7-6807E8D5F9F9}"/>
              </a:ext>
            </a:extLst>
          </p:cNvPr>
          <p:cNvSpPr txBox="1"/>
          <p:nvPr/>
        </p:nvSpPr>
        <p:spPr>
          <a:xfrm>
            <a:off x="152400" y="2286000"/>
            <a:ext cx="6858000" cy="3625864"/>
          </a:xfrm>
          <a:prstGeom prst="rect">
            <a:avLst/>
          </a:prstGeom>
          <a:noFill/>
        </p:spPr>
        <p:txBody>
          <a:bodyPr wrap="square">
            <a:spAutoFit/>
          </a:bodyPr>
          <a:lstStyle/>
          <a:p>
            <a:pPr marR="0" lvl="0">
              <a:lnSpc>
                <a:spcPct val="107000"/>
              </a:lnSpc>
              <a:spcBef>
                <a:spcPts val="0"/>
              </a:spcBef>
              <a:spcAft>
                <a:spcPts val="0"/>
              </a:spcAft>
            </a:pPr>
            <a:r>
              <a:rPr lang="en-US" cap="all" dirty="0">
                <a:latin typeface="+mj-lt"/>
                <a:ea typeface="+mj-ea"/>
                <a:cs typeface="+mj-cs"/>
              </a:rPr>
              <a:t>The complete list of algorithms that were used in training and testing the classification model are listed below:</a:t>
            </a:r>
          </a:p>
          <a:p>
            <a:pPr marR="0" lvl="0">
              <a:lnSpc>
                <a:spcPct val="107000"/>
              </a:lnSpc>
              <a:spcBef>
                <a:spcPts val="0"/>
              </a:spcBef>
              <a:spcAft>
                <a:spcPts val="0"/>
              </a:spcAft>
            </a:pPr>
            <a:endParaRPr lang="en-IN" cap="all" dirty="0">
              <a:latin typeface="+mj-lt"/>
              <a:ea typeface="+mj-ea"/>
              <a:cs typeface="+mj-cs"/>
            </a:endParaRP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Logistic Regression</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Linear Support Vector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Random Forest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Bernoulli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Multinomial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Stochastic Gradient Descent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LGBM Classifier</a:t>
            </a:r>
          </a:p>
          <a:p>
            <a:pPr marL="342900" marR="0" lvl="0" indent="-342900">
              <a:lnSpc>
                <a:spcPct val="107000"/>
              </a:lnSpc>
              <a:spcBef>
                <a:spcPts val="0"/>
              </a:spcBef>
              <a:spcAft>
                <a:spcPts val="800"/>
              </a:spcAft>
              <a:buFont typeface="+mj-lt"/>
              <a:buAutoNum type="arabicPeriod"/>
            </a:pPr>
            <a:r>
              <a:rPr lang="en-IN" cap="all" dirty="0">
                <a:latin typeface="+mj-lt"/>
                <a:ea typeface="+mj-ea"/>
                <a:cs typeface="+mj-cs"/>
              </a:rPr>
              <a:t>XGB Classifier</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81600" y="2057400"/>
            <a:ext cx="7010400" cy="4486275"/>
          </a:xfrm>
          <a:prstGeom prst="rect">
            <a:avLst/>
          </a:prstGeom>
        </p:spPr>
      </p:pic>
    </p:spTree>
    <p:extLst>
      <p:ext uri="{BB962C8B-B14F-4D97-AF65-F5344CB8AC3E}">
        <p14:creationId xmlns:p14="http://schemas.microsoft.com/office/powerpoint/2010/main" xmlns="" val="554244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5CC8C3-C91D-4FDB-A3B3-92920A5AE941}"/>
              </a:ext>
            </a:extLst>
          </p:cNvPr>
          <p:cNvSpPr>
            <a:spLocks noGrp="1"/>
          </p:cNvSpPr>
          <p:nvPr>
            <p:ph type="title"/>
          </p:nvPr>
        </p:nvSpPr>
        <p:spPr/>
        <p:txBody>
          <a:bodyPr>
            <a:normAutofit/>
          </a:bodyPr>
          <a:lstStyle/>
          <a:p>
            <a:r>
              <a:rPr lang="en-US" sz="3200" dirty="0"/>
              <a:t>MODEL CREATION AND EVALUATION</a:t>
            </a:r>
            <a:endParaRPr lang="en-IN" sz="3200" dirty="0"/>
          </a:p>
        </p:txBody>
      </p:sp>
      <p:pic>
        <p:nvPicPr>
          <p:cNvPr id="3" name="Picture 2"/>
          <p:cNvPicPr>
            <a:picLocks noChangeAspect="1"/>
          </p:cNvPicPr>
          <p:nvPr/>
        </p:nvPicPr>
        <p:blipFill>
          <a:blip r:embed="rId2"/>
          <a:stretch>
            <a:fillRect/>
          </a:stretch>
        </p:blipFill>
        <p:spPr>
          <a:xfrm>
            <a:off x="5029200" y="2209800"/>
            <a:ext cx="5381625" cy="3505200"/>
          </a:xfrm>
          <a:prstGeom prst="rect">
            <a:avLst/>
          </a:prstGeom>
        </p:spPr>
      </p:pic>
      <p:pic>
        <p:nvPicPr>
          <p:cNvPr id="5" name="Picture 4"/>
          <p:cNvPicPr>
            <a:picLocks noChangeAspect="1"/>
          </p:cNvPicPr>
          <p:nvPr/>
        </p:nvPicPr>
        <p:blipFill>
          <a:blip r:embed="rId3"/>
          <a:stretch>
            <a:fillRect/>
          </a:stretch>
        </p:blipFill>
        <p:spPr>
          <a:xfrm>
            <a:off x="699639" y="2209800"/>
            <a:ext cx="3276600" cy="1752600"/>
          </a:xfrm>
          <a:prstGeom prst="rect">
            <a:avLst/>
          </a:prstGeom>
        </p:spPr>
      </p:pic>
    </p:spTree>
    <p:extLst>
      <p:ext uri="{BB962C8B-B14F-4D97-AF65-F5344CB8AC3E}">
        <p14:creationId xmlns:p14="http://schemas.microsoft.com/office/powerpoint/2010/main" xmlns="" val="1085505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8457E2-D12C-49C1-A616-0CB1569DB802}"/>
              </a:ext>
            </a:extLst>
          </p:cNvPr>
          <p:cNvSpPr>
            <a:spLocks noGrp="1"/>
          </p:cNvSpPr>
          <p:nvPr>
            <p:ph type="title"/>
          </p:nvPr>
        </p:nvSpPr>
        <p:spPr>
          <a:xfrm>
            <a:off x="2895600" y="764373"/>
            <a:ext cx="7924800" cy="1293028"/>
          </a:xfrm>
        </p:spPr>
        <p:txBody>
          <a:bodyPr/>
          <a:lstStyle/>
          <a:p>
            <a:r>
              <a:rPr lang="en-US" dirty="0"/>
              <a:t>FINAL MODEL</a:t>
            </a:r>
            <a:endParaRPr lang="en-IN" dirty="0"/>
          </a:p>
        </p:txBody>
      </p:sp>
      <p:pic>
        <p:nvPicPr>
          <p:cNvPr id="4" name="Picture 3">
            <a:extLst>
              <a:ext uri="{FF2B5EF4-FFF2-40B4-BE49-F238E27FC236}">
                <a16:creationId xmlns="" xmlns:a16="http://schemas.microsoft.com/office/drawing/2014/main" id="{83F96C8B-D18B-43CD-B906-F1F609DFE160}"/>
              </a:ext>
            </a:extLst>
          </p:cNvPr>
          <p:cNvPicPr>
            <a:picLocks noChangeAspect="1"/>
          </p:cNvPicPr>
          <p:nvPr/>
        </p:nvPicPr>
        <p:blipFill>
          <a:blip r:embed="rId2"/>
          <a:stretch>
            <a:fillRect/>
          </a:stretch>
        </p:blipFill>
        <p:spPr>
          <a:xfrm>
            <a:off x="1600200" y="2057401"/>
            <a:ext cx="8839200" cy="4188627"/>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xmlns="" val="2723916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31325A-5DFB-4510-B694-6C97C085A803}"/>
              </a:ext>
            </a:extLst>
          </p:cNvPr>
          <p:cNvSpPr>
            <a:spLocks noGrp="1"/>
          </p:cNvSpPr>
          <p:nvPr>
            <p:ph type="title"/>
          </p:nvPr>
        </p:nvSpPr>
        <p:spPr>
          <a:xfrm>
            <a:off x="2895600" y="764373"/>
            <a:ext cx="8001000" cy="1293028"/>
          </a:xfrm>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C05982CE-E4FD-49E6-A1DC-157570A8E712}"/>
              </a:ext>
            </a:extLst>
          </p:cNvPr>
          <p:cNvSpPr>
            <a:spLocks noGrp="1"/>
          </p:cNvSpPr>
          <p:nvPr>
            <p:ph idx="1"/>
          </p:nvPr>
        </p:nvSpPr>
        <p:spPr>
          <a:xfrm>
            <a:off x="680321" y="2336872"/>
            <a:ext cx="7015879" cy="4292527"/>
          </a:xfrm>
        </p:spPr>
        <p:txBody>
          <a:bodyPr>
            <a:normAutofit fontScale="55000" lnSpcReduction="20000"/>
          </a:bodyPr>
          <a:lstStyle/>
          <a:p>
            <a:pPr algn="just"/>
            <a:r>
              <a:rPr lang="en-US" dirty="0"/>
              <a:t>This is a Machine Learning Project performed on customer reviews. Reviews are processed using common NLP techniques.</a:t>
            </a:r>
          </a:p>
          <a:p>
            <a:pPr algn="just"/>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algn="just"/>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algn="just"/>
            <a:r>
              <a:rPr lang="en-US" dirty="0"/>
              <a:t> This task is similar to Sentiment Analysis, but instead of predicting the positive and negative sentiment (sometimes neutral also), here we need to predict the rating.</a:t>
            </a:r>
            <a:endParaRPr lang="en-IN" dirty="0"/>
          </a:p>
        </p:txBody>
      </p:sp>
      <p:pic>
        <p:nvPicPr>
          <p:cNvPr id="7" name="Picture 6" descr="C:\Users\dell\Desktop\images (1).jpg"/>
          <p:cNvPicPr/>
          <p:nvPr/>
        </p:nvPicPr>
        <p:blipFill>
          <a:blip r:embed="rId2">
            <a:extLst>
              <a:ext uri="{28A0092B-C50C-407E-A947-70E740481C1C}">
                <a14:useLocalDpi xmlns:a14="http://schemas.microsoft.com/office/drawing/2010/main" xmlns="" val="0"/>
              </a:ext>
            </a:extLst>
          </a:blip>
          <a:srcRect/>
          <a:stretch>
            <a:fillRect/>
          </a:stretch>
        </p:blipFill>
        <p:spPr bwMode="auto">
          <a:xfrm>
            <a:off x="8610600" y="2879231"/>
            <a:ext cx="2867025" cy="2514600"/>
          </a:xfrm>
          <a:prstGeom prst="rect">
            <a:avLst/>
          </a:prstGeom>
          <a:noFill/>
          <a:ln>
            <a:noFill/>
          </a:ln>
        </p:spPr>
      </p:pic>
    </p:spTree>
    <p:extLst>
      <p:ext uri="{BB962C8B-B14F-4D97-AF65-F5344CB8AC3E}">
        <p14:creationId xmlns:p14="http://schemas.microsoft.com/office/powerpoint/2010/main" xmlns="" val="826272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1EDE8E-A1F1-485E-AED6-5311381FBCF0}"/>
              </a:ext>
            </a:extLst>
          </p:cNvPr>
          <p:cNvSpPr>
            <a:spLocks noGrp="1"/>
          </p:cNvSpPr>
          <p:nvPr>
            <p:ph type="title"/>
          </p:nvPr>
        </p:nvSpPr>
        <p:spPr/>
        <p:txBody>
          <a:bodyPr>
            <a:normAutofit/>
          </a:bodyPr>
          <a:lstStyle/>
          <a:p>
            <a:r>
              <a:rPr lang="en-US" sz="3600" dirty="0"/>
              <a:t>NORMALIZED CONFUSION MATRIX</a:t>
            </a:r>
            <a:endParaRPr lang="en-IN" sz="3600" dirty="0"/>
          </a:p>
        </p:txBody>
      </p:sp>
      <p:pic>
        <p:nvPicPr>
          <p:cNvPr id="4" name="Picture 3">
            <a:extLst>
              <a:ext uri="{FF2B5EF4-FFF2-40B4-BE49-F238E27FC236}">
                <a16:creationId xmlns="" xmlns:a16="http://schemas.microsoft.com/office/drawing/2014/main" id="{665C5D64-3935-4E45-AD14-BED4C03D1A29}"/>
              </a:ext>
            </a:extLst>
          </p:cNvPr>
          <p:cNvPicPr>
            <a:picLocks noChangeAspect="1"/>
          </p:cNvPicPr>
          <p:nvPr/>
        </p:nvPicPr>
        <p:blipFill>
          <a:blip r:embed="rId2"/>
          <a:stretch>
            <a:fillRect/>
          </a:stretch>
        </p:blipFill>
        <p:spPr>
          <a:xfrm>
            <a:off x="533401" y="2362200"/>
            <a:ext cx="4876799" cy="3815073"/>
          </a:xfrm>
          <a:prstGeom prst="rect">
            <a:avLst/>
          </a:prstGeom>
          <a:effectLst>
            <a:glow rad="127000">
              <a:schemeClr val="tx2">
                <a:lumMod val="20000"/>
                <a:lumOff val="80000"/>
              </a:schemeClr>
            </a:glow>
          </a:effectLst>
        </p:spPr>
      </p:pic>
      <p:pic>
        <p:nvPicPr>
          <p:cNvPr id="5" name="Picture 4">
            <a:extLst>
              <a:ext uri="{FF2B5EF4-FFF2-40B4-BE49-F238E27FC236}">
                <a16:creationId xmlns=""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77000" y="2362200"/>
            <a:ext cx="4743045" cy="4196073"/>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xmlns="" val="3596734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607123-D4E6-4E81-B095-E3A7C1D45DF5}"/>
              </a:ext>
            </a:extLst>
          </p:cNvPr>
          <p:cNvSpPr>
            <a:spLocks noGrp="1"/>
          </p:cNvSpPr>
          <p:nvPr>
            <p:ph type="title"/>
          </p:nvPr>
        </p:nvSpPr>
        <p:spPr>
          <a:xfrm>
            <a:off x="2895600" y="764373"/>
            <a:ext cx="8229600" cy="1293028"/>
          </a:xfrm>
        </p:spPr>
        <p:txBody>
          <a:bodyPr/>
          <a:lstStyle/>
          <a:p>
            <a:r>
              <a:rPr lang="en-US" dirty="0"/>
              <a:t>CONCLUSION</a:t>
            </a:r>
            <a:endParaRPr lang="en-IN" dirty="0"/>
          </a:p>
        </p:txBody>
      </p:sp>
      <p:sp>
        <p:nvSpPr>
          <p:cNvPr id="3" name="Content Placeholder 2">
            <a:extLst>
              <a:ext uri="{FF2B5EF4-FFF2-40B4-BE49-F238E27FC236}">
                <a16:creationId xmlns="" xmlns:a16="http://schemas.microsoft.com/office/drawing/2014/main" id="{D8FCB002-2C7B-4A98-878F-F76B3B6B806D}"/>
              </a:ext>
            </a:extLst>
          </p:cNvPr>
          <p:cNvSpPr>
            <a:spLocks noGrp="1"/>
          </p:cNvSpPr>
          <p:nvPr>
            <p:ph idx="1"/>
          </p:nvPr>
        </p:nvSpPr>
        <p:spPr/>
        <p:txBody>
          <a:bodyPr>
            <a:normAutofit fontScale="70000" lnSpcReduction="2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xmlns="" val="535585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9358C-76EC-4165-952A-47EA9FD7AD9F}"/>
              </a:ext>
            </a:extLst>
          </p:cNvPr>
          <p:cNvSpPr>
            <a:spLocks noGrp="1"/>
          </p:cNvSpPr>
          <p:nvPr>
            <p:ph type="title"/>
          </p:nvPr>
        </p:nvSpPr>
        <p:spPr>
          <a:xfrm>
            <a:off x="2895600" y="764373"/>
            <a:ext cx="7848600" cy="1293028"/>
          </a:xfrm>
        </p:spPr>
        <p:txBody>
          <a:bodyPr/>
          <a:lstStyle/>
          <a:p>
            <a:r>
              <a:rPr lang="en-US" dirty="0"/>
              <a:t>CONCLUSION</a:t>
            </a:r>
            <a:endParaRPr lang="en-IN" dirty="0"/>
          </a:p>
        </p:txBody>
      </p:sp>
      <p:sp>
        <p:nvSpPr>
          <p:cNvPr id="3" name="Content Placeholder 2">
            <a:extLst>
              <a:ext uri="{FF2B5EF4-FFF2-40B4-BE49-F238E27FC236}">
                <a16:creationId xmlns="" xmlns:a16="http://schemas.microsoft.com/office/drawing/2014/main" id="{234E5922-E43F-4878-AD3F-26D5D0D06FE7}"/>
              </a:ext>
            </a:extLst>
          </p:cNvPr>
          <p:cNvSpPr>
            <a:spLocks noGrp="1"/>
          </p:cNvSpPr>
          <p:nvPr>
            <p:ph idx="1"/>
          </p:nvPr>
        </p:nvSpPr>
        <p:spPr/>
        <p:txBody>
          <a:bodyPr>
            <a:normAutofit fontScale="77500" lnSpcReduction="2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xmlns="" val="2881851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1645" y="5410200"/>
            <a:ext cx="6070893" cy="923330"/>
          </a:xfrm>
          <a:prstGeom prst="rect">
            <a:avLst/>
          </a:prstGeom>
          <a:noFill/>
        </p:spPr>
        <p:txBody>
          <a:bodyPr wrap="none" lIns="91440" tIns="45720" rIns="91440" bIns="45720">
            <a:spAutoFit/>
          </a:bodyPr>
          <a:lstStyle/>
          <a:p>
            <a:pPr algn="ctr"/>
            <a:r>
              <a:rPr lang="en-IN"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By: </a:t>
            </a:r>
            <a:r>
              <a:rPr lang="en-IN"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Karan </a:t>
            </a:r>
            <a:r>
              <a:rPr lang="en-IN" sz="5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Kapoor</a:t>
            </a:r>
            <a:endPar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6" name="Picture 5" descr="Know-About-Ecommerce-780x470.jpg"/>
          <p:cNvPicPr>
            <a:picLocks noChangeAspect="1"/>
          </p:cNvPicPr>
          <p:nvPr/>
        </p:nvPicPr>
        <p:blipFill>
          <a:blip r:embed="rId2"/>
          <a:stretch>
            <a:fillRect/>
          </a:stretch>
        </p:blipFill>
        <p:spPr>
          <a:xfrm>
            <a:off x="1381092" y="500042"/>
            <a:ext cx="7735290" cy="4661008"/>
          </a:xfrm>
          <a:prstGeom prst="rect">
            <a:avLst/>
          </a:prstGeom>
        </p:spPr>
      </p:pic>
    </p:spTree>
    <p:extLst>
      <p:ext uri="{BB962C8B-B14F-4D97-AF65-F5344CB8AC3E}">
        <p14:creationId xmlns:p14="http://schemas.microsoft.com/office/powerpoint/2010/main" xmlns="" val="672441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34D1DF-7807-4CAD-8863-6E4BF3EF0173}"/>
              </a:ext>
            </a:extLst>
          </p:cNvPr>
          <p:cNvSpPr>
            <a:spLocks noGrp="1"/>
          </p:cNvSpPr>
          <p:nvPr>
            <p:ph type="title"/>
          </p:nvPr>
        </p:nvSpPr>
        <p:spPr>
          <a:xfrm>
            <a:off x="2895600" y="764373"/>
            <a:ext cx="8229600" cy="1293028"/>
          </a:xfrm>
        </p:spPr>
        <p:txBody>
          <a:bodyPr/>
          <a:lstStyle/>
          <a:p>
            <a:r>
              <a:rPr lang="en-US" dirty="0"/>
              <a:t>PROBLEM STATEMENT</a:t>
            </a:r>
            <a:endParaRPr lang="en-IN" dirty="0"/>
          </a:p>
        </p:txBody>
      </p:sp>
      <p:sp>
        <p:nvSpPr>
          <p:cNvPr id="3" name="Content Placeholder 2">
            <a:extLst>
              <a:ext uri="{FF2B5EF4-FFF2-40B4-BE49-F238E27FC236}">
                <a16:creationId xmlns="" xmlns:a16="http://schemas.microsoft.com/office/drawing/2014/main" id="{8F7471EB-D3FC-4DFC-A513-482936A27D2C}"/>
              </a:ext>
            </a:extLst>
          </p:cNvPr>
          <p:cNvSpPr>
            <a:spLocks noGrp="1"/>
          </p:cNvSpPr>
          <p:nvPr>
            <p:ph idx="1"/>
          </p:nvPr>
        </p:nvSpPr>
        <p:spPr>
          <a:xfrm>
            <a:off x="680321" y="2336872"/>
            <a:ext cx="8158879" cy="4292527"/>
          </a:xfrm>
        </p:spPr>
        <p:txBody>
          <a:bodyPr>
            <a:normAutofit fontScale="55000" lnSpcReduction="20000"/>
          </a:bodyPr>
          <a:lstStyle/>
          <a:p>
            <a:pPr algn="just"/>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algn="just"/>
            <a:r>
              <a:rPr lang="en-US" dirty="0"/>
              <a:t>The ability to successfully decide whether a review will be helpful to other customers and thus give the product more exposure is vital to companies that support these reviews, companies like Google, Amazon, Flipkart etc.</a:t>
            </a:r>
          </a:p>
          <a:p>
            <a:pPr algn="just"/>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xmlns="" val="4251771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5A8126-9D52-44A7-B4EB-47B8FD7848C8}"/>
              </a:ext>
            </a:extLst>
          </p:cNvPr>
          <p:cNvSpPr>
            <a:spLocks noGrp="1"/>
          </p:cNvSpPr>
          <p:nvPr>
            <p:ph type="title"/>
          </p:nvPr>
        </p:nvSpPr>
        <p:spPr>
          <a:xfrm>
            <a:off x="2895600" y="764373"/>
            <a:ext cx="8305800" cy="1293028"/>
          </a:xfrm>
        </p:spPr>
        <p:txBody>
          <a:bodyPr/>
          <a:lstStyle/>
          <a:p>
            <a:r>
              <a:rPr lang="en-IN" dirty="0"/>
              <a:t>DATA COLLECTION PHASE</a:t>
            </a:r>
          </a:p>
        </p:txBody>
      </p:sp>
      <p:sp>
        <p:nvSpPr>
          <p:cNvPr id="3" name="Content Placeholder 2">
            <a:extLst>
              <a:ext uri="{FF2B5EF4-FFF2-40B4-BE49-F238E27FC236}">
                <a16:creationId xmlns="" xmlns:a16="http://schemas.microsoft.com/office/drawing/2014/main" id="{30A24F7C-04EE-4AF3-B006-65F1A42A0867}"/>
              </a:ext>
            </a:extLst>
          </p:cNvPr>
          <p:cNvSpPr>
            <a:spLocks noGrp="1"/>
          </p:cNvSpPr>
          <p:nvPr>
            <p:ph idx="1"/>
          </p:nvPr>
        </p:nvSpPr>
        <p:spPr>
          <a:xfrm>
            <a:off x="680321" y="2336872"/>
            <a:ext cx="8006479" cy="4216327"/>
          </a:xfrm>
        </p:spPr>
        <p:txBody>
          <a:bodyPr>
            <a:normAutofit fontScale="62500" lnSpcReduction="20000"/>
          </a:bodyPr>
          <a:lstStyle/>
          <a:p>
            <a:pPr algn="just"/>
            <a:r>
              <a:rPr lang="en-US" dirty="0" smtClean="0"/>
              <a:t>We have </a:t>
            </a:r>
            <a:r>
              <a:rPr lang="en-US" dirty="0"/>
              <a:t>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pPr algn="just"/>
            <a:r>
              <a:rPr lang="en-US" dirty="0"/>
              <a:t>Basically, we need these columns:</a:t>
            </a:r>
          </a:p>
          <a:p>
            <a:pPr marL="0" indent="0" algn="just">
              <a:buNone/>
            </a:pPr>
            <a:r>
              <a:rPr lang="en-US" dirty="0"/>
              <a:t>	1) reviews of the product.</a:t>
            </a:r>
          </a:p>
          <a:p>
            <a:pPr marL="0" indent="0" algn="just">
              <a:buNone/>
            </a:pPr>
            <a:r>
              <a:rPr lang="en-US" dirty="0"/>
              <a:t>	2) rating of the product.</a:t>
            </a:r>
          </a:p>
          <a:p>
            <a:pPr algn="just"/>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pic>
        <p:nvPicPr>
          <p:cNvPr id="4" name="Picture 3"/>
          <p:cNvPicPr>
            <a:picLocks noChangeAspect="1"/>
          </p:cNvPicPr>
          <p:nvPr/>
        </p:nvPicPr>
        <p:blipFill>
          <a:blip r:embed="rId2"/>
          <a:stretch>
            <a:fillRect/>
          </a:stretch>
        </p:blipFill>
        <p:spPr>
          <a:xfrm>
            <a:off x="8763000" y="2362630"/>
            <a:ext cx="3361657" cy="3771429"/>
          </a:xfrm>
          <a:prstGeom prst="rect">
            <a:avLst/>
          </a:prstGeom>
        </p:spPr>
      </p:pic>
    </p:spTree>
    <p:extLst>
      <p:ext uri="{BB962C8B-B14F-4D97-AF65-F5344CB8AC3E}">
        <p14:creationId xmlns:p14="http://schemas.microsoft.com/office/powerpoint/2010/main" xmlns="" val="421086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6244E1-44F7-4E12-B7D5-C9363C80E6D7}"/>
              </a:ext>
            </a:extLst>
          </p:cNvPr>
          <p:cNvSpPr>
            <a:spLocks noGrp="1"/>
          </p:cNvSpPr>
          <p:nvPr>
            <p:ph type="title"/>
          </p:nvPr>
        </p:nvSpPr>
        <p:spPr>
          <a:xfrm>
            <a:off x="2895600" y="764373"/>
            <a:ext cx="8077200" cy="1293028"/>
          </a:xfrm>
        </p:spPr>
        <p:txBody>
          <a:bodyPr/>
          <a:lstStyle/>
          <a:p>
            <a:r>
              <a:rPr lang="en-IN" dirty="0"/>
              <a:t>MODEL BUILDING PHASE</a:t>
            </a:r>
          </a:p>
        </p:txBody>
      </p:sp>
      <p:sp>
        <p:nvSpPr>
          <p:cNvPr id="3" name="Content Placeholder 2">
            <a:extLst>
              <a:ext uri="{FF2B5EF4-FFF2-40B4-BE49-F238E27FC236}">
                <a16:creationId xmlns="" xmlns:a16="http://schemas.microsoft.com/office/drawing/2014/main" id="{2CA78F02-D93E-4284-9E77-544FF35F1CF3}"/>
              </a:ext>
            </a:extLst>
          </p:cNvPr>
          <p:cNvSpPr>
            <a:spLocks noGrp="1"/>
          </p:cNvSpPr>
          <p:nvPr>
            <p:ph idx="1"/>
          </p:nvPr>
        </p:nvSpPr>
        <p:spPr/>
        <p:txBody>
          <a:bodyPr>
            <a:normAutofit fontScale="85000" lnSpcReduction="2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xmlns="" val="2710113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382000" cy="1293028"/>
          </a:xfrm>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xmlns="" val="1316430818"/>
              </p:ext>
            </p:extLst>
          </p:nvPr>
        </p:nvGraphicFramePr>
        <p:xfrm>
          <a:off x="406400" y="1554163"/>
          <a:ext cx="115824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5302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B501D-C2C3-4999-B79D-6117CA16FA2A}"/>
              </a:ext>
            </a:extLst>
          </p:cNvPr>
          <p:cNvSpPr>
            <a:spLocks noGrp="1"/>
          </p:cNvSpPr>
          <p:nvPr>
            <p:ph type="title"/>
          </p:nvPr>
        </p:nvSpPr>
        <p:spPr>
          <a:xfrm>
            <a:off x="991673" y="1066800"/>
            <a:ext cx="4114800" cy="812872"/>
          </a:xfrm>
        </p:spPr>
        <p:txBody>
          <a:bodyPr/>
          <a:lstStyle/>
          <a:p>
            <a:r>
              <a:rPr lang="en-US" dirty="0"/>
              <a:t>PANDAS PROFILING</a:t>
            </a:r>
            <a:endParaRPr lang="en-IN" dirty="0"/>
          </a:p>
        </p:txBody>
      </p:sp>
      <p:sp>
        <p:nvSpPr>
          <p:cNvPr id="4" name="Text Placeholder 3">
            <a:extLst>
              <a:ext uri="{FF2B5EF4-FFF2-40B4-BE49-F238E27FC236}">
                <a16:creationId xmlns="" xmlns:a16="http://schemas.microsoft.com/office/drawing/2014/main" id="{D0C02F3B-4F58-437E-B004-1BC788AC6C9D}"/>
              </a:ext>
            </a:extLst>
          </p:cNvPr>
          <p:cNvSpPr>
            <a:spLocks noGrp="1"/>
          </p:cNvSpPr>
          <p:nvPr>
            <p:ph type="body" idx="2"/>
          </p:nvPr>
        </p:nvSpPr>
        <p:spPr>
          <a:xfrm>
            <a:off x="304800" y="1981201"/>
            <a:ext cx="3790078" cy="1905000"/>
          </a:xfrm>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3" name="Picture 2"/>
          <p:cNvPicPr>
            <a:picLocks noChangeAspect="1"/>
          </p:cNvPicPr>
          <p:nvPr/>
        </p:nvPicPr>
        <p:blipFill>
          <a:blip r:embed="rId2"/>
          <a:stretch>
            <a:fillRect/>
          </a:stretch>
        </p:blipFill>
        <p:spPr>
          <a:xfrm>
            <a:off x="5257799" y="2336872"/>
            <a:ext cx="6677159" cy="4191000"/>
          </a:xfrm>
          <a:prstGeom prst="rect">
            <a:avLst/>
          </a:prstGeom>
        </p:spPr>
      </p:pic>
      <p:pic>
        <p:nvPicPr>
          <p:cNvPr id="5" name="Picture 4"/>
          <p:cNvPicPr>
            <a:picLocks noChangeAspect="1"/>
          </p:cNvPicPr>
          <p:nvPr/>
        </p:nvPicPr>
        <p:blipFill>
          <a:blip r:embed="rId3"/>
          <a:stretch>
            <a:fillRect/>
          </a:stretch>
        </p:blipFill>
        <p:spPr>
          <a:xfrm>
            <a:off x="123423" y="4191000"/>
            <a:ext cx="4954073" cy="1600200"/>
          </a:xfrm>
          <a:prstGeom prst="rect">
            <a:avLst/>
          </a:prstGeom>
        </p:spPr>
      </p:pic>
    </p:spTree>
    <p:extLst>
      <p:ext uri="{BB962C8B-B14F-4D97-AF65-F5344CB8AC3E}">
        <p14:creationId xmlns:p14="http://schemas.microsoft.com/office/powerpoint/2010/main" xmlns="" val="3272605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stretch>
            <a:fillRect/>
          </a:stretch>
        </p:blipFill>
        <p:spPr>
          <a:xfrm>
            <a:off x="1233365" y="2286000"/>
            <a:ext cx="4253886" cy="4191000"/>
          </a:xfrm>
          <a:prstGeom prst="rect">
            <a:avLst/>
          </a:prstGeom>
        </p:spPr>
      </p:pic>
      <p:pic>
        <p:nvPicPr>
          <p:cNvPr id="7" name="Picture 6"/>
          <p:cNvPicPr>
            <a:picLocks noChangeAspect="1"/>
          </p:cNvPicPr>
          <p:nvPr/>
        </p:nvPicPr>
        <p:blipFill>
          <a:blip r:embed="rId3"/>
          <a:stretch>
            <a:fillRect/>
          </a:stretch>
        </p:blipFill>
        <p:spPr>
          <a:xfrm>
            <a:off x="6324600" y="2057400"/>
            <a:ext cx="5343525" cy="4743450"/>
          </a:xfrm>
          <a:prstGeom prst="rect">
            <a:avLst/>
          </a:prstGeom>
        </p:spPr>
      </p:pic>
    </p:spTree>
    <p:extLst>
      <p:ext uri="{BB962C8B-B14F-4D97-AF65-F5344CB8AC3E}">
        <p14:creationId xmlns:p14="http://schemas.microsoft.com/office/powerpoint/2010/main" xmlns="" val="1546739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Plot </a:t>
            </a:r>
            <a:r>
              <a:rPr lang="en-US" dirty="0" err="1"/>
              <a:t>heatmap</a:t>
            </a:r>
            <a:r>
              <a:rPr lang="en-US" dirty="0"/>
              <a:t> for visualizing the correlation</a:t>
            </a:r>
            <a:br>
              <a:rPr lang="en-US" dirty="0"/>
            </a:br>
            <a:endParaRPr lang="en-IN" dirty="0"/>
          </a:p>
        </p:txBody>
      </p:sp>
      <p:sp>
        <p:nvSpPr>
          <p:cNvPr id="4" name="Text Placeholder 3"/>
          <p:cNvSpPr>
            <a:spLocks noGrp="1"/>
          </p:cNvSpPr>
          <p:nvPr>
            <p:ph type="body" idx="2"/>
          </p:nvPr>
        </p:nvSpPr>
        <p:spPr/>
        <p:txBody>
          <a:bodyPr/>
          <a:lstStyle/>
          <a:p>
            <a:r>
              <a:rPr lang="en-IN" dirty="0" smtClean="0"/>
              <a:t> </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5039774" y="609600"/>
            <a:ext cx="6574915" cy="4800600"/>
          </a:xfrm>
        </p:spPr>
      </p:pic>
      <p:pic>
        <p:nvPicPr>
          <p:cNvPr id="7" name="Picture 6"/>
          <p:cNvPicPr>
            <a:picLocks noChangeAspect="1"/>
          </p:cNvPicPr>
          <p:nvPr/>
        </p:nvPicPr>
        <p:blipFill>
          <a:blip r:embed="rId3"/>
          <a:stretch>
            <a:fillRect/>
          </a:stretch>
        </p:blipFill>
        <p:spPr>
          <a:xfrm>
            <a:off x="178470" y="2299237"/>
            <a:ext cx="5536529" cy="4248150"/>
          </a:xfrm>
          <a:prstGeom prst="rect">
            <a:avLst/>
          </a:prstGeom>
        </p:spPr>
      </p:pic>
    </p:spTree>
    <p:extLst>
      <p:ext uri="{BB962C8B-B14F-4D97-AF65-F5344CB8AC3E}">
        <p14:creationId xmlns:p14="http://schemas.microsoft.com/office/powerpoint/2010/main" xmlns="" val="183567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190</TotalTime>
  <Words>1031</Words>
  <Application>Microsoft Office PowerPoint</Application>
  <PresentationFormat>Custom</PresentationFormat>
  <Paragraphs>102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Trek</vt:lpstr>
      <vt:lpstr>Ratings Prediction Project Presentation</vt:lpstr>
      <vt:lpstr>INTRODUCTION</vt:lpstr>
      <vt:lpstr>PROBLEM STATEMENT</vt:lpstr>
      <vt:lpstr>DATA COLLECTION PHASE</vt:lpstr>
      <vt:lpstr>MODEL BUILDING PHASE</vt:lpstr>
      <vt:lpstr>PROJECT FLOW</vt:lpstr>
      <vt:lpstr>PANDAS PROFILING</vt:lpstr>
      <vt:lpstr> </vt:lpstr>
      <vt:lpstr>Plot heatmap for visualizing the correlation </vt:lpstr>
      <vt:lpstr>HARDWARE AND SOFTWARE USED</vt:lpstr>
      <vt:lpstr>DATA PREPROCESSING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hp</cp:lastModifiedBy>
  <cp:revision>26</cp:revision>
  <dcterms:created xsi:type="dcterms:W3CDTF">2021-12-26T03:23:22Z</dcterms:created>
  <dcterms:modified xsi:type="dcterms:W3CDTF">2022-06-28T00:05:14Z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