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666" r:id="rId2"/>
  </p:sldMasterIdLst>
  <p:notesMasterIdLst>
    <p:notesMasterId r:id="rId19"/>
  </p:notesMasterIdLst>
  <p:handoutMasterIdLst>
    <p:handoutMasterId r:id="rId20"/>
  </p:handoutMasterIdLst>
  <p:sldIdLst>
    <p:sldId id="332" r:id="rId3"/>
    <p:sldId id="1080" r:id="rId4"/>
    <p:sldId id="1889" r:id="rId5"/>
    <p:sldId id="2008" r:id="rId6"/>
    <p:sldId id="1081" r:id="rId7"/>
    <p:sldId id="1890" r:id="rId8"/>
    <p:sldId id="1393" r:id="rId9"/>
    <p:sldId id="1893" r:id="rId10"/>
    <p:sldId id="1892" r:id="rId11"/>
    <p:sldId id="2009" r:id="rId12"/>
    <p:sldId id="1895" r:id="rId13"/>
    <p:sldId id="2010" r:id="rId14"/>
    <p:sldId id="2011" r:id="rId15"/>
    <p:sldId id="1894" r:id="rId16"/>
    <p:sldId id="1965" r:id="rId17"/>
    <p:sldId id="171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p15:clr>
            <a:srgbClr val="A4A3A4"/>
          </p15:clr>
        </p15:guide>
        <p15:guide id="2" orient="horz" pos="618">
          <p15:clr>
            <a:srgbClr val="A4A3A4"/>
          </p15:clr>
        </p15:guide>
        <p15:guide id="3" orient="horz" pos="754">
          <p15:clr>
            <a:srgbClr val="A4A3A4"/>
          </p15:clr>
        </p15:guide>
        <p15:guide id="4" orient="horz" pos="3974">
          <p15:clr>
            <a:srgbClr val="A4A3A4"/>
          </p15:clr>
        </p15:guide>
        <p15:guide id="5" orient="horz" pos="4080">
          <p15:clr>
            <a:srgbClr val="A4A3A4"/>
          </p15:clr>
        </p15:guide>
        <p15:guide id="6" orient="horz" pos="4271">
          <p15:clr>
            <a:srgbClr val="A4A3A4"/>
          </p15:clr>
        </p15:guide>
        <p15:guide id="7" orient="horz" pos="3777">
          <p15:clr>
            <a:srgbClr val="A4A3A4"/>
          </p15:clr>
        </p15:guide>
        <p15:guide id="8" pos="7302">
          <p15:clr>
            <a:srgbClr val="A4A3A4"/>
          </p15:clr>
        </p15:guide>
        <p15:guide id="9" pos="332">
          <p15:clr>
            <a:srgbClr val="A4A3A4"/>
          </p15:clr>
        </p15:guide>
        <p15:guide id="10" pos="3840">
          <p15:clr>
            <a:srgbClr val="A4A3A4"/>
          </p15:clr>
        </p15:guide>
        <p15:guide id="11" pos="3744">
          <p15:clr>
            <a:srgbClr val="A4A3A4"/>
          </p15:clr>
        </p15:guide>
      </p15:sldGuideLst>
    </p:ext>
    <p:ext uri="{2D200454-40CA-4A62-9FC3-DE9A4176ACB9}">
      <p15:notesGuideLst xmlns:p15="http://schemas.microsoft.com/office/powerpoint/2012/main">
        <p15:guide id="1" orient="horz" pos="3008">
          <p15:clr>
            <a:srgbClr val="A4A3A4"/>
          </p15:clr>
        </p15:guide>
        <p15:guide id="2" orient="horz" pos="520">
          <p15:clr>
            <a:srgbClr val="A4A3A4"/>
          </p15:clr>
        </p15:guide>
        <p15:guide id="3" orient="horz" pos="5440">
          <p15:clr>
            <a:srgbClr val="A4A3A4"/>
          </p15:clr>
        </p15:guide>
        <p15:guide id="4" orient="horz" pos="5768">
          <p15:clr>
            <a:srgbClr val="A4A3A4"/>
          </p15:clr>
        </p15:guide>
        <p15:guide id="5" orient="horz" pos="5576">
          <p15:clr>
            <a:srgbClr val="A4A3A4"/>
          </p15:clr>
        </p15:guide>
        <p15:guide id="6" orient="horz" pos="5694">
          <p15:clr>
            <a:srgbClr val="A4A3A4"/>
          </p15:clr>
        </p15:guide>
        <p15:guide id="7" pos="3974">
          <p15:clr>
            <a:srgbClr val="A4A3A4"/>
          </p15:clr>
        </p15:guide>
        <p15:guide id="8" pos="3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FF6600"/>
    <a:srgbClr val="242D3C"/>
    <a:srgbClr val="16C6CC"/>
    <a:srgbClr val="FFD85C"/>
    <a:srgbClr val="FFBA32"/>
    <a:srgbClr val="FFFFFF"/>
    <a:srgbClr val="E45327"/>
    <a:srgbClr val="7D7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74588" autoAdjust="0"/>
  </p:normalViewPr>
  <p:slideViewPr>
    <p:cSldViewPr showGuides="1">
      <p:cViewPr varScale="1">
        <p:scale>
          <a:sx n="125" d="100"/>
          <a:sy n="125" d="100"/>
        </p:scale>
        <p:origin x="3786" y="90"/>
      </p:cViewPr>
      <p:guideLst>
        <p:guide orient="horz" pos="164"/>
        <p:guide orient="horz" pos="618"/>
        <p:guide orient="horz" pos="754"/>
        <p:guide orient="horz" pos="3974"/>
        <p:guide orient="horz" pos="4080"/>
        <p:guide orient="horz" pos="4271"/>
        <p:guide orient="horz" pos="3777"/>
        <p:guide pos="7302"/>
        <p:guide pos="332"/>
        <p:guide pos="3840"/>
        <p:guide pos="3744"/>
      </p:guideLst>
    </p:cSldViewPr>
  </p:slideViewPr>
  <p:outlineViewPr>
    <p:cViewPr>
      <p:scale>
        <a:sx n="33" d="100"/>
        <a:sy n="33" d="100"/>
      </p:scale>
      <p:origin x="0" y="-4176"/>
    </p:cViewPr>
  </p:outlineViewPr>
  <p:notesTextViewPr>
    <p:cViewPr>
      <p:scale>
        <a:sx n="125" d="100"/>
        <a:sy n="125" d="100"/>
      </p:scale>
      <p:origin x="0" y="0"/>
    </p:cViewPr>
  </p:notesTextViewPr>
  <p:sorterViewPr>
    <p:cViewPr>
      <p:scale>
        <a:sx n="100" d="100"/>
        <a:sy n="100" d="100"/>
      </p:scale>
      <p:origin x="0" y="-36348"/>
    </p:cViewPr>
  </p:sorterViewPr>
  <p:notesViewPr>
    <p:cSldViewPr>
      <p:cViewPr varScale="1">
        <p:scale>
          <a:sx n="69" d="100"/>
          <a:sy n="69" d="100"/>
        </p:scale>
        <p:origin x="3082" y="134"/>
      </p:cViewPr>
      <p:guideLst>
        <p:guide orient="horz" pos="3008"/>
        <p:guide orient="horz" pos="520"/>
        <p:guide orient="horz" pos="5440"/>
        <p:guide orient="horz" pos="5768"/>
        <p:guide orient="horz" pos="5576"/>
        <p:guide orient="horz" pos="5694"/>
        <p:guide pos="3974"/>
        <p:guide pos="3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t>2021/2/21</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dirty="0" smtClean="0"/>
              <a:t>‹#›</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t>2021/2/21</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dirty="0" smtClean="0"/>
              <a:t>‹#›</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4813" y="971550"/>
            <a:ext cx="7670801" cy="4316413"/>
          </a:xfrm>
        </p:spPr>
      </p:sp>
      <p:sp>
        <p:nvSpPr>
          <p:cNvPr id="3" name="备注占位符 2"/>
          <p:cNvSpPr>
            <a:spLocks noGrp="1"/>
          </p:cNvSpPr>
          <p:nvPr>
            <p:ph type="body" idx="1"/>
          </p:nvPr>
        </p:nvSpPr>
        <p:spPr/>
        <p:txBody>
          <a:bodyPr/>
          <a:lstStyle/>
          <a:p>
            <a:pPr marL="0" indent="0">
              <a:buNone/>
            </a:pPr>
            <a:endParaRPr lang="en-US" altLang="zh-CN" b="0"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a:t>
            </a:fld>
            <a:r>
              <a:rPr lang="zh-CN" altLang="en-US"/>
              <a:t> 页</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3D82E7-A1D6-404E-86D1-18B218E5B3F8}" type="slidenum">
              <a:rPr lang="en-US" altLang="zh-CN" sz="1300">
                <a:latin typeface="Times New Roman" panose="02020603050405020304" pitchFamily="18" charset="0"/>
              </a:rPr>
              <a:pPr/>
              <a:t>11</a:t>
            </a:fld>
            <a:endParaRPr lang="en-US" altLang="zh-CN" sz="1300">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34988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DCB70667-F3EC-48DE-812A-87BB27A7A8B3}" type="slidenum">
              <a:rPr lang="en-US" altLang="zh-CN" sz="1300">
                <a:latin typeface="Times New Roman" panose="02020603050405020304" pitchFamily="18" charset="0"/>
              </a:rPr>
              <a:pPr algn="r"/>
              <a:t>12</a:t>
            </a:fld>
            <a:endParaRPr lang="en-US" altLang="zh-CN"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3330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DCB70667-F3EC-48DE-812A-87BB27A7A8B3}" type="slidenum">
              <a:rPr lang="en-US" altLang="zh-CN" sz="1300">
                <a:latin typeface="Times New Roman" panose="02020603050405020304" pitchFamily="18" charset="0"/>
              </a:rPr>
              <a:pPr algn="r"/>
              <a:t>13</a:t>
            </a:fld>
            <a:endParaRPr lang="en-US" altLang="zh-CN"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65054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DCB70667-F3EC-48DE-812A-87BB27A7A8B3}" type="slidenum">
              <a:rPr lang="en-US" altLang="zh-CN" sz="1300">
                <a:latin typeface="Times New Roman" panose="02020603050405020304" pitchFamily="18" charset="0"/>
              </a:rPr>
              <a:pPr algn="r"/>
              <a:t>14</a:t>
            </a:fld>
            <a:endParaRPr lang="en-US" altLang="zh-CN"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48078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85BFA84-D5F6-4559-B007-A03CBFB71C9E}" type="slidenum">
              <a:rPr lang="en-US" altLang="zh-CN" sz="1300">
                <a:latin typeface="Times New Roman" panose="02020603050405020304" pitchFamily="18" charset="0"/>
              </a:rPr>
              <a:pPr/>
              <a:t>15</a:t>
            </a:fld>
            <a:endParaRPr lang="en-US" altLang="zh-CN" sz="1300">
              <a:latin typeface="Times New Roman" panose="02020603050405020304" pitchFamily="18"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4223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5121"/>
          <p:cNvSpPr>
            <a:spLocks noGrp="1" noRot="1" noChangeAspect="1" noTextEdit="1"/>
          </p:cNvSpPr>
          <p:nvPr>
            <p:ph type="sldImg"/>
          </p:nvPr>
        </p:nvSpPr>
        <p:spPr/>
      </p:sp>
      <p:sp>
        <p:nvSpPr>
          <p:cNvPr id="5123" name="文本占位符 512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2</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3</a:t>
            </a:fld>
            <a:r>
              <a:rPr lang="zh-CN" altLang="en-US"/>
              <a:t> 页</a:t>
            </a:r>
            <a:endParaRPr lang="zh-CN" altLang="en-US" dirty="0"/>
          </a:p>
        </p:txBody>
      </p:sp>
    </p:spTree>
    <p:extLst>
      <p:ext uri="{BB962C8B-B14F-4D97-AF65-F5344CB8AC3E}">
        <p14:creationId xmlns:p14="http://schemas.microsoft.com/office/powerpoint/2010/main" val="225503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4</a:t>
            </a:fld>
            <a:r>
              <a:rPr lang="zh-CN" altLang="en-US"/>
              <a:t> 页</a:t>
            </a:r>
            <a:endParaRPr lang="zh-CN" altLang="en-US" dirty="0"/>
          </a:p>
        </p:txBody>
      </p:sp>
    </p:spTree>
    <p:extLst>
      <p:ext uri="{BB962C8B-B14F-4D97-AF65-F5344CB8AC3E}">
        <p14:creationId xmlns:p14="http://schemas.microsoft.com/office/powerpoint/2010/main" val="355173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29697"/>
          <p:cNvSpPr>
            <a:spLocks noGrp="1" noRot="1" noChangeAspect="1" noTextEdit="1"/>
          </p:cNvSpPr>
          <p:nvPr>
            <p:ph type="sldImg"/>
          </p:nvPr>
        </p:nvSpPr>
        <p:spPr/>
      </p:sp>
      <p:sp>
        <p:nvSpPr>
          <p:cNvPr id="29699" name="文本占位符 2969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5</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30721"/>
          <p:cNvSpPr>
            <a:spLocks noGrp="1" noRot="1" noChangeAspect="1" noTextEdit="1"/>
          </p:cNvSpPr>
          <p:nvPr>
            <p:ph type="sldImg"/>
          </p:nvPr>
        </p:nvSpPr>
        <p:spPr/>
      </p:sp>
      <p:sp>
        <p:nvSpPr>
          <p:cNvPr id="30723" name="文本占位符 3072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t>7</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ea typeface="宋体" panose="02010600030101010101" pitchFamily="2" charset="-122"/>
              </a:defRPr>
            </a:lvl1pPr>
            <a:lvl2pPr marL="742950" indent="-285750" defTabSz="966788">
              <a:defRPr sz="2400">
                <a:solidFill>
                  <a:schemeClr val="tx1"/>
                </a:solidFill>
                <a:latin typeface="Times New Roman" panose="02020603050405020304" pitchFamily="18" charset="0"/>
                <a:ea typeface="宋体" panose="02010600030101010101" pitchFamily="2" charset="-122"/>
              </a:defRPr>
            </a:lvl2pPr>
            <a:lvl3pPr marL="1143000" indent="-228600" defTabSz="966788">
              <a:defRPr sz="2400">
                <a:solidFill>
                  <a:schemeClr val="tx1"/>
                </a:solidFill>
                <a:latin typeface="Times New Roman" panose="02020603050405020304" pitchFamily="18" charset="0"/>
                <a:ea typeface="宋体" panose="02010600030101010101" pitchFamily="2" charset="-122"/>
              </a:defRPr>
            </a:lvl3pPr>
            <a:lvl4pPr marL="1600200" indent="-228600" defTabSz="966788">
              <a:defRPr sz="2400">
                <a:solidFill>
                  <a:schemeClr val="tx1"/>
                </a:solidFill>
                <a:latin typeface="Times New Roman" panose="02020603050405020304" pitchFamily="18" charset="0"/>
                <a:ea typeface="宋体" panose="02010600030101010101" pitchFamily="2" charset="-122"/>
              </a:defRPr>
            </a:lvl4pPr>
            <a:lvl5pPr marL="2057400" indent="-228600" defTabSz="966788">
              <a:defRPr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18EB7BB8-49B2-4DAD-B1E9-3AC217F7EF6A}" type="slidenum">
              <a:rPr lang="en-US" altLang="zh-CN" sz="1300"/>
              <a:pPr/>
              <a:t>8</a:t>
            </a:fld>
            <a:endParaRPr lang="en-US" altLang="zh-CN" sz="13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endParaRPr kumimoji="0" lang="zh-CN" altLang="en-US" dirty="0">
              <a:ea typeface="宋体" panose="02010600030101010101" pitchFamily="2" charset="-122"/>
            </a:endParaRPr>
          </a:p>
        </p:txBody>
      </p:sp>
    </p:spTree>
    <p:extLst>
      <p:ext uri="{BB962C8B-B14F-4D97-AF65-F5344CB8AC3E}">
        <p14:creationId xmlns:p14="http://schemas.microsoft.com/office/powerpoint/2010/main" val="295588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ea typeface="宋体" panose="02010600030101010101" pitchFamily="2" charset="-122"/>
              </a:defRPr>
            </a:lvl1pPr>
            <a:lvl2pPr marL="742950" indent="-285750" defTabSz="966788">
              <a:defRPr sz="2400">
                <a:solidFill>
                  <a:schemeClr val="tx1"/>
                </a:solidFill>
                <a:latin typeface="Times New Roman" panose="02020603050405020304" pitchFamily="18" charset="0"/>
                <a:ea typeface="宋体" panose="02010600030101010101" pitchFamily="2" charset="-122"/>
              </a:defRPr>
            </a:lvl2pPr>
            <a:lvl3pPr marL="1143000" indent="-228600" defTabSz="966788">
              <a:defRPr sz="2400">
                <a:solidFill>
                  <a:schemeClr val="tx1"/>
                </a:solidFill>
                <a:latin typeface="Times New Roman" panose="02020603050405020304" pitchFamily="18" charset="0"/>
                <a:ea typeface="宋体" panose="02010600030101010101" pitchFamily="2" charset="-122"/>
              </a:defRPr>
            </a:lvl3pPr>
            <a:lvl4pPr marL="1600200" indent="-228600" defTabSz="966788">
              <a:defRPr sz="2400">
                <a:solidFill>
                  <a:schemeClr val="tx1"/>
                </a:solidFill>
                <a:latin typeface="Times New Roman" panose="02020603050405020304" pitchFamily="18" charset="0"/>
                <a:ea typeface="宋体" panose="02010600030101010101" pitchFamily="2" charset="-122"/>
              </a:defRPr>
            </a:lvl4pPr>
            <a:lvl5pPr marL="2057400" indent="-228600" defTabSz="966788">
              <a:defRPr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15DE3501-DDB2-45B1-8383-B6806526F4BB}" type="slidenum">
              <a:rPr lang="en-US" altLang="zh-CN" sz="1300"/>
              <a:pPr/>
              <a:t>9</a:t>
            </a:fld>
            <a:endParaRPr lang="en-US" altLang="zh-CN" sz="13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kumimoji="0" lang="zh-CN" altLang="en-US" dirty="0">
              <a:ea typeface="宋体" panose="02010600030101010101" pitchFamily="2" charset="-122"/>
            </a:endParaRPr>
          </a:p>
        </p:txBody>
      </p:sp>
    </p:spTree>
    <p:extLst>
      <p:ext uri="{BB962C8B-B14F-4D97-AF65-F5344CB8AC3E}">
        <p14:creationId xmlns:p14="http://schemas.microsoft.com/office/powerpoint/2010/main" val="26583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DCB70667-F3EC-48DE-812A-87BB27A7A8B3}" type="slidenum">
              <a:rPr lang="en-US" altLang="zh-CN" sz="1300">
                <a:latin typeface="Times New Roman" panose="02020603050405020304" pitchFamily="18" charset="0"/>
              </a:rPr>
              <a:pPr algn="r"/>
              <a:t>10</a:t>
            </a:fld>
            <a:endParaRPr lang="en-US" altLang="zh-CN"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63611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9616" y="836712"/>
            <a:ext cx="9468544" cy="2387600"/>
          </a:xfrm>
        </p:spPr>
        <p:txBody>
          <a:bodyPr anchor="b">
            <a:normAutofit/>
          </a:bodyPr>
          <a:lstStyle>
            <a:lvl1pPr algn="ctr">
              <a:defRPr sz="4800"/>
            </a:lvl1pPr>
          </a:lstStyle>
          <a:p>
            <a:r>
              <a:rPr lang="zh-CN" altLang="en-US"/>
              <a:t>单击此处编辑母版标题样式</a:t>
            </a:r>
          </a:p>
        </p:txBody>
      </p:sp>
      <p:sp>
        <p:nvSpPr>
          <p:cNvPr id="3" name="副标题 2"/>
          <p:cNvSpPr>
            <a:spLocks noGrp="1"/>
          </p:cNvSpPr>
          <p:nvPr>
            <p:ph type="subTitle" idx="1"/>
          </p:nvPr>
        </p:nvSpPr>
        <p:spPr>
          <a:xfrm>
            <a:off x="2972975" y="3573016"/>
            <a:ext cx="9144000" cy="1655762"/>
          </a:xfrm>
          <a:prstGeom prst="rect">
            <a:avLst/>
          </a:prstGeom>
        </p:spPr>
        <p:txBody>
          <a:bodyPr/>
          <a:lstStyle>
            <a:lvl1pPr marL="0" indent="0" algn="ctr">
              <a:buNone/>
              <a:defRPr sz="3600">
                <a:solidFill>
                  <a:srgbClr val="0000F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233947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7"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
        <p:nvSpPr>
          <p:cNvPr id="8"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68696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7"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
        <p:nvSpPr>
          <p:cNvPr id="8"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196940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855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
        <p:nvSpPr>
          <p:cNvPr id="8"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319676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9A0DB2DC-4C9A-4742-B13C-FB6460FD3503}" type="slidenum">
              <a:rPr lang="en-US"/>
              <a:t>‹#›</a:t>
            </a:fld>
            <a:endParaRPr lang="en-US"/>
          </a:p>
        </p:txBody>
      </p:sp>
      <p:sp>
        <p:nvSpPr>
          <p:cNvPr id="6"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752021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3">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10416480" y="6669360"/>
            <a:ext cx="1312387" cy="188640"/>
          </a:xfrm>
        </p:spPr>
        <p:txBody>
          <a:bodyPr/>
          <a:lstStyle/>
          <a:p>
            <a:r>
              <a:rPr lang="en-US" altLang="zh-CN" dirty="0"/>
              <a:t>1.3 </a:t>
            </a:r>
            <a:r>
              <a:rPr lang="zh-CN" altLang="en-US" dirty="0"/>
              <a:t>网络核心</a:t>
            </a:r>
            <a:r>
              <a:rPr lang="en-US" altLang="zh-CN" dirty="0"/>
              <a:t> </a:t>
            </a:r>
            <a:endParaRPr lang="en-US" dirty="0"/>
          </a:p>
        </p:txBody>
      </p:sp>
      <p:sp>
        <p:nvSpPr>
          <p:cNvPr id="4" name="灯片编号占位符 3"/>
          <p:cNvSpPr>
            <a:spLocks noGrp="1"/>
          </p:cNvSpPr>
          <p:nvPr>
            <p:ph type="sldNum" sz="quarter" idx="12"/>
          </p:nvPr>
        </p:nvSpPr>
        <p:spPr>
          <a:xfrm>
            <a:off x="11856640" y="6662138"/>
            <a:ext cx="360040" cy="223246"/>
          </a:xfrm>
        </p:spPr>
        <p:txBody>
          <a:bodyPr/>
          <a:lstStyle/>
          <a:p>
            <a:pPr lvl="0"/>
            <a:fld id="{9A0DB2DC-4C9A-4742-B13C-FB6460FD3503}" type="slidenum">
              <a:rPr lang="en-US"/>
              <a:t>‹#›</a:t>
            </a:fld>
            <a:endParaRPr lang="en-US"/>
          </a:p>
        </p:txBody>
      </p:sp>
      <p:sp>
        <p:nvSpPr>
          <p:cNvPr id="6"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1957027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4">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10272464" y="6679441"/>
            <a:ext cx="1312387" cy="188640"/>
          </a:xfrm>
        </p:spPr>
        <p:txBody>
          <a:bodyPr/>
          <a:lstStyle/>
          <a:p>
            <a:r>
              <a:rPr lang="en-US" altLang="zh-CN" dirty="0"/>
              <a:t>1.3 </a:t>
            </a:r>
            <a:r>
              <a:rPr lang="zh-CN" altLang="en-US" dirty="0"/>
              <a:t>网络核心</a:t>
            </a:r>
            <a:r>
              <a:rPr lang="en-US" altLang="zh-CN" dirty="0"/>
              <a:t> </a:t>
            </a:r>
            <a:endParaRPr lang="en-US" dirty="0"/>
          </a:p>
        </p:txBody>
      </p:sp>
      <p:sp>
        <p:nvSpPr>
          <p:cNvPr id="4" name="灯片编号占位符 3"/>
          <p:cNvSpPr>
            <a:spLocks noGrp="1"/>
          </p:cNvSpPr>
          <p:nvPr>
            <p:ph type="sldNum" sz="quarter" idx="12"/>
          </p:nvPr>
        </p:nvSpPr>
        <p:spPr>
          <a:xfrm>
            <a:off x="11856640" y="6662138"/>
            <a:ext cx="360040" cy="223246"/>
          </a:xfrm>
        </p:spPr>
        <p:txBody>
          <a:bodyPr/>
          <a:lstStyle/>
          <a:p>
            <a:pPr lvl="0"/>
            <a:fld id="{9A0DB2DC-4C9A-4742-B13C-FB6460FD3503}" type="slidenum">
              <a:rPr lang="en-US"/>
              <a:t>‹#›</a:t>
            </a:fld>
            <a:endParaRPr lang="en-US"/>
          </a:p>
        </p:txBody>
      </p:sp>
      <p:sp>
        <p:nvSpPr>
          <p:cNvPr id="6"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31231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t>‹#›</a:t>
            </a:fld>
            <a:endParaRPr lang="en-US"/>
          </a:p>
        </p:txBody>
      </p:sp>
      <p:sp>
        <p:nvSpPr>
          <p:cNvPr id="8"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331540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1692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7"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8"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7"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8"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Tree>
    <p:extLst>
      <p:ext uri="{BB962C8B-B14F-4D97-AF65-F5344CB8AC3E}">
        <p14:creationId xmlns:p14="http://schemas.microsoft.com/office/powerpoint/2010/main" val="206303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zh-CN" altLang="zh-CN" dirty="0"/>
          </a:p>
        </p:txBody>
      </p:sp>
      <p:sp>
        <p:nvSpPr>
          <p:cNvPr id="6" name="Footer Placeholder 5"/>
          <p:cNvSpPr>
            <a:spLocks noGrp="1"/>
          </p:cNvSpPr>
          <p:nvPr>
            <p:ph type="ftr" sz="quarter" idx="11"/>
          </p:nvPr>
        </p:nvSpPr>
        <p:spPr/>
        <p:txBody>
          <a:bodyPr/>
          <a:lstStyle>
            <a:lvl1pPr>
              <a:defRPr>
                <a:ea typeface="宋体" pitchFamily="2" charset="-122"/>
              </a:defRPr>
            </a:lvl1pPr>
          </a:lstStyle>
          <a:p>
            <a:pPr>
              <a:defRPr/>
            </a:pPr>
            <a:r>
              <a:rPr lang="en-US" altLang="zh-CN" dirty="0"/>
              <a:t> 1 Introduction</a:t>
            </a:r>
            <a:endParaRPr lang="en-US" altLang="zh-CN" dirty="0">
              <a:latin typeface="Times New Roman" pitchFamily="18" charset="0"/>
            </a:endParaRPr>
          </a:p>
        </p:txBody>
      </p:sp>
      <p:sp>
        <p:nvSpPr>
          <p:cNvPr id="7" name="Slide Number Placeholder 6"/>
          <p:cNvSpPr>
            <a:spLocks noGrp="1"/>
          </p:cNvSpPr>
          <p:nvPr>
            <p:ph type="sldNum" sz="quarter" idx="12"/>
          </p:nvPr>
        </p:nvSpPr>
        <p:spPr>
          <a:xfrm>
            <a:off x="11834922" y="6662138"/>
            <a:ext cx="360040" cy="223246"/>
          </a:xfrm>
        </p:spPr>
        <p:txBody>
          <a:bodyPr/>
          <a:lstStyle>
            <a:lvl1pPr>
              <a:defRPr smtClean="0"/>
            </a:lvl1pPr>
          </a:lstStyle>
          <a:p>
            <a:pPr>
              <a:defRPr/>
            </a:pPr>
            <a:fld id="{6C3CF1F0-77BB-4D83-A23F-AC4F63D13D36}" type="slidenum">
              <a:rPr lang="en-US" altLang="zh-CN" smtClean="0"/>
              <a:pPr>
                <a:defRPr/>
              </a:pPr>
              <a:t>‹#›</a:t>
            </a:fld>
            <a:endParaRPr lang="en-US" altLang="zh-CN" dirty="0"/>
          </a:p>
        </p:txBody>
      </p:sp>
    </p:spTree>
    <p:extLst>
      <p:ext uri="{BB962C8B-B14F-4D97-AF65-F5344CB8AC3E}">
        <p14:creationId xmlns:p14="http://schemas.microsoft.com/office/powerpoint/2010/main" val="244683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accent1"/>
                </a:solidFill>
              </a:defRPr>
            </a:lvl1pPr>
          </a:lstStyle>
          <a:p>
            <a:r>
              <a:rPr lang="en-US" altLang="zh-CN" dirty="0"/>
              <a:t>Add title here</a:t>
            </a:r>
            <a:endParaRPr lang="zh-CN" altLang="en-US" dirty="0"/>
          </a:p>
        </p:txBody>
      </p:sp>
      <p:sp>
        <p:nvSpPr>
          <p:cNvPr id="3" name="页脚占位符 2"/>
          <p:cNvSpPr>
            <a:spLocks noGrp="1"/>
          </p:cNvSpPr>
          <p:nvPr>
            <p:ph type="ftr" sz="quarter" idx="10"/>
          </p:nvPr>
        </p:nvSpPr>
        <p:spPr/>
        <p:txBody>
          <a:bodyPr/>
          <a:lstStyle/>
          <a:p>
            <a:r>
              <a:rPr lang="en-US" altLang="zh-CN"/>
              <a:t>/    11</a:t>
            </a:r>
            <a:endParaRPr lang="zh-CN" altLang="en-US" dirty="0"/>
          </a:p>
        </p:txBody>
      </p:sp>
      <p:sp>
        <p:nvSpPr>
          <p:cNvPr id="4" name="灯片编号占位符 3"/>
          <p:cNvSpPr>
            <a:spLocks noGrp="1"/>
          </p:cNvSpPr>
          <p:nvPr>
            <p:ph type="sldNum" sz="quarter" idx="11"/>
          </p:nvPr>
        </p:nvSpPr>
        <p:spPr/>
        <p:txBody>
          <a:bodyPr/>
          <a:lstStyle/>
          <a:p>
            <a:fld id="{6BEC640B-8EC1-433E-80CD-79E910140350}" type="slidenum">
              <a:rPr lang="en-US" altLang="zh-CN" smtClean="0"/>
              <a:pPr/>
              <a:t>‹#›</a:t>
            </a:fld>
            <a:r>
              <a:rPr lang="en-US" altLang="zh-CN" dirty="0"/>
              <a:t>/</a:t>
            </a:r>
            <a:fld id="{49F4BA8F-7B64-4198-9505-0CB5D4D3B366}" type="slidenum">
              <a:rPr lang="en-US" altLang="zh-CN" smtClean="0"/>
              <a:pPr/>
              <a:t>‹#›</a:t>
            </a:fld>
            <a:endParaRPr lang="zh-CN" altLang="en-US" dirty="0"/>
          </a:p>
        </p:txBody>
      </p:sp>
      <p:sp>
        <p:nvSpPr>
          <p:cNvPr id="6"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238741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8"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9"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
        <p:nvSpPr>
          <p:cNvPr id="10"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351459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
        <p:nvSpPr>
          <p:cNvPr id="10" name="页脚占位符 4"/>
          <p:cNvSpPr>
            <a:spLocks noGrp="1"/>
          </p:cNvSpPr>
          <p:nvPr>
            <p:ph type="ftr" sz="quarter" idx="10"/>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11" name="灯片编号占位符 5"/>
          <p:cNvSpPr>
            <a:spLocks noGrp="1"/>
          </p:cNvSpPr>
          <p:nvPr>
            <p:ph type="sldNum" sz="quarter" idx="11"/>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
        <p:nvSpPr>
          <p:cNvPr id="12"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154840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
        <p:nvSpPr>
          <p:cNvPr id="8"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9"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t>‹#›</a:t>
            </a:fld>
            <a:endParaRPr lang="zh-CN" altLang="en-US" dirty="0"/>
          </a:p>
        </p:txBody>
      </p:sp>
      <p:sp>
        <p:nvSpPr>
          <p:cNvPr id="10"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8258885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71864" y="3140968"/>
            <a:ext cx="713000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8" name="图片 7"/>
          <p:cNvPicPr>
            <a:picLocks noChangeAspect="1"/>
          </p:cNvPicPr>
          <p:nvPr userDrawn="1"/>
        </p:nvPicPr>
        <p:blipFill>
          <a:blip r:embed="rId4"/>
          <a:stretch>
            <a:fillRect/>
          </a:stretch>
        </p:blipFill>
        <p:spPr>
          <a:xfrm>
            <a:off x="1616687" y="1073458"/>
            <a:ext cx="4661334" cy="4661334"/>
          </a:xfrm>
          <a:prstGeom prst="rect">
            <a:avLst/>
          </a:prstGeom>
        </p:spPr>
      </p:pic>
      <p:sp>
        <p:nvSpPr>
          <p:cNvPr id="9" name="弧形 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35941329"/>
      </p:ext>
    </p:extLst>
  </p:cSld>
  <p:clrMap bg1="lt1" tx1="dk1" bg2="lt2" tx2="dk2" accent1="accent1" accent2="accent2" accent3="accent3" accent4="accent4" accent5="accent5" accent6="accent6" hlink="hlink" folHlink="folHlink"/>
  <p:sldLayoutIdLst>
    <p:sldLayoutId id="2147483701" r:id="rId1"/>
    <p:sldLayoutId id="2147483706" r:id="rId2"/>
  </p:sldLayoutIdLst>
  <p:txStyles>
    <p:titleStyle>
      <a:lvl1pPr algn="l" defTabSz="914400" rtl="0" eaLnBrk="1" latinLnBrk="0" hangingPunct="1">
        <a:lnSpc>
          <a:spcPct val="90000"/>
        </a:lnSpc>
        <a:spcBef>
          <a:spcPct val="0"/>
        </a:spcBef>
        <a:buNone/>
        <a:defRPr sz="44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页脚占位符 4"/>
          <p:cNvSpPr>
            <a:spLocks noGrp="1"/>
          </p:cNvSpPr>
          <p:nvPr>
            <p:ph type="ftr" sz="quarter" idx="3"/>
          </p:nvPr>
        </p:nvSpPr>
        <p:spPr>
          <a:xfrm>
            <a:off x="10529411" y="6669360"/>
            <a:ext cx="1199456" cy="163946"/>
          </a:xfrm>
          <a:prstGeom prst="rect">
            <a:avLst/>
          </a:prstGeom>
        </p:spPr>
        <p:txBody>
          <a:bodyPr vert="horz" lIns="91440" tIns="45720" rIns="91440" bIns="45720" rtlCol="0" anchor="ctr"/>
          <a:lstStyle>
            <a:lvl1pPr algn="l">
              <a:defRPr sz="1100">
                <a:solidFill>
                  <a:schemeClr val="accent2"/>
                </a:solidFill>
                <a:latin typeface="+mn-lt"/>
                <a:ea typeface="+mn-ea"/>
              </a:defRPr>
            </a:lvl1pPr>
          </a:lstStyle>
          <a:p>
            <a:r>
              <a:rPr lang="en-US" altLang="zh-CN"/>
              <a:t>/    11</a:t>
            </a:r>
            <a:endParaRPr lang="zh-CN" altLang="en-US" dirty="0"/>
          </a:p>
        </p:txBody>
      </p:sp>
      <p:sp>
        <p:nvSpPr>
          <p:cNvPr id="6" name="灯片编号占位符 5"/>
          <p:cNvSpPr>
            <a:spLocks noGrp="1"/>
          </p:cNvSpPr>
          <p:nvPr>
            <p:ph type="sldNum" sz="quarter" idx="4"/>
          </p:nvPr>
        </p:nvSpPr>
        <p:spPr>
          <a:xfrm>
            <a:off x="11928648" y="6645954"/>
            <a:ext cx="360040" cy="223246"/>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accent4">
                    <a:lumMod val="75000"/>
                  </a:schemeClr>
                </a:solidFill>
                <a:latin typeface="+mn-lt"/>
                <a:ea typeface="+mn-ea"/>
                <a:cs typeface="+mn-cs"/>
              </a:defRPr>
            </a:lvl1pPr>
          </a:lstStyle>
          <a:p>
            <a:fld id="{49F4BA8F-7B64-4198-9505-0CB5D4D3B366}" type="slidenum">
              <a:rPr lang="en-US" altLang="zh-CN" smtClean="0"/>
              <a:pPr/>
              <a:t>‹#›</a:t>
            </a:fld>
            <a:endParaRPr lang="zh-CN" altLang="en-US" dirty="0"/>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878163371"/>
      </p:ext>
    </p:extLst>
  </p:cSld>
  <p:clrMap bg1="lt1" tx1="dk1" bg2="lt2" tx2="dk2" accent1="accent1" accent2="accent2" accent3="accent3" accent4="accent4" accent5="accent5" accent6="accent6" hlink="hlink" folHlink="folHlink"/>
  <p:sldLayoutIdLst>
    <p:sldLayoutId id="2147483650" r:id="rId1"/>
    <p:sldLayoutId id="2147483668" r:id="rId2"/>
    <p:sldLayoutId id="2147483699"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708" r:id="rId13"/>
    <p:sldLayoutId id="2147483709" r:id="rId14"/>
    <p:sldLayoutId id="2147483683" r:id="rId15"/>
  </p:sldLayoutIdLst>
  <p:hf hdr="0" dt="0"/>
  <p:txStyles>
    <p:title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2.png"/><Relationship Id="rId5" Type="http://schemas.openxmlformats.org/officeDocument/2006/relationships/image" Target="../media/image8.jpe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663952" y="2204864"/>
            <a:ext cx="6528048" cy="1625426"/>
          </a:xfrm>
        </p:spPr>
        <p:txBody>
          <a:bodyPr>
            <a:noAutofit/>
            <a:scene3d>
              <a:camera prst="orthographicFront"/>
              <a:lightRig rig="threePt" dir="t"/>
            </a:scene3d>
          </a:bodyPr>
          <a:lstStyle/>
          <a:p>
            <a:r>
              <a:rPr lang="zh-CN" altLang="en-US" sz="6000" dirty="0">
                <a:ln w="22225">
                  <a:solidFill>
                    <a:schemeClr val="accent2"/>
                  </a:solidFill>
                  <a:prstDash val="solid"/>
                </a:ln>
                <a:solidFill>
                  <a:schemeClr val="accent2">
                    <a:lumMod val="40000"/>
                    <a:lumOff val="60000"/>
                  </a:schemeClr>
                </a:solidFill>
                <a:latin typeface="隶书" panose="02010509060101010101" pitchFamily="49" charset="-122"/>
                <a:ea typeface="隶书" panose="02010509060101010101" pitchFamily="49" charset="-122"/>
              </a:rPr>
              <a:t>数据采集与</a:t>
            </a:r>
            <a:br>
              <a:rPr lang="en-US" altLang="zh-CN" sz="6000" dirty="0">
                <a:ln w="22225">
                  <a:solidFill>
                    <a:schemeClr val="accent2"/>
                  </a:solidFill>
                  <a:prstDash val="solid"/>
                </a:ln>
                <a:solidFill>
                  <a:schemeClr val="accent2">
                    <a:lumMod val="40000"/>
                    <a:lumOff val="60000"/>
                  </a:schemeClr>
                </a:solidFill>
                <a:latin typeface="隶书" panose="02010509060101010101" pitchFamily="49" charset="-122"/>
                <a:ea typeface="隶书" panose="02010509060101010101" pitchFamily="49" charset="-122"/>
              </a:rPr>
            </a:br>
            <a:r>
              <a:rPr lang="zh-CN" altLang="en-US" sz="6000" dirty="0">
                <a:ln w="22225">
                  <a:solidFill>
                    <a:schemeClr val="accent2"/>
                  </a:solidFill>
                  <a:prstDash val="solid"/>
                </a:ln>
                <a:solidFill>
                  <a:schemeClr val="accent2">
                    <a:lumMod val="40000"/>
                    <a:lumOff val="60000"/>
                  </a:schemeClr>
                </a:solidFill>
                <a:latin typeface="隶书" panose="02010509060101010101" pitchFamily="49" charset="-122"/>
                <a:ea typeface="隶书" panose="02010509060101010101" pitchFamily="49" charset="-122"/>
              </a:rPr>
              <a:t>物联网</a:t>
            </a:r>
            <a:endParaRPr lang="zh-CN" altLang="en-US" sz="6000" dirty="0">
              <a:ln w="22225">
                <a:solidFill>
                  <a:schemeClr val="accent2"/>
                </a:solidFill>
                <a:prstDash val="solid"/>
              </a:ln>
              <a:solidFill>
                <a:schemeClr val="accent2">
                  <a:lumMod val="40000"/>
                  <a:lumOff val="60000"/>
                </a:schemeClr>
              </a:solidFill>
              <a:effectLst/>
              <a:latin typeface="隶书" panose="02010509060101010101" pitchFamily="49" charset="-122"/>
              <a:ea typeface="隶书" panose="02010509060101010101" pitchFamily="49" charset="-122"/>
            </a:endParaRPr>
          </a:p>
        </p:txBody>
      </p:sp>
      <p:sp>
        <p:nvSpPr>
          <p:cNvPr id="5" name="副标题 4"/>
          <p:cNvSpPr>
            <a:spLocks noGrp="1"/>
          </p:cNvSpPr>
          <p:nvPr>
            <p:ph type="subTitle" idx="1"/>
          </p:nvPr>
        </p:nvSpPr>
        <p:spPr>
          <a:xfrm>
            <a:off x="5663952" y="4005064"/>
            <a:ext cx="6408712" cy="1368152"/>
          </a:xfrm>
        </p:spPr>
        <p:txBody>
          <a:bodyPr/>
          <a:lstStyle/>
          <a:p>
            <a:r>
              <a:rPr lang="en-US" altLang="zh-CN" dirty="0">
                <a:latin typeface="Comic Sans MS" panose="030F0702030302020204" pitchFamily="66" charset="0"/>
              </a:rPr>
              <a:t>Data Acquisition and </a:t>
            </a:r>
          </a:p>
          <a:p>
            <a:r>
              <a:rPr lang="en-US" altLang="zh-CN" dirty="0">
                <a:latin typeface="Comic Sans MS" panose="030F0702030302020204" pitchFamily="66" charset="0"/>
              </a:rPr>
              <a:t>Internet of Things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2"/>
          <p:cNvSpPr>
            <a:spLocks noGrp="1"/>
          </p:cNvSpPr>
          <p:nvPr>
            <p:ph type="ftr" sz="quarter" idx="11"/>
          </p:nvPr>
        </p:nvSpPr>
        <p:spPr>
          <a:xfrm>
            <a:off x="9410188" y="6670221"/>
            <a:ext cx="1510348"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lumMod val="60000"/>
                    <a:lumOff val="40000"/>
                  </a:schemeClr>
                </a:solidFill>
                <a:latin typeface="Tahoma" panose="020B0604030504040204" pitchFamily="34" charset="0"/>
              </a:rPr>
              <a:t>1.1 The Era </a:t>
            </a:r>
            <a:r>
              <a:rPr lang="en-US" altLang="zh-CN" sz="1200" dirty="0">
                <a:solidFill>
                  <a:schemeClr val="accent2"/>
                </a:solidFill>
                <a:latin typeface="Tahoma" panose="020B0604030504040204" pitchFamily="34" charset="0"/>
              </a:rPr>
              <a:t> of AI</a:t>
            </a:r>
          </a:p>
        </p:txBody>
      </p:sp>
      <p:sp>
        <p:nvSpPr>
          <p:cNvPr id="21514" name="Slide Number Placeholder 3"/>
          <p:cNvSpPr>
            <a:spLocks noGrp="1"/>
          </p:cNvSpPr>
          <p:nvPr>
            <p:ph type="sldNum" sz="quarter" idx="12"/>
          </p:nvPr>
        </p:nvSpPr>
        <p:spPr>
          <a:xfrm>
            <a:off x="9804302" y="6687722"/>
            <a:ext cx="2364415"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FD4BDF-EA02-40CC-A4A6-DBE307729CC4}" type="slidenum">
              <a:rPr lang="en-US" altLang="zh-CN" sz="1200" smtClean="0">
                <a:solidFill>
                  <a:schemeClr val="accent4">
                    <a:lumMod val="75000"/>
                  </a:schemeClr>
                </a:solidFill>
                <a:latin typeface="Tahoma" panose="020B0604030504040204" pitchFamily="34" charset="0"/>
              </a:rPr>
              <a:pPr/>
              <a:t>10</a:t>
            </a:fld>
            <a:endParaRPr lang="en-US" altLang="zh-CN" sz="1200" dirty="0">
              <a:solidFill>
                <a:schemeClr val="accent4">
                  <a:lumMod val="75000"/>
                </a:schemeClr>
              </a:solidFill>
              <a:latin typeface="Tahoma" panose="020B0604030504040204" pitchFamily="34" charset="0"/>
            </a:endParaRPr>
          </a:p>
        </p:txBody>
      </p:sp>
      <p:sp>
        <p:nvSpPr>
          <p:cNvPr id="21506" name="Rectangle 2"/>
          <p:cNvSpPr>
            <a:spLocks noGrp="1" noChangeArrowheads="1"/>
          </p:cNvSpPr>
          <p:nvPr>
            <p:ph type="title" idx="4294967295"/>
          </p:nvPr>
        </p:nvSpPr>
        <p:spPr>
          <a:xfrm>
            <a:off x="1127449" y="182214"/>
            <a:ext cx="5256584" cy="936625"/>
          </a:xfrm>
        </p:spPr>
        <p:txBody>
          <a:bodyPr>
            <a:normAutofit/>
          </a:bodyPr>
          <a:lstStyle/>
          <a:p>
            <a:pPr algn="ctr" eaLnBrk="1" hangingPunct="1"/>
            <a:r>
              <a:rPr lang="en-US" altLang="zh-CN" sz="3600" dirty="0">
                <a:latin typeface="+mj-ea"/>
                <a:ea typeface="+mj-ea"/>
              </a:rPr>
              <a:t>1.1 </a:t>
            </a:r>
            <a:r>
              <a:rPr lang="zh-CN" altLang="en-US" sz="3600" dirty="0">
                <a:latin typeface="+mj-ea"/>
                <a:ea typeface="+mj-ea"/>
              </a:rPr>
              <a:t>智能时代</a:t>
            </a:r>
            <a:endParaRPr lang="en-US" altLang="zh-CN" dirty="0">
              <a:latin typeface="+mj-ea"/>
              <a:ea typeface="+mj-ea"/>
            </a:endParaRPr>
          </a:p>
        </p:txBody>
      </p:sp>
      <p:sp>
        <p:nvSpPr>
          <p:cNvPr id="729" name="Rectangle 3">
            <a:extLst>
              <a:ext uri="{FF2B5EF4-FFF2-40B4-BE49-F238E27FC236}">
                <a16:creationId xmlns:a16="http://schemas.microsoft.com/office/drawing/2014/main" id="{6EC3B02E-3FCD-4249-9EF4-E3A650D4F55E}"/>
              </a:ext>
            </a:extLst>
          </p:cNvPr>
          <p:cNvSpPr txBox="1">
            <a:spLocks noChangeArrowheads="1"/>
          </p:cNvSpPr>
          <p:nvPr/>
        </p:nvSpPr>
        <p:spPr>
          <a:xfrm>
            <a:off x="1257919" y="1484784"/>
            <a:ext cx="10252228" cy="477732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altLang="zh-CN" sz="2400" dirty="0">
                <a:latin typeface="+mn-ea"/>
                <a:ea typeface="+mn-ea"/>
              </a:rPr>
              <a:t> </a:t>
            </a:r>
            <a:r>
              <a:rPr lang="zh-CN" altLang="en-US" sz="2400" dirty="0">
                <a:latin typeface="+mn-ea"/>
                <a:ea typeface="+mn-ea"/>
              </a:rPr>
              <a:t>从万物互联到万物智能</a:t>
            </a:r>
            <a:endParaRPr lang="en-US" altLang="ja-JP" sz="2400" dirty="0">
              <a:latin typeface="+mn-ea"/>
              <a:ea typeface="+mn-ea"/>
            </a:endParaRPr>
          </a:p>
          <a:p>
            <a:pPr marL="682625" lvl="1" indent="-225425"/>
            <a:r>
              <a:rPr lang="zh-CN" altLang="en-US" sz="2000" dirty="0">
                <a:latin typeface="+mn-ea"/>
                <a:ea typeface="+mn-ea"/>
              </a:rPr>
              <a:t>第一波：智能手机</a:t>
            </a:r>
            <a:endParaRPr lang="en-US" altLang="zh-CN" sz="2000" dirty="0">
              <a:latin typeface="+mn-ea"/>
              <a:ea typeface="+mn-ea"/>
            </a:endParaRPr>
          </a:p>
          <a:p>
            <a:pPr marL="682625" lvl="1" indent="-225425"/>
            <a:r>
              <a:rPr lang="zh-CN" altLang="en-US" sz="2000" dirty="0">
                <a:latin typeface="+mn-ea"/>
                <a:ea typeface="+mn-ea"/>
              </a:rPr>
              <a:t>第二波：智能家居</a:t>
            </a:r>
            <a:endParaRPr lang="en-US" altLang="zh-CN" sz="2000" dirty="0">
              <a:latin typeface="+mn-ea"/>
              <a:ea typeface="+mn-ea"/>
            </a:endParaRPr>
          </a:p>
          <a:p>
            <a:pPr marL="682625" lvl="1" indent="-225425"/>
            <a:r>
              <a:rPr lang="zh-CN" altLang="en-US" sz="2000" dirty="0">
                <a:latin typeface="+mn-ea"/>
                <a:ea typeface="+mn-ea"/>
              </a:rPr>
              <a:t>第三波：智能制造、智能汽车</a:t>
            </a:r>
            <a:endParaRPr lang="en-US" altLang="zh-CN" sz="2000" dirty="0">
              <a:latin typeface="+mn-ea"/>
              <a:ea typeface="+mn-ea"/>
            </a:endParaRPr>
          </a:p>
          <a:p>
            <a:pPr marL="682625" lvl="1" indent="-225425"/>
            <a:r>
              <a:rPr lang="zh-CN" altLang="en-US" sz="2000" dirty="0">
                <a:latin typeface="+mn-ea"/>
                <a:ea typeface="+mn-ea"/>
              </a:rPr>
              <a:t>网络时代正在快速向智能时代演化，</a:t>
            </a:r>
            <a:r>
              <a:rPr lang="en-US" altLang="zh-CN" sz="2000" dirty="0" err="1">
                <a:latin typeface="+mn-ea"/>
                <a:ea typeface="+mn-ea"/>
              </a:rPr>
              <a:t>AIoT</a:t>
            </a:r>
            <a:r>
              <a:rPr lang="zh-CN" altLang="en-US" sz="2000" dirty="0">
                <a:latin typeface="+mn-ea"/>
                <a:ea typeface="+mn-ea"/>
              </a:rPr>
              <a:t>成为新时代高科技公司的标配</a:t>
            </a:r>
            <a:endParaRPr lang="en-US" altLang="zh-CN" sz="2000" dirty="0">
              <a:latin typeface="+mn-ea"/>
              <a:ea typeface="+mn-ea"/>
            </a:endParaRPr>
          </a:p>
          <a:p>
            <a:pPr marL="682625" lvl="1" indent="-225425"/>
            <a:endParaRPr lang="en-US" altLang="zh-CN" dirty="0">
              <a:latin typeface="+mn-ea"/>
              <a:ea typeface="+mn-ea"/>
            </a:endParaRPr>
          </a:p>
          <a:p>
            <a:pPr>
              <a:buFont typeface="Wingdings" panose="05000000000000000000" pitchFamily="2" charset="2"/>
              <a:buChar char="v"/>
            </a:pPr>
            <a:r>
              <a:rPr lang="en-US" altLang="zh-CN" sz="2400" dirty="0">
                <a:latin typeface="+mn-ea"/>
                <a:ea typeface="+mn-ea"/>
              </a:rPr>
              <a:t> </a:t>
            </a:r>
            <a:r>
              <a:rPr lang="zh-CN" altLang="en-US" sz="2400" dirty="0">
                <a:latin typeface="+mn-ea"/>
                <a:ea typeface="+mn-ea"/>
              </a:rPr>
              <a:t>功能物品成为智能装置的两大前提</a:t>
            </a:r>
            <a:endParaRPr lang="en-US" altLang="zh-CN" sz="2400" dirty="0">
              <a:solidFill>
                <a:srgbClr val="C00000"/>
              </a:solidFill>
              <a:latin typeface="+mn-ea"/>
              <a:ea typeface="+mn-ea"/>
            </a:endParaRPr>
          </a:p>
          <a:p>
            <a:pPr marL="682625" lvl="1" indent="-225425"/>
            <a:r>
              <a:rPr lang="zh-CN" altLang="en-US" sz="2000" dirty="0">
                <a:latin typeface="+mn-ea"/>
              </a:rPr>
              <a:t>集成了某些环境动态感知技术，包括：传感器、数据采集分析软件</a:t>
            </a:r>
            <a:endParaRPr lang="en-US" altLang="zh-CN" sz="2000" dirty="0">
              <a:latin typeface="+mn-ea"/>
            </a:endParaRPr>
          </a:p>
          <a:p>
            <a:pPr marL="682625" lvl="1" indent="-225425"/>
            <a:r>
              <a:rPr lang="zh-CN" altLang="en-US" sz="2000" dirty="0">
                <a:latin typeface="+mn-ea"/>
                <a:ea typeface="+mn-ea"/>
              </a:rPr>
              <a:t>能够通过某种方式连接互网，例如：物联网、</a:t>
            </a:r>
            <a:r>
              <a:rPr lang="en-US" altLang="zh-CN" sz="2000" dirty="0">
                <a:latin typeface="+mn-ea"/>
                <a:ea typeface="+mn-ea"/>
              </a:rPr>
              <a:t>CAN</a:t>
            </a:r>
            <a:r>
              <a:rPr lang="zh-CN" altLang="en-US" sz="2000" dirty="0">
                <a:latin typeface="+mn-ea"/>
                <a:ea typeface="+mn-ea"/>
              </a:rPr>
              <a:t>或</a:t>
            </a:r>
            <a:r>
              <a:rPr lang="en-US" altLang="zh-CN" sz="2000" dirty="0">
                <a:latin typeface="+mn-ea"/>
                <a:ea typeface="+mn-ea"/>
              </a:rPr>
              <a:t>5G</a:t>
            </a:r>
          </a:p>
          <a:p>
            <a:pPr marL="682625" lvl="1" indent="-225425"/>
            <a:endParaRPr lang="en-US" altLang="zh-CN" sz="2000" dirty="0">
              <a:latin typeface="+mn-ea"/>
              <a:ea typeface="+mn-ea"/>
            </a:endParaRPr>
          </a:p>
          <a:p>
            <a:pPr>
              <a:buFont typeface="Wingdings" panose="05000000000000000000" pitchFamily="2" charset="2"/>
              <a:buChar char="v"/>
            </a:pPr>
            <a:r>
              <a:rPr lang="zh-CN" altLang="en-US" sz="2400" dirty="0">
                <a:latin typeface="+mn-ea"/>
                <a:ea typeface="+mn-ea"/>
              </a:rPr>
              <a:t> 智能装置的一大特征</a:t>
            </a:r>
            <a:endParaRPr lang="en-US" altLang="zh-CN" sz="2400" dirty="0">
              <a:latin typeface="+mn-ea"/>
              <a:ea typeface="+mn-ea"/>
            </a:endParaRPr>
          </a:p>
          <a:p>
            <a:pPr marL="682625" lvl="1" indent="-225425"/>
            <a:r>
              <a:rPr lang="zh-CN" altLang="en-US" sz="2000" dirty="0">
                <a:latin typeface="+mn-ea"/>
                <a:ea typeface="+mn-ea"/>
              </a:rPr>
              <a:t>对环境改变的动态反馈，通常：内建人工智能的功能软件或连接的执行机构</a:t>
            </a:r>
            <a:endParaRPr lang="en-US" altLang="zh-CN" sz="2000" dirty="0">
              <a:latin typeface="+mn-ea"/>
              <a:ea typeface="+mn-ea"/>
            </a:endParaRPr>
          </a:p>
        </p:txBody>
      </p:sp>
      <p:sp>
        <p:nvSpPr>
          <p:cNvPr id="2" name="标注: 线形(带强调线) 1">
            <a:extLst>
              <a:ext uri="{FF2B5EF4-FFF2-40B4-BE49-F238E27FC236}">
                <a16:creationId xmlns:a16="http://schemas.microsoft.com/office/drawing/2014/main" id="{32B1446A-FB3D-4C66-A9CA-A9829693B5F5}"/>
              </a:ext>
            </a:extLst>
          </p:cNvPr>
          <p:cNvSpPr/>
          <p:nvPr/>
        </p:nvSpPr>
        <p:spPr bwMode="auto">
          <a:xfrm>
            <a:off x="10330925" y="4653136"/>
            <a:ext cx="1669731" cy="432048"/>
          </a:xfrm>
          <a:prstGeom prst="accentCallout1">
            <a:avLst>
              <a:gd name="adj1" fmla="val 48733"/>
              <a:gd name="adj2" fmla="val -8333"/>
              <a:gd name="adj3" fmla="val 50770"/>
              <a:gd name="adj4" fmla="val -117699"/>
            </a:avLst>
          </a:prstGeom>
          <a:solidFill>
            <a:schemeClr val="accent2">
              <a:lumMod val="20000"/>
              <a:lumOff val="80000"/>
            </a:schemeClr>
          </a:solidFill>
          <a:ln w="9525" cap="flat" cmpd="sng" algn="ctr">
            <a:solidFill>
              <a:schemeClr val="accent1">
                <a:lumMod val="75000"/>
              </a:schemeClr>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2800" dirty="0">
                <a:solidFill>
                  <a:srgbClr val="00B050"/>
                </a:solidFill>
                <a:latin typeface="微软雅黑" panose="020B0503020204020204" pitchFamily="34" charset="-122"/>
                <a:ea typeface="微软雅黑" panose="020B0503020204020204" pitchFamily="34" charset="-122"/>
              </a:rPr>
              <a:t>物联网</a:t>
            </a:r>
            <a:endParaRPr kumimoji="0" lang="zh-CN" altLang="en-US" sz="2800"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endParaRPr>
          </a:p>
        </p:txBody>
      </p:sp>
      <p:sp>
        <p:nvSpPr>
          <p:cNvPr id="9" name="标注: 线形(带强调线) 8">
            <a:extLst>
              <a:ext uri="{FF2B5EF4-FFF2-40B4-BE49-F238E27FC236}">
                <a16:creationId xmlns:a16="http://schemas.microsoft.com/office/drawing/2014/main" id="{39D3A6B9-B97C-450E-9375-F52C786A4C20}"/>
              </a:ext>
            </a:extLst>
          </p:cNvPr>
          <p:cNvSpPr/>
          <p:nvPr/>
        </p:nvSpPr>
        <p:spPr bwMode="auto">
          <a:xfrm>
            <a:off x="10330925" y="4149080"/>
            <a:ext cx="1669731" cy="432048"/>
          </a:xfrm>
          <a:prstGeom prst="accentCallout1">
            <a:avLst>
              <a:gd name="adj1" fmla="val 48733"/>
              <a:gd name="adj2" fmla="val -8333"/>
              <a:gd name="adj3" fmla="val 50770"/>
              <a:gd name="adj4" fmla="val -51527"/>
            </a:avLst>
          </a:prstGeom>
          <a:solidFill>
            <a:schemeClr val="accent2">
              <a:lumMod val="20000"/>
              <a:lumOff val="80000"/>
            </a:schemeClr>
          </a:solidFill>
          <a:ln w="9525" cap="flat" cmpd="sng" algn="ctr">
            <a:solidFill>
              <a:schemeClr val="accent1">
                <a:lumMod val="75000"/>
              </a:schemeClr>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2800" dirty="0">
                <a:solidFill>
                  <a:srgbClr val="00B050"/>
                </a:solidFill>
                <a:latin typeface="微软雅黑" panose="020B0503020204020204" pitchFamily="34" charset="-122"/>
                <a:ea typeface="微软雅黑" panose="020B0503020204020204" pitchFamily="34" charset="-122"/>
              </a:rPr>
              <a:t>数据采集</a:t>
            </a:r>
            <a:endParaRPr kumimoji="0" lang="zh-CN" altLang="en-US" sz="2800"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07A61B4-A736-442F-A052-974B47301AFD}"/>
              </a:ext>
            </a:extLst>
          </p:cNvPr>
          <p:cNvSpPr txBox="1"/>
          <p:nvPr/>
        </p:nvSpPr>
        <p:spPr>
          <a:xfrm>
            <a:off x="1065539" y="5002520"/>
            <a:ext cx="8771429" cy="369332"/>
          </a:xfrm>
          <a:prstGeom prst="rect">
            <a:avLst/>
          </a:prstGeom>
          <a:solidFill>
            <a:schemeClr val="accent6">
              <a:lumMod val="20000"/>
              <a:lumOff val="80000"/>
            </a:schemeClr>
          </a:solidFill>
        </p:spPr>
        <p:txBody>
          <a:bodyPr wrap="square" rtlCol="0">
            <a:spAutoFit/>
          </a:bodyPr>
          <a:lstStyle/>
          <a:p>
            <a:pPr algn="ctr"/>
            <a:r>
              <a:rPr lang="zh-CN" altLang="en-US" dirty="0">
                <a:solidFill>
                  <a:schemeClr val="accent1">
                    <a:lumMod val="75000"/>
                  </a:schemeClr>
                </a:solidFill>
              </a:rPr>
              <a:t>数据采集与物联网是</a:t>
            </a:r>
            <a:r>
              <a:rPr lang="en-US" altLang="zh-CN" dirty="0">
                <a:solidFill>
                  <a:schemeClr val="accent1">
                    <a:lumMod val="75000"/>
                  </a:schemeClr>
                </a:solidFill>
              </a:rPr>
              <a:t>AI</a:t>
            </a:r>
            <a:r>
              <a:rPr lang="zh-CN" altLang="en-US" dirty="0">
                <a:solidFill>
                  <a:schemeClr val="accent1">
                    <a:lumMod val="75000"/>
                  </a:schemeClr>
                </a:solidFill>
              </a:rPr>
              <a:t>时代的关键技术 ！</a:t>
            </a:r>
          </a:p>
        </p:txBody>
      </p:sp>
    </p:spTree>
    <p:extLst>
      <p:ext uri="{BB962C8B-B14F-4D97-AF65-F5344CB8AC3E}">
        <p14:creationId xmlns:p14="http://schemas.microsoft.com/office/powerpoint/2010/main" val="29636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anim calcmode="lin" valueType="num">
                                      <p:cBhvr>
                                        <p:cTn id="17" dur="250" fill="hold"/>
                                        <p:tgtEl>
                                          <p:spTgt spid="3"/>
                                        </p:tgtEl>
                                        <p:attrNameLst>
                                          <p:attrName>ppt_x</p:attrName>
                                        </p:attrNameLst>
                                      </p:cBhvr>
                                      <p:tavLst>
                                        <p:tav tm="0">
                                          <p:val>
                                            <p:strVal val="#ppt_x"/>
                                          </p:val>
                                        </p:tav>
                                        <p:tav tm="100000">
                                          <p:val>
                                            <p:strVal val="#ppt_x"/>
                                          </p:val>
                                        </p:tav>
                                      </p:tavLst>
                                    </p:anim>
                                    <p:anim calcmode="lin" valueType="num">
                                      <p:cBhvr>
                                        <p:cTn id="18"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2135560" y="248804"/>
            <a:ext cx="2400978" cy="1006475"/>
          </a:xfrm>
        </p:spPr>
        <p:txBody>
          <a:bodyPr>
            <a:normAutofit fontScale="90000"/>
          </a:bodyPr>
          <a:lstStyle/>
          <a:p>
            <a:pPr algn="ctr" eaLnBrk="1" hangingPunct="1"/>
            <a:r>
              <a:rPr lang="zh-CN" altLang="en-US" dirty="0"/>
              <a:t>智能装置例子</a:t>
            </a:r>
            <a:endParaRPr lang="en-US" altLang="zh-CN" dirty="0"/>
          </a:p>
        </p:txBody>
      </p:sp>
      <p:pic>
        <p:nvPicPr>
          <p:cNvPr id="23556" name="Picture 3" descr="toas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9850" y="1460500"/>
            <a:ext cx="249555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whis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789" y="1425576"/>
            <a:ext cx="18954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7"/>
          <p:cNvSpPr txBox="1">
            <a:spLocks noChangeArrowheads="1"/>
          </p:cNvSpPr>
          <p:nvPr/>
        </p:nvSpPr>
        <p:spPr bwMode="auto">
          <a:xfrm>
            <a:off x="2419351" y="2789239"/>
            <a:ext cx="24009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rgbClr val="000099"/>
                </a:solidFill>
                <a:latin typeface="+mn-ea"/>
                <a:ea typeface="+mn-ea"/>
              </a:rPr>
              <a:t>IP </a:t>
            </a:r>
            <a:r>
              <a:rPr lang="zh-CN" altLang="en-US" sz="1600" dirty="0">
                <a:solidFill>
                  <a:srgbClr val="000099"/>
                </a:solidFill>
                <a:latin typeface="+mn-ea"/>
                <a:ea typeface="+mn-ea"/>
              </a:rPr>
              <a:t>相框</a:t>
            </a:r>
            <a:endParaRPr lang="en-US" altLang="zh-CN" sz="1600" dirty="0">
              <a:solidFill>
                <a:srgbClr val="000099"/>
              </a:solidFill>
              <a:latin typeface="+mn-ea"/>
              <a:ea typeface="+mn-ea"/>
            </a:endParaRPr>
          </a:p>
          <a:p>
            <a:r>
              <a:rPr lang="en-US" altLang="zh-CN" sz="1600" dirty="0">
                <a:solidFill>
                  <a:srgbClr val="000099"/>
                </a:solidFill>
                <a:latin typeface="+mn-ea"/>
                <a:ea typeface="+mn-ea"/>
              </a:rPr>
              <a:t>http://www.ceiva.com/</a:t>
            </a:r>
          </a:p>
        </p:txBody>
      </p:sp>
      <p:sp>
        <p:nvSpPr>
          <p:cNvPr id="23559" name="Text Box 8"/>
          <p:cNvSpPr txBox="1">
            <a:spLocks noChangeArrowheads="1"/>
          </p:cNvSpPr>
          <p:nvPr/>
        </p:nvSpPr>
        <p:spPr bwMode="auto">
          <a:xfrm>
            <a:off x="7150101" y="1989139"/>
            <a:ext cx="1423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600" dirty="0">
                <a:solidFill>
                  <a:srgbClr val="000099"/>
                </a:solidFill>
                <a:latin typeface="+mn-ea"/>
                <a:ea typeface="+mn-ea"/>
              </a:rPr>
              <a:t>智能土司机 </a:t>
            </a:r>
            <a:r>
              <a:rPr lang="en-US" altLang="zh-CN" sz="1600" dirty="0">
                <a:solidFill>
                  <a:srgbClr val="000099"/>
                </a:solidFill>
                <a:latin typeface="+mn-ea"/>
                <a:ea typeface="+mn-ea"/>
              </a:rPr>
              <a:t>+</a:t>
            </a:r>
          </a:p>
          <a:p>
            <a:r>
              <a:rPr lang="zh-CN" altLang="en-US" sz="1600" dirty="0">
                <a:solidFill>
                  <a:srgbClr val="000099"/>
                </a:solidFill>
                <a:latin typeface="+mn-ea"/>
                <a:ea typeface="+mn-ea"/>
              </a:rPr>
              <a:t>天气预报</a:t>
            </a:r>
            <a:endParaRPr lang="en-US" altLang="zh-CN" sz="1600" dirty="0">
              <a:solidFill>
                <a:srgbClr val="000099"/>
              </a:solidFill>
              <a:latin typeface="+mn-ea"/>
              <a:ea typeface="+mn-ea"/>
            </a:endParaRPr>
          </a:p>
        </p:txBody>
      </p:sp>
      <p:graphicFrame>
        <p:nvGraphicFramePr>
          <p:cNvPr id="23562" name="Object 14"/>
          <p:cNvGraphicFramePr>
            <a:graphicFrameLocks noChangeAspect="1"/>
          </p:cNvGraphicFramePr>
          <p:nvPr/>
        </p:nvGraphicFramePr>
        <p:xfrm>
          <a:off x="2443164" y="3581401"/>
          <a:ext cx="803275" cy="2168525"/>
        </p:xfrm>
        <a:graphic>
          <a:graphicData uri="http://schemas.openxmlformats.org/presentationml/2006/ole">
            <mc:AlternateContent xmlns:mc="http://schemas.openxmlformats.org/markup-compatibility/2006">
              <mc:Choice xmlns:v="urn:schemas-microsoft-com:vml" Requires="v">
                <p:oleObj spid="_x0000_s1517" r:id="rId6" imgW="1434415" imgH="3873016" progId="">
                  <p:embed/>
                </p:oleObj>
              </mc:Choice>
              <mc:Fallback>
                <p:oleObj r:id="rId6" imgW="1434415" imgH="3873016" progId="">
                  <p:embed/>
                  <p:pic>
                    <p:nvPicPr>
                      <p:cNvPr id="23562"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3164" y="3581401"/>
                        <a:ext cx="803275"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3563" name="Text Box 8"/>
          <p:cNvSpPr txBox="1">
            <a:spLocks noChangeArrowheads="1"/>
          </p:cNvSpPr>
          <p:nvPr/>
        </p:nvSpPr>
        <p:spPr bwMode="auto">
          <a:xfrm>
            <a:off x="2505076" y="57896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600" dirty="0">
                <a:solidFill>
                  <a:srgbClr val="000099"/>
                </a:solidFill>
                <a:latin typeface="+mn-ea"/>
                <a:ea typeface="+mn-ea"/>
              </a:rPr>
              <a:t>智能冰箱</a:t>
            </a:r>
            <a:endParaRPr lang="en-US" altLang="zh-CN" sz="1600" dirty="0">
              <a:solidFill>
                <a:srgbClr val="000099"/>
              </a:solidFill>
              <a:latin typeface="+mn-ea"/>
              <a:ea typeface="+mn-ea"/>
            </a:endParaRPr>
          </a:p>
        </p:txBody>
      </p:sp>
      <p:pic>
        <p:nvPicPr>
          <p:cNvPr id="23564"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5026" y="3508375"/>
            <a:ext cx="15525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Text Box 8"/>
          <p:cNvSpPr txBox="1">
            <a:spLocks noChangeArrowheads="1"/>
          </p:cNvSpPr>
          <p:nvPr/>
        </p:nvSpPr>
        <p:spPr bwMode="auto">
          <a:xfrm>
            <a:off x="3530601" y="4148139"/>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rgbClr val="000099"/>
                </a:solidFill>
                <a:latin typeface="+mn-ea"/>
                <a:ea typeface="+mn-ea"/>
              </a:rPr>
              <a:t>Slingbox: </a:t>
            </a:r>
            <a:r>
              <a:rPr lang="zh-CN" altLang="en-US" sz="1600" dirty="0">
                <a:solidFill>
                  <a:srgbClr val="000099"/>
                </a:solidFill>
                <a:latin typeface="+mn-ea"/>
                <a:ea typeface="+mn-ea"/>
              </a:rPr>
              <a:t>远程查</a:t>
            </a:r>
            <a:endParaRPr lang="en-US" altLang="zh-CN" sz="1600" dirty="0">
              <a:solidFill>
                <a:srgbClr val="000099"/>
              </a:solidFill>
              <a:latin typeface="+mn-ea"/>
              <a:ea typeface="+mn-ea"/>
            </a:endParaRPr>
          </a:p>
          <a:p>
            <a:r>
              <a:rPr lang="zh-CN" altLang="en-US" sz="1600" dirty="0">
                <a:solidFill>
                  <a:srgbClr val="000099"/>
                </a:solidFill>
                <a:latin typeface="+mn-ea"/>
                <a:ea typeface="+mn-ea"/>
              </a:rPr>
              <a:t>看、控制有线电视</a:t>
            </a:r>
            <a:endParaRPr lang="en-US" altLang="zh-CN" sz="1600" dirty="0">
              <a:solidFill>
                <a:srgbClr val="000099"/>
              </a:solidFill>
              <a:latin typeface="+mn-ea"/>
              <a:ea typeface="+mn-ea"/>
            </a:endParaRPr>
          </a:p>
        </p:txBody>
      </p:sp>
      <p:pic>
        <p:nvPicPr>
          <p:cNvPr id="23567"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56639" y="1889127"/>
            <a:ext cx="69532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8" name="Text Box 10"/>
          <p:cNvSpPr txBox="1">
            <a:spLocks noChangeArrowheads="1"/>
          </p:cNvSpPr>
          <p:nvPr/>
        </p:nvSpPr>
        <p:spPr bwMode="auto">
          <a:xfrm>
            <a:off x="9318526" y="2976564"/>
            <a:ext cx="15793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rgbClr val="000099"/>
                </a:solidFill>
                <a:latin typeface="+mn-ea"/>
                <a:ea typeface="+mn-ea"/>
              </a:rPr>
              <a:t>Tweet-a-watt: </a:t>
            </a:r>
          </a:p>
          <a:p>
            <a:r>
              <a:rPr lang="zh-CN" altLang="en-US" sz="1600" dirty="0">
                <a:solidFill>
                  <a:srgbClr val="000099"/>
                </a:solidFill>
                <a:latin typeface="+mn-ea"/>
                <a:ea typeface="+mn-ea"/>
              </a:rPr>
              <a:t>用电量监测</a:t>
            </a:r>
            <a:endParaRPr lang="en-US" altLang="zh-CN" sz="1600" dirty="0">
              <a:solidFill>
                <a:srgbClr val="000099"/>
              </a:solidFill>
              <a:latin typeface="+mn-ea"/>
              <a:ea typeface="+mn-ea"/>
            </a:endParaRPr>
          </a:p>
        </p:txBody>
      </p:sp>
      <p:pic>
        <p:nvPicPr>
          <p:cNvPr id="23569"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087813" y="4972050"/>
            <a:ext cx="12890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Text Box 8"/>
          <p:cNvSpPr txBox="1">
            <a:spLocks noChangeArrowheads="1"/>
          </p:cNvSpPr>
          <p:nvPr/>
        </p:nvSpPr>
        <p:spPr bwMode="auto">
          <a:xfrm>
            <a:off x="5464175" y="5151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600" dirty="0">
                <a:solidFill>
                  <a:srgbClr val="000099"/>
                </a:solidFill>
                <a:latin typeface="+mn-ea"/>
                <a:ea typeface="+mn-ea"/>
              </a:rPr>
              <a:t>智能床垫</a:t>
            </a:r>
            <a:endParaRPr lang="en-US" altLang="zh-CN" sz="1600" dirty="0">
              <a:solidFill>
                <a:srgbClr val="000099"/>
              </a:solidFill>
              <a:latin typeface="+mn-ea"/>
              <a:ea typeface="+mn-ea"/>
            </a:endParaRPr>
          </a:p>
        </p:txBody>
      </p:sp>
      <p:pic>
        <p:nvPicPr>
          <p:cNvPr id="3" name="图片 2"/>
          <p:cNvPicPr>
            <a:picLocks noChangeAspect="1"/>
          </p:cNvPicPr>
          <p:nvPr/>
        </p:nvPicPr>
        <p:blipFill>
          <a:blip r:embed="rId11"/>
          <a:stretch>
            <a:fillRect/>
          </a:stretch>
        </p:blipFill>
        <p:spPr>
          <a:xfrm>
            <a:off x="8717724" y="4378276"/>
            <a:ext cx="1015423" cy="1481969"/>
          </a:xfrm>
          <a:prstGeom prst="rect">
            <a:avLst/>
          </a:prstGeom>
        </p:spPr>
      </p:pic>
      <p:sp>
        <p:nvSpPr>
          <p:cNvPr id="22" name="Text Box 8"/>
          <p:cNvSpPr txBox="1">
            <a:spLocks noChangeArrowheads="1"/>
          </p:cNvSpPr>
          <p:nvPr/>
        </p:nvSpPr>
        <p:spPr bwMode="auto">
          <a:xfrm>
            <a:off x="8526088" y="5867171"/>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600" dirty="0">
                <a:solidFill>
                  <a:srgbClr val="000099"/>
                </a:solidFill>
                <a:latin typeface="+mn-ea"/>
                <a:ea typeface="+mn-ea"/>
              </a:rPr>
              <a:t>小米智能音箱</a:t>
            </a:r>
            <a:endParaRPr lang="en-US" altLang="zh-CN" sz="1600" dirty="0">
              <a:solidFill>
                <a:srgbClr val="000099"/>
              </a:solidFill>
              <a:latin typeface="+mn-ea"/>
              <a:ea typeface="+mn-ea"/>
            </a:endParaRPr>
          </a:p>
        </p:txBody>
      </p:sp>
      <p:sp>
        <p:nvSpPr>
          <p:cNvPr id="24" name="Slide Number Placeholder 3"/>
          <p:cNvSpPr>
            <a:spLocks noGrp="1"/>
          </p:cNvSpPr>
          <p:nvPr>
            <p:ph type="sldNum" sz="quarter" idx="12"/>
          </p:nvPr>
        </p:nvSpPr>
        <p:spPr>
          <a:xfrm>
            <a:off x="9804302" y="6687722"/>
            <a:ext cx="2364415"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FD4BDF-EA02-40CC-A4A6-DBE307729CC4}" type="slidenum">
              <a:rPr lang="en-US" altLang="zh-CN" sz="1200" smtClean="0">
                <a:solidFill>
                  <a:schemeClr val="accent4">
                    <a:lumMod val="75000"/>
                  </a:schemeClr>
                </a:solidFill>
                <a:latin typeface="Tahoma" panose="020B0604030504040204" pitchFamily="34" charset="0"/>
              </a:rPr>
              <a:pPr/>
              <a:t>11</a:t>
            </a:fld>
            <a:endParaRPr lang="en-US" altLang="zh-CN" sz="1200" dirty="0">
              <a:solidFill>
                <a:schemeClr val="accent4">
                  <a:lumMod val="75000"/>
                </a:schemeClr>
              </a:solidFill>
              <a:latin typeface="Tahoma" panose="020B0604030504040204" pitchFamily="34" charset="0"/>
            </a:endParaRPr>
          </a:p>
        </p:txBody>
      </p:sp>
      <p:sp>
        <p:nvSpPr>
          <p:cNvPr id="25" name="Footer Placeholder 2">
            <a:extLst>
              <a:ext uri="{FF2B5EF4-FFF2-40B4-BE49-F238E27FC236}">
                <a16:creationId xmlns:a16="http://schemas.microsoft.com/office/drawing/2014/main" id="{C823276D-B72B-42EC-8574-1B5DD18977B2}"/>
              </a:ext>
            </a:extLst>
          </p:cNvPr>
          <p:cNvSpPr>
            <a:spLocks noGrp="1"/>
          </p:cNvSpPr>
          <p:nvPr>
            <p:ph type="ftr" sz="quarter" idx="11"/>
          </p:nvPr>
        </p:nvSpPr>
        <p:spPr>
          <a:xfrm>
            <a:off x="9410188" y="6670221"/>
            <a:ext cx="1510348"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lumMod val="60000"/>
                    <a:lumOff val="40000"/>
                  </a:schemeClr>
                </a:solidFill>
                <a:latin typeface="Tahoma" panose="020B0604030504040204" pitchFamily="34" charset="0"/>
              </a:rPr>
              <a:t>1.1 The Era </a:t>
            </a:r>
            <a:r>
              <a:rPr lang="en-US" altLang="zh-CN" sz="1200" dirty="0">
                <a:solidFill>
                  <a:schemeClr val="accent2"/>
                </a:solidFill>
                <a:latin typeface="Tahoma" panose="020B0604030504040204" pitchFamily="34" charset="0"/>
              </a:rPr>
              <a:t> of AI</a:t>
            </a:r>
          </a:p>
        </p:txBody>
      </p:sp>
    </p:spTree>
    <p:extLst>
      <p:ext uri="{BB962C8B-B14F-4D97-AF65-F5344CB8AC3E}">
        <p14:creationId xmlns:p14="http://schemas.microsoft.com/office/powerpoint/2010/main" val="203874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2"/>
          <p:cNvSpPr>
            <a:spLocks noGrp="1"/>
          </p:cNvSpPr>
          <p:nvPr>
            <p:ph type="ftr" sz="quarter" idx="11"/>
          </p:nvPr>
        </p:nvSpPr>
        <p:spPr>
          <a:xfrm>
            <a:off x="9554204" y="6670221"/>
            <a:ext cx="2230428" cy="1877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lumMod val="60000"/>
                    <a:lumOff val="40000"/>
                  </a:schemeClr>
                </a:solidFill>
                <a:latin typeface="Tahoma" panose="020B0604030504040204" pitchFamily="34" charset="0"/>
              </a:rPr>
              <a:t>1.2 </a:t>
            </a:r>
            <a:r>
              <a:rPr lang="en-US" altLang="zh-CN" sz="1200" dirty="0" err="1">
                <a:solidFill>
                  <a:schemeClr val="accent4">
                    <a:lumMod val="60000"/>
                    <a:lumOff val="40000"/>
                  </a:schemeClr>
                </a:solidFill>
                <a:latin typeface="Tahoma" panose="020B0604030504040204" pitchFamily="34" charset="0"/>
              </a:rPr>
              <a:t>Dataa</a:t>
            </a:r>
            <a:r>
              <a:rPr lang="en-US" altLang="zh-CN" sz="1200" dirty="0">
                <a:solidFill>
                  <a:schemeClr val="accent4">
                    <a:lumMod val="60000"/>
                    <a:lumOff val="40000"/>
                  </a:schemeClr>
                </a:solidFill>
                <a:latin typeface="Tahoma" panose="020B0604030504040204" pitchFamily="34" charset="0"/>
              </a:rPr>
              <a:t> </a:t>
            </a:r>
            <a:r>
              <a:rPr lang="en-US" altLang="zh-CN" sz="1200" dirty="0">
                <a:solidFill>
                  <a:schemeClr val="accent2"/>
                </a:solidFill>
                <a:latin typeface="Tahoma" panose="020B0604030504040204" pitchFamily="34" charset="0"/>
              </a:rPr>
              <a:t> Acquisition</a:t>
            </a:r>
          </a:p>
        </p:txBody>
      </p:sp>
      <p:sp>
        <p:nvSpPr>
          <p:cNvPr id="21514" name="Slide Number Placeholder 3"/>
          <p:cNvSpPr>
            <a:spLocks noGrp="1"/>
          </p:cNvSpPr>
          <p:nvPr>
            <p:ph type="sldNum" sz="quarter" idx="12"/>
          </p:nvPr>
        </p:nvSpPr>
        <p:spPr>
          <a:xfrm>
            <a:off x="9804302" y="6687722"/>
            <a:ext cx="2364415"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FD4BDF-EA02-40CC-A4A6-DBE307729CC4}" type="slidenum">
              <a:rPr lang="en-US" altLang="zh-CN" sz="1200" smtClean="0">
                <a:solidFill>
                  <a:schemeClr val="accent4">
                    <a:lumMod val="75000"/>
                  </a:schemeClr>
                </a:solidFill>
                <a:latin typeface="Tahoma" panose="020B0604030504040204" pitchFamily="34" charset="0"/>
              </a:rPr>
              <a:pPr/>
              <a:t>12</a:t>
            </a:fld>
            <a:endParaRPr lang="en-US" altLang="zh-CN" sz="1200" dirty="0">
              <a:solidFill>
                <a:schemeClr val="accent4">
                  <a:lumMod val="75000"/>
                </a:schemeClr>
              </a:solidFill>
              <a:latin typeface="Tahoma" panose="020B0604030504040204" pitchFamily="34" charset="0"/>
            </a:endParaRPr>
          </a:p>
        </p:txBody>
      </p:sp>
      <p:sp>
        <p:nvSpPr>
          <p:cNvPr id="21506" name="Rectangle 2"/>
          <p:cNvSpPr>
            <a:spLocks noGrp="1" noChangeArrowheads="1"/>
          </p:cNvSpPr>
          <p:nvPr>
            <p:ph type="title" idx="4294967295"/>
          </p:nvPr>
        </p:nvSpPr>
        <p:spPr>
          <a:xfrm>
            <a:off x="1127449" y="182214"/>
            <a:ext cx="5256584" cy="936625"/>
          </a:xfrm>
        </p:spPr>
        <p:txBody>
          <a:bodyPr>
            <a:normAutofit/>
          </a:bodyPr>
          <a:lstStyle/>
          <a:p>
            <a:pPr algn="ctr" eaLnBrk="1" hangingPunct="1"/>
            <a:r>
              <a:rPr lang="en-US" altLang="zh-CN" sz="3600" dirty="0">
                <a:latin typeface="+mj-ea"/>
                <a:ea typeface="+mj-ea"/>
              </a:rPr>
              <a:t>1.2 </a:t>
            </a:r>
            <a:r>
              <a:rPr lang="zh-CN" altLang="en-US" sz="3600" dirty="0">
                <a:latin typeface="+mj-ea"/>
                <a:ea typeface="+mj-ea"/>
              </a:rPr>
              <a:t>数据采集</a:t>
            </a:r>
            <a:endParaRPr lang="en-US" altLang="zh-CN" dirty="0">
              <a:latin typeface="+mj-ea"/>
              <a:ea typeface="+mj-ea"/>
            </a:endParaRPr>
          </a:p>
        </p:txBody>
      </p:sp>
      <p:sp>
        <p:nvSpPr>
          <p:cNvPr id="729" name="Rectangle 3">
            <a:extLst>
              <a:ext uri="{FF2B5EF4-FFF2-40B4-BE49-F238E27FC236}">
                <a16:creationId xmlns:a16="http://schemas.microsoft.com/office/drawing/2014/main" id="{6EC3B02E-3FCD-4249-9EF4-E3A650D4F55E}"/>
              </a:ext>
            </a:extLst>
          </p:cNvPr>
          <p:cNvSpPr txBox="1">
            <a:spLocks noChangeArrowheads="1"/>
          </p:cNvSpPr>
          <p:nvPr/>
        </p:nvSpPr>
        <p:spPr>
          <a:xfrm>
            <a:off x="1257919" y="1484784"/>
            <a:ext cx="9662617" cy="477732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altLang="zh-CN" sz="2400" dirty="0">
                <a:latin typeface="+mn-ea"/>
                <a:ea typeface="+mn-ea"/>
              </a:rPr>
              <a:t> </a:t>
            </a:r>
            <a:r>
              <a:rPr lang="zh-CN" altLang="en-US" sz="2400" dirty="0">
                <a:latin typeface="+mn-ea"/>
                <a:ea typeface="+mn-ea"/>
              </a:rPr>
              <a:t>对目标装置的环境进行感知，包括：</a:t>
            </a:r>
            <a:endParaRPr lang="en-US" altLang="ja-JP" sz="2400" dirty="0">
              <a:latin typeface="+mn-ea"/>
              <a:ea typeface="+mn-ea"/>
            </a:endParaRPr>
          </a:p>
          <a:p>
            <a:pPr marL="682625" lvl="1" indent="-225425"/>
            <a:r>
              <a:rPr lang="zh-CN" altLang="en-US" sz="2000" dirty="0">
                <a:latin typeface="+mn-ea"/>
                <a:ea typeface="+mn-ea"/>
              </a:rPr>
              <a:t>常见物理量：温度、压力、流量</a:t>
            </a:r>
            <a:endParaRPr lang="en-US" altLang="zh-CN" sz="2000" dirty="0">
              <a:latin typeface="+mn-ea"/>
              <a:ea typeface="+mn-ea"/>
            </a:endParaRPr>
          </a:p>
          <a:p>
            <a:pPr marL="682625" lvl="1" indent="-225425"/>
            <a:r>
              <a:rPr lang="zh-CN" altLang="en-US" sz="2000" dirty="0">
                <a:latin typeface="+mn-ea"/>
                <a:ea typeface="+mn-ea"/>
              </a:rPr>
              <a:t>环境音视频</a:t>
            </a:r>
            <a:endParaRPr lang="en-US" altLang="zh-CN" sz="2000" dirty="0">
              <a:latin typeface="+mn-ea"/>
              <a:ea typeface="+mn-ea"/>
            </a:endParaRPr>
          </a:p>
          <a:p>
            <a:pPr marL="682625" lvl="1" indent="-225425"/>
            <a:r>
              <a:rPr lang="zh-CN" altLang="en-US" sz="2000" dirty="0">
                <a:latin typeface="+mn-ea"/>
                <a:ea typeface="+mn-ea"/>
              </a:rPr>
              <a:t>工艺参数</a:t>
            </a:r>
            <a:endParaRPr lang="en-US" altLang="zh-CN" sz="2000" dirty="0">
              <a:latin typeface="+mn-ea"/>
              <a:ea typeface="+mn-ea"/>
            </a:endParaRPr>
          </a:p>
          <a:p>
            <a:pPr marL="682625" lvl="1" indent="-225425"/>
            <a:endParaRPr lang="en-US" altLang="zh-CN" dirty="0">
              <a:latin typeface="+mn-ea"/>
              <a:ea typeface="+mn-ea"/>
            </a:endParaRPr>
          </a:p>
          <a:p>
            <a:pPr>
              <a:buFont typeface="Wingdings" panose="05000000000000000000" pitchFamily="2" charset="2"/>
              <a:buChar char="v"/>
            </a:pPr>
            <a:r>
              <a:rPr lang="zh-CN" altLang="en-US" sz="2400" dirty="0"/>
              <a:t> 评价数据采集的标准</a:t>
            </a:r>
            <a:endParaRPr lang="en-US" altLang="zh-CN" sz="2400" dirty="0">
              <a:solidFill>
                <a:srgbClr val="C00000"/>
              </a:solidFill>
              <a:latin typeface="+mn-ea"/>
              <a:ea typeface="+mn-ea"/>
            </a:endParaRPr>
          </a:p>
          <a:p>
            <a:pPr marL="682625" lvl="1" indent="-225425"/>
            <a:r>
              <a:rPr lang="zh-CN" altLang="en-US" sz="2000" dirty="0">
                <a:latin typeface="+mn-ea"/>
                <a:ea typeface="+mn-ea"/>
              </a:rPr>
              <a:t>采样精度</a:t>
            </a:r>
            <a:endParaRPr lang="en-US" altLang="zh-CN" sz="2000" dirty="0">
              <a:latin typeface="+mn-ea"/>
            </a:endParaRPr>
          </a:p>
          <a:p>
            <a:pPr marL="682625" lvl="1" indent="-225425"/>
            <a:r>
              <a:rPr lang="zh-CN" altLang="en-US" sz="2000" dirty="0">
                <a:latin typeface="+mn-ea"/>
              </a:rPr>
              <a:t>采样速度</a:t>
            </a:r>
            <a:endParaRPr lang="en-US" altLang="zh-CN" sz="2000" dirty="0">
              <a:latin typeface="+mn-ea"/>
            </a:endParaRPr>
          </a:p>
          <a:p>
            <a:pPr marL="682625" lvl="1" indent="-225425"/>
            <a:endParaRPr lang="en-US" altLang="zh-CN" sz="2000" dirty="0">
              <a:latin typeface="+mn-ea"/>
            </a:endParaRPr>
          </a:p>
          <a:p>
            <a:pPr>
              <a:buFont typeface="Wingdings" panose="05000000000000000000" pitchFamily="2" charset="2"/>
              <a:buChar char="v"/>
            </a:pPr>
            <a:r>
              <a:rPr lang="zh-CN" altLang="en-US" sz="2400" dirty="0">
                <a:latin typeface="+mn-ea"/>
                <a:ea typeface="+mn-ea"/>
              </a:rPr>
              <a:t> 数据采集的目标</a:t>
            </a:r>
            <a:endParaRPr lang="en-US" altLang="zh-CN" sz="2400" dirty="0">
              <a:latin typeface="+mn-ea"/>
              <a:ea typeface="+mn-ea"/>
            </a:endParaRPr>
          </a:p>
          <a:p>
            <a:pPr marL="682625" lvl="1" indent="-225425"/>
            <a:r>
              <a:rPr lang="zh-CN" altLang="en-US" sz="2000" dirty="0">
                <a:latin typeface="+mn-ea"/>
                <a:ea typeface="+mn-ea"/>
              </a:rPr>
              <a:t>对环境改变能按照系统要求的精度进行采样</a:t>
            </a:r>
            <a:endParaRPr lang="en-US" altLang="zh-CN" sz="2000" dirty="0">
              <a:latin typeface="+mn-ea"/>
              <a:ea typeface="+mn-ea"/>
            </a:endParaRPr>
          </a:p>
          <a:p>
            <a:pPr marL="682625" lvl="1" indent="-225425"/>
            <a:r>
              <a:rPr lang="zh-CN" altLang="en-US" sz="2000" dirty="0">
                <a:latin typeface="+mn-ea"/>
                <a:ea typeface="+mn-ea"/>
              </a:rPr>
              <a:t>尽可能提高采样速度，以满足实时动态处理及反馈，从而满足智能控制的要求</a:t>
            </a:r>
            <a:endParaRPr lang="en-US" altLang="zh-CN" sz="2000" dirty="0">
              <a:latin typeface="+mn-ea"/>
              <a:ea typeface="+mn-ea"/>
            </a:endParaRPr>
          </a:p>
        </p:txBody>
      </p:sp>
    </p:spTree>
    <p:extLst>
      <p:ext uri="{BB962C8B-B14F-4D97-AF65-F5344CB8AC3E}">
        <p14:creationId xmlns:p14="http://schemas.microsoft.com/office/powerpoint/2010/main" val="262137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2"/>
          <p:cNvSpPr>
            <a:spLocks noGrp="1"/>
          </p:cNvSpPr>
          <p:nvPr>
            <p:ph type="ftr" sz="quarter" idx="11"/>
          </p:nvPr>
        </p:nvSpPr>
        <p:spPr>
          <a:xfrm>
            <a:off x="9554204" y="6670221"/>
            <a:ext cx="2230428" cy="1877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lumMod val="60000"/>
                    <a:lumOff val="40000"/>
                  </a:schemeClr>
                </a:solidFill>
                <a:latin typeface="Tahoma" panose="020B0604030504040204" pitchFamily="34" charset="0"/>
              </a:rPr>
              <a:t>1.2 </a:t>
            </a:r>
            <a:r>
              <a:rPr lang="en-US" altLang="zh-CN" sz="1200" dirty="0" err="1">
                <a:solidFill>
                  <a:schemeClr val="accent4">
                    <a:lumMod val="60000"/>
                    <a:lumOff val="40000"/>
                  </a:schemeClr>
                </a:solidFill>
                <a:latin typeface="Tahoma" panose="020B0604030504040204" pitchFamily="34" charset="0"/>
              </a:rPr>
              <a:t>Dataa</a:t>
            </a:r>
            <a:r>
              <a:rPr lang="en-US" altLang="zh-CN" sz="1200" dirty="0">
                <a:solidFill>
                  <a:schemeClr val="accent4">
                    <a:lumMod val="60000"/>
                    <a:lumOff val="40000"/>
                  </a:schemeClr>
                </a:solidFill>
                <a:latin typeface="Tahoma" panose="020B0604030504040204" pitchFamily="34" charset="0"/>
              </a:rPr>
              <a:t> </a:t>
            </a:r>
            <a:r>
              <a:rPr lang="en-US" altLang="zh-CN" sz="1200" dirty="0">
                <a:solidFill>
                  <a:schemeClr val="accent2"/>
                </a:solidFill>
                <a:latin typeface="Tahoma" panose="020B0604030504040204" pitchFamily="34" charset="0"/>
              </a:rPr>
              <a:t> Acquisition</a:t>
            </a:r>
          </a:p>
        </p:txBody>
      </p:sp>
      <p:sp>
        <p:nvSpPr>
          <p:cNvPr id="21514" name="Slide Number Placeholder 3"/>
          <p:cNvSpPr>
            <a:spLocks noGrp="1"/>
          </p:cNvSpPr>
          <p:nvPr>
            <p:ph type="sldNum" sz="quarter" idx="12"/>
          </p:nvPr>
        </p:nvSpPr>
        <p:spPr>
          <a:xfrm>
            <a:off x="9804302" y="6687722"/>
            <a:ext cx="2364415"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FD4BDF-EA02-40CC-A4A6-DBE307729CC4}" type="slidenum">
              <a:rPr lang="en-US" altLang="zh-CN" sz="1200" smtClean="0">
                <a:solidFill>
                  <a:schemeClr val="accent4">
                    <a:lumMod val="75000"/>
                  </a:schemeClr>
                </a:solidFill>
                <a:latin typeface="Tahoma" panose="020B0604030504040204" pitchFamily="34" charset="0"/>
              </a:rPr>
              <a:pPr/>
              <a:t>13</a:t>
            </a:fld>
            <a:endParaRPr lang="en-US" altLang="zh-CN" sz="1200" dirty="0">
              <a:solidFill>
                <a:schemeClr val="accent4">
                  <a:lumMod val="75000"/>
                </a:schemeClr>
              </a:solidFill>
              <a:latin typeface="Tahoma" panose="020B0604030504040204" pitchFamily="34" charset="0"/>
            </a:endParaRPr>
          </a:p>
        </p:txBody>
      </p:sp>
      <p:sp>
        <p:nvSpPr>
          <p:cNvPr id="21506" name="Rectangle 2"/>
          <p:cNvSpPr>
            <a:spLocks noGrp="1" noChangeArrowheads="1"/>
          </p:cNvSpPr>
          <p:nvPr>
            <p:ph type="title" idx="4294967295"/>
          </p:nvPr>
        </p:nvSpPr>
        <p:spPr>
          <a:xfrm>
            <a:off x="1127449" y="182214"/>
            <a:ext cx="5256584" cy="936625"/>
          </a:xfrm>
        </p:spPr>
        <p:txBody>
          <a:bodyPr>
            <a:normAutofit/>
          </a:bodyPr>
          <a:lstStyle/>
          <a:p>
            <a:pPr algn="ctr" eaLnBrk="1" hangingPunct="1"/>
            <a:r>
              <a:rPr lang="en-US" altLang="zh-CN" sz="3600" dirty="0">
                <a:latin typeface="+mj-ea"/>
                <a:ea typeface="+mj-ea"/>
              </a:rPr>
              <a:t>1.2 </a:t>
            </a:r>
            <a:r>
              <a:rPr lang="zh-CN" altLang="en-US" sz="3600" dirty="0">
                <a:latin typeface="+mj-ea"/>
                <a:ea typeface="+mj-ea"/>
              </a:rPr>
              <a:t>数据采集</a:t>
            </a:r>
            <a:endParaRPr lang="en-US" altLang="zh-CN" dirty="0">
              <a:latin typeface="+mj-ea"/>
              <a:ea typeface="+mj-ea"/>
            </a:endParaRPr>
          </a:p>
        </p:txBody>
      </p:sp>
      <p:sp>
        <p:nvSpPr>
          <p:cNvPr id="729" name="Rectangle 3">
            <a:extLst>
              <a:ext uri="{FF2B5EF4-FFF2-40B4-BE49-F238E27FC236}">
                <a16:creationId xmlns:a16="http://schemas.microsoft.com/office/drawing/2014/main" id="{6EC3B02E-3FCD-4249-9EF4-E3A650D4F55E}"/>
              </a:ext>
            </a:extLst>
          </p:cNvPr>
          <p:cNvSpPr txBox="1">
            <a:spLocks noChangeArrowheads="1"/>
          </p:cNvSpPr>
          <p:nvPr/>
        </p:nvSpPr>
        <p:spPr>
          <a:xfrm>
            <a:off x="1257919" y="1484784"/>
            <a:ext cx="9662617" cy="477732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altLang="zh-CN" sz="2400" dirty="0">
                <a:latin typeface="+mn-ea"/>
                <a:ea typeface="+mn-ea"/>
              </a:rPr>
              <a:t> </a:t>
            </a:r>
            <a:r>
              <a:rPr lang="zh-CN" altLang="en-US" sz="2400" dirty="0">
                <a:latin typeface="+mn-ea"/>
                <a:ea typeface="+mn-ea"/>
              </a:rPr>
              <a:t>系统组成：</a:t>
            </a:r>
            <a:endParaRPr lang="en-US" altLang="ja-JP" sz="2400" dirty="0">
              <a:latin typeface="+mn-ea"/>
              <a:ea typeface="+mn-ea"/>
            </a:endParaRPr>
          </a:p>
          <a:p>
            <a:pPr marL="682625" lvl="1" indent="-225425"/>
            <a:r>
              <a:rPr lang="zh-CN" altLang="en-US" sz="2000" dirty="0">
                <a:latin typeface="+mn-ea"/>
                <a:ea typeface="+mn-ea"/>
              </a:rPr>
              <a:t>硬件</a:t>
            </a:r>
            <a:endParaRPr lang="en-US" altLang="zh-CN" sz="2000" dirty="0">
              <a:latin typeface="+mn-ea"/>
              <a:ea typeface="+mn-ea"/>
            </a:endParaRPr>
          </a:p>
          <a:p>
            <a:pPr marL="682625" lvl="1" indent="-225425"/>
            <a:r>
              <a:rPr lang="zh-CN" altLang="en-US" sz="2000" dirty="0">
                <a:latin typeface="+mn-ea"/>
                <a:ea typeface="+mn-ea"/>
              </a:rPr>
              <a:t>软件</a:t>
            </a:r>
            <a:endParaRPr lang="en-US" altLang="zh-CN" sz="2000" dirty="0">
              <a:latin typeface="+mn-ea"/>
              <a:ea typeface="+mn-ea"/>
            </a:endParaRPr>
          </a:p>
          <a:p>
            <a:pPr marL="682625" lvl="1" indent="-225425"/>
            <a:endParaRPr lang="en-US" altLang="zh-CN" dirty="0">
              <a:latin typeface="+mn-ea"/>
              <a:ea typeface="+mn-ea"/>
            </a:endParaRPr>
          </a:p>
          <a:p>
            <a:pPr>
              <a:buFont typeface="Wingdings" panose="05000000000000000000" pitchFamily="2" charset="2"/>
              <a:buChar char="v"/>
            </a:pPr>
            <a:r>
              <a:rPr lang="zh-CN" altLang="en-US" sz="2400" dirty="0"/>
              <a:t> 系统架构：</a:t>
            </a:r>
            <a:endParaRPr lang="en-US" altLang="zh-CN" sz="2400" dirty="0">
              <a:solidFill>
                <a:srgbClr val="C00000"/>
              </a:solidFill>
              <a:latin typeface="+mn-ea"/>
              <a:ea typeface="+mn-ea"/>
            </a:endParaRPr>
          </a:p>
          <a:p>
            <a:pPr marL="682625" lvl="1" indent="-225425"/>
            <a:endParaRPr lang="en-US" altLang="zh-CN" sz="2000" dirty="0">
              <a:latin typeface="+mn-ea"/>
            </a:endParaRPr>
          </a:p>
          <a:p>
            <a:pPr>
              <a:buFont typeface="Wingdings" panose="05000000000000000000" pitchFamily="2" charset="2"/>
              <a:buChar char="v"/>
            </a:pPr>
            <a:endParaRPr lang="en-US" altLang="zh-CN" sz="2000" dirty="0">
              <a:latin typeface="+mn-ea"/>
              <a:ea typeface="+mn-ea"/>
            </a:endParaRPr>
          </a:p>
        </p:txBody>
      </p:sp>
    </p:spTree>
    <p:extLst>
      <p:ext uri="{BB962C8B-B14F-4D97-AF65-F5344CB8AC3E}">
        <p14:creationId xmlns:p14="http://schemas.microsoft.com/office/powerpoint/2010/main" val="126692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2"/>
          <p:cNvSpPr>
            <a:spLocks noGrp="1"/>
          </p:cNvSpPr>
          <p:nvPr>
            <p:ph type="ftr" sz="quarter" idx="11"/>
          </p:nvPr>
        </p:nvSpPr>
        <p:spPr>
          <a:xfrm>
            <a:off x="9120336" y="6657521"/>
            <a:ext cx="2639616"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lumMod val="60000"/>
                    <a:lumOff val="40000"/>
                  </a:schemeClr>
                </a:solidFill>
                <a:latin typeface="Tahoma" panose="020B0604030504040204" pitchFamily="34" charset="0"/>
              </a:rPr>
              <a:t>1.2 Introduction </a:t>
            </a:r>
            <a:r>
              <a:rPr lang="en-US" altLang="zh-CN" sz="1200" dirty="0">
                <a:solidFill>
                  <a:schemeClr val="accent2"/>
                </a:solidFill>
                <a:latin typeface="Tahoma" panose="020B0604030504040204" pitchFamily="34" charset="0"/>
              </a:rPr>
              <a:t> to IoT</a:t>
            </a:r>
          </a:p>
        </p:txBody>
      </p:sp>
      <p:sp>
        <p:nvSpPr>
          <p:cNvPr id="21514" name="Slide Number Placeholder 3"/>
          <p:cNvSpPr>
            <a:spLocks noGrp="1"/>
          </p:cNvSpPr>
          <p:nvPr>
            <p:ph type="sldNum" sz="quarter" idx="12"/>
          </p:nvPr>
        </p:nvSpPr>
        <p:spPr>
          <a:xfrm>
            <a:off x="9804302" y="6687722"/>
            <a:ext cx="2364415" cy="168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FD4BDF-EA02-40CC-A4A6-DBE307729CC4}" type="slidenum">
              <a:rPr lang="en-US" altLang="zh-CN" sz="1200" smtClean="0">
                <a:solidFill>
                  <a:schemeClr val="accent4">
                    <a:lumMod val="75000"/>
                  </a:schemeClr>
                </a:solidFill>
                <a:latin typeface="Tahoma" panose="020B0604030504040204" pitchFamily="34" charset="0"/>
              </a:rPr>
              <a:pPr/>
              <a:t>14</a:t>
            </a:fld>
            <a:endParaRPr lang="en-US" altLang="zh-CN" sz="1200" dirty="0">
              <a:solidFill>
                <a:schemeClr val="accent4">
                  <a:lumMod val="75000"/>
                </a:schemeClr>
              </a:solidFill>
              <a:latin typeface="Tahoma" panose="020B0604030504040204" pitchFamily="34" charset="0"/>
            </a:endParaRPr>
          </a:p>
        </p:txBody>
      </p:sp>
      <p:sp>
        <p:nvSpPr>
          <p:cNvPr id="21506" name="Rectangle 2"/>
          <p:cNvSpPr>
            <a:spLocks noGrp="1" noChangeArrowheads="1"/>
          </p:cNvSpPr>
          <p:nvPr>
            <p:ph type="title" idx="4294967295"/>
          </p:nvPr>
        </p:nvSpPr>
        <p:spPr>
          <a:xfrm>
            <a:off x="1127449" y="182214"/>
            <a:ext cx="5256584" cy="936625"/>
          </a:xfrm>
        </p:spPr>
        <p:txBody>
          <a:bodyPr>
            <a:normAutofit/>
          </a:bodyPr>
          <a:lstStyle/>
          <a:p>
            <a:pPr algn="ctr" eaLnBrk="1" hangingPunct="1"/>
            <a:r>
              <a:rPr lang="en-US" altLang="zh-CN" sz="3600" dirty="0">
                <a:latin typeface="+mj-ea"/>
                <a:ea typeface="+mj-ea"/>
              </a:rPr>
              <a:t>1.3 </a:t>
            </a:r>
            <a:r>
              <a:rPr lang="zh-CN" altLang="en-US" sz="3600" dirty="0">
                <a:latin typeface="+mj-ea"/>
                <a:ea typeface="+mj-ea"/>
              </a:rPr>
              <a:t>物联网简介</a:t>
            </a:r>
            <a:endParaRPr lang="en-US" altLang="zh-CN" dirty="0">
              <a:latin typeface="+mj-ea"/>
              <a:ea typeface="+mj-ea"/>
            </a:endParaRPr>
          </a:p>
        </p:txBody>
      </p:sp>
      <p:pic>
        <p:nvPicPr>
          <p:cNvPr id="4" name="图片 3">
            <a:extLst>
              <a:ext uri="{FF2B5EF4-FFF2-40B4-BE49-F238E27FC236}">
                <a16:creationId xmlns:a16="http://schemas.microsoft.com/office/drawing/2014/main" id="{591C5B01-3404-4A6F-AAAB-4127D69A4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627" y="2852936"/>
            <a:ext cx="5717929" cy="3216796"/>
          </a:xfrm>
          <a:prstGeom prst="rect">
            <a:avLst/>
          </a:prstGeom>
        </p:spPr>
      </p:pic>
      <p:sp>
        <p:nvSpPr>
          <p:cNvPr id="729" name="Rectangle 3">
            <a:extLst>
              <a:ext uri="{FF2B5EF4-FFF2-40B4-BE49-F238E27FC236}">
                <a16:creationId xmlns:a16="http://schemas.microsoft.com/office/drawing/2014/main" id="{6EC3B02E-3FCD-4249-9EF4-E3A650D4F55E}"/>
              </a:ext>
            </a:extLst>
          </p:cNvPr>
          <p:cNvSpPr txBox="1">
            <a:spLocks noChangeArrowheads="1"/>
          </p:cNvSpPr>
          <p:nvPr/>
        </p:nvSpPr>
        <p:spPr>
          <a:xfrm>
            <a:off x="524292" y="1484784"/>
            <a:ext cx="11377264" cy="477732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altLang="zh-CN" sz="2400" dirty="0">
                <a:latin typeface="+mn-ea"/>
                <a:ea typeface="+mn-ea"/>
              </a:rPr>
              <a:t> </a:t>
            </a:r>
            <a:r>
              <a:rPr lang="zh-CN" altLang="en-US" sz="2400" dirty="0">
                <a:latin typeface="+mn-ea"/>
                <a:ea typeface="+mn-ea"/>
              </a:rPr>
              <a:t>连接物理对象</a:t>
            </a:r>
            <a:r>
              <a:rPr lang="en-US" altLang="zh-CN" sz="2400" dirty="0">
                <a:latin typeface="+mn-ea"/>
                <a:ea typeface="+mn-ea"/>
              </a:rPr>
              <a:t>(“</a:t>
            </a:r>
            <a:r>
              <a:rPr lang="zh-CN" altLang="en-US" sz="2400" dirty="0">
                <a:latin typeface="+mn-ea"/>
                <a:ea typeface="+mn-ea"/>
              </a:rPr>
              <a:t>物</a:t>
            </a:r>
            <a:r>
              <a:rPr lang="en-US" altLang="zh-CN" sz="2400" dirty="0">
                <a:latin typeface="+mn-ea"/>
                <a:ea typeface="+mn-ea"/>
              </a:rPr>
              <a:t>”)</a:t>
            </a:r>
            <a:r>
              <a:rPr lang="zh-CN" altLang="en-US" sz="2400" dirty="0">
                <a:latin typeface="+mn-ea"/>
                <a:ea typeface="+mn-ea"/>
              </a:rPr>
              <a:t>的网络 </a:t>
            </a:r>
            <a:r>
              <a:rPr lang="en-US" altLang="zh-CN" sz="2400" dirty="0">
                <a:latin typeface="+mn-ea"/>
                <a:ea typeface="+mn-ea"/>
              </a:rPr>
              <a:t>the network of physical objects —“things”</a:t>
            </a:r>
            <a:endParaRPr lang="en-US" altLang="ja-JP" sz="2400" dirty="0">
              <a:latin typeface="+mn-ea"/>
              <a:ea typeface="+mn-ea"/>
            </a:endParaRPr>
          </a:p>
          <a:p>
            <a:pPr marL="682625" lvl="1" indent="-225425"/>
            <a:r>
              <a:rPr lang="en-US" altLang="zh-CN" sz="2000" dirty="0">
                <a:latin typeface="+mn-ea"/>
                <a:ea typeface="+mn-ea"/>
              </a:rPr>
              <a:t>that are embedded with sensors, software, and other technologies for the purpose of connecting and exchanging data with other devices and systems over the internet</a:t>
            </a:r>
            <a:endParaRPr lang="en-US" altLang="zh-CN" sz="2400" dirty="0">
              <a:latin typeface="+mn-ea"/>
              <a:ea typeface="+mn-ea"/>
            </a:endParaRPr>
          </a:p>
          <a:p>
            <a:pPr marL="682625" lvl="1" indent="-225425"/>
            <a:endParaRPr lang="en-US" altLang="zh-CN" dirty="0">
              <a:latin typeface="+mn-ea"/>
              <a:ea typeface="+mn-ea"/>
            </a:endParaRPr>
          </a:p>
          <a:p>
            <a:pPr>
              <a:buFont typeface="Wingdings" panose="05000000000000000000" pitchFamily="2" charset="2"/>
              <a:buChar char="v"/>
            </a:pPr>
            <a:r>
              <a:rPr lang="en-US" altLang="zh-CN" sz="2400" dirty="0">
                <a:latin typeface="+mn-ea"/>
                <a:ea typeface="+mn-ea"/>
              </a:rPr>
              <a:t> </a:t>
            </a:r>
            <a:r>
              <a:rPr lang="zh-CN" altLang="en-US" sz="2400" dirty="0">
                <a:latin typeface="+mn-ea"/>
                <a:ea typeface="+mn-ea"/>
              </a:rPr>
              <a:t>规模远大于移动互联网、互联网</a:t>
            </a:r>
            <a:endParaRPr lang="en-US" altLang="zh-CN" sz="2400" dirty="0">
              <a:solidFill>
                <a:srgbClr val="C00000"/>
              </a:solidFill>
              <a:latin typeface="+mn-ea"/>
              <a:ea typeface="+mn-ea"/>
            </a:endParaRPr>
          </a:p>
          <a:p>
            <a:pPr marL="682625" lvl="1" indent="-225425"/>
            <a:r>
              <a:rPr lang="en-US" altLang="zh-CN" sz="2000" dirty="0">
                <a:latin typeface="+mn-ea"/>
                <a:ea typeface="+mn-ea"/>
              </a:rPr>
              <a:t>2020</a:t>
            </a:r>
            <a:r>
              <a:rPr lang="zh-CN" altLang="en-US" sz="2000" dirty="0">
                <a:latin typeface="+mn-ea"/>
                <a:ea typeface="+mn-ea"/>
              </a:rPr>
              <a:t>年大约 </a:t>
            </a:r>
            <a:r>
              <a:rPr lang="en-US" altLang="zh-CN" sz="2000" dirty="0">
                <a:latin typeface="+mn-ea"/>
                <a:ea typeface="+mn-ea"/>
              </a:rPr>
              <a:t>100 </a:t>
            </a:r>
            <a:r>
              <a:rPr lang="zh-CN" altLang="en-US" sz="2000" dirty="0">
                <a:latin typeface="+mn-ea"/>
                <a:ea typeface="+mn-ea"/>
              </a:rPr>
              <a:t>亿</a:t>
            </a:r>
            <a:endParaRPr lang="en-US" altLang="zh-CN" sz="2000" dirty="0">
              <a:latin typeface="+mn-ea"/>
              <a:ea typeface="+mn-ea"/>
            </a:endParaRPr>
          </a:p>
          <a:p>
            <a:pPr marL="682625" lvl="1" indent="-225425"/>
            <a:r>
              <a:rPr lang="en-US" altLang="zh-CN" sz="2000" dirty="0">
                <a:latin typeface="+mn-ea"/>
                <a:ea typeface="+mn-ea"/>
              </a:rPr>
              <a:t>2025</a:t>
            </a:r>
            <a:r>
              <a:rPr lang="zh-CN" altLang="en-US" sz="2000" dirty="0">
                <a:latin typeface="+mn-ea"/>
                <a:ea typeface="+mn-ea"/>
              </a:rPr>
              <a:t>年预计 </a:t>
            </a:r>
            <a:r>
              <a:rPr lang="en-US" altLang="zh-CN" sz="2000" dirty="0">
                <a:latin typeface="+mn-ea"/>
                <a:ea typeface="+mn-ea"/>
              </a:rPr>
              <a:t>220 </a:t>
            </a:r>
            <a:r>
              <a:rPr lang="zh-CN" altLang="en-US" sz="2000" dirty="0">
                <a:latin typeface="+mn-ea"/>
                <a:ea typeface="+mn-ea"/>
              </a:rPr>
              <a:t>亿</a:t>
            </a:r>
            <a:endParaRPr lang="en-US" altLang="zh-CN" sz="2000" dirty="0">
              <a:latin typeface="+mn-ea"/>
              <a:ea typeface="+mn-ea"/>
            </a:endParaRPr>
          </a:p>
          <a:p>
            <a:pPr marL="682625" lvl="1" indent="-225425"/>
            <a:r>
              <a:rPr lang="en-US" altLang="zh-CN" sz="2000" dirty="0">
                <a:latin typeface="+mn-ea"/>
                <a:ea typeface="+mn-ea"/>
              </a:rPr>
              <a:t>2035</a:t>
            </a:r>
            <a:r>
              <a:rPr lang="zh-CN" altLang="en-US" sz="2000" dirty="0">
                <a:latin typeface="+mn-ea"/>
                <a:ea typeface="+mn-ea"/>
              </a:rPr>
              <a:t>年预计超万亿</a:t>
            </a:r>
            <a:endParaRPr lang="en-US" altLang="zh-CN" sz="2000" dirty="0">
              <a:latin typeface="+mn-ea"/>
              <a:ea typeface="+mn-ea"/>
            </a:endParaRPr>
          </a:p>
        </p:txBody>
      </p:sp>
    </p:spTree>
    <p:extLst>
      <p:ext uri="{BB962C8B-B14F-4D97-AF65-F5344CB8AC3E}">
        <p14:creationId xmlns:p14="http://schemas.microsoft.com/office/powerpoint/2010/main" val="29498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CAA4A8E-7909-4FFD-A8E6-0B8E4343A0C6}" type="slidenum">
              <a:rPr lang="en-US" altLang="zh-CN" sz="1200" smtClean="0">
                <a:solidFill>
                  <a:schemeClr val="accent4"/>
                </a:solidFill>
                <a:latin typeface="Tahoma" panose="020B0604030504040204" pitchFamily="34" charset="0"/>
              </a:rPr>
              <a:pPr/>
              <a:t>15</a:t>
            </a:fld>
            <a:endParaRPr lang="en-US" altLang="zh-CN" sz="1200" dirty="0">
              <a:solidFill>
                <a:schemeClr val="accent4"/>
              </a:solidFill>
              <a:latin typeface="Tahoma" panose="020B0604030504040204" pitchFamily="34" charset="0"/>
            </a:endParaRPr>
          </a:p>
        </p:txBody>
      </p:sp>
      <p:sp>
        <p:nvSpPr>
          <p:cNvPr id="152579" name="Rectangle 2"/>
          <p:cNvSpPr>
            <a:spLocks noGrp="1" noChangeArrowheads="1"/>
          </p:cNvSpPr>
          <p:nvPr>
            <p:ph type="title" idx="4294967295"/>
          </p:nvPr>
        </p:nvSpPr>
        <p:spPr>
          <a:xfrm>
            <a:off x="1991544" y="121268"/>
            <a:ext cx="2376264" cy="903287"/>
          </a:xfrm>
        </p:spPr>
        <p:txBody>
          <a:bodyPr/>
          <a:lstStyle/>
          <a:p>
            <a:pPr algn="ctr" eaLnBrk="1" hangingPunct="1"/>
            <a:r>
              <a:rPr lang="zh-CN" altLang="en-US" dirty="0">
                <a:latin typeface="+mj-ea"/>
                <a:ea typeface="+mj-ea"/>
              </a:rPr>
              <a:t>第一章总结</a:t>
            </a:r>
            <a:endParaRPr lang="en-US" altLang="zh-CN" dirty="0">
              <a:latin typeface="+mj-ea"/>
              <a:ea typeface="+mj-ea"/>
            </a:endParaRPr>
          </a:p>
        </p:txBody>
      </p:sp>
      <p:sp>
        <p:nvSpPr>
          <p:cNvPr id="165892" name="Rectangle 3"/>
          <p:cNvSpPr>
            <a:spLocks noGrp="1" noChangeArrowheads="1"/>
          </p:cNvSpPr>
          <p:nvPr>
            <p:ph type="body" sz="half" idx="4294967295"/>
          </p:nvPr>
        </p:nvSpPr>
        <p:spPr>
          <a:xfrm>
            <a:off x="2135560" y="1268760"/>
            <a:ext cx="4384675" cy="5189537"/>
          </a:xfrm>
        </p:spPr>
        <p:txBody>
          <a:bodyPr/>
          <a:lstStyle/>
          <a:p>
            <a:pPr eaLnBrk="1" hangingPunct="1">
              <a:lnSpc>
                <a:spcPct val="90000"/>
              </a:lnSpc>
              <a:buFont typeface="Wingdings" panose="05000000000000000000" pitchFamily="2" charset="2"/>
              <a:buNone/>
            </a:pPr>
            <a:r>
              <a:rPr lang="zh-CN" altLang="en-US" i="1" dirty="0">
                <a:solidFill>
                  <a:srgbClr val="CC0000"/>
                </a:solidFill>
                <a:latin typeface="+mn-ea"/>
                <a:ea typeface="+mn-ea"/>
              </a:rPr>
              <a:t>覆盖大量内容</a:t>
            </a:r>
            <a:r>
              <a:rPr lang="en-US" altLang="ja-JP" i="1" dirty="0">
                <a:solidFill>
                  <a:srgbClr val="CC0000"/>
                </a:solidFill>
                <a:latin typeface="+mn-ea"/>
                <a:ea typeface="+mn-ea"/>
              </a:rPr>
              <a:t>!</a:t>
            </a:r>
          </a:p>
          <a:p>
            <a:pPr eaLnBrk="1" hangingPunct="1">
              <a:lnSpc>
                <a:spcPct val="80000"/>
              </a:lnSpc>
            </a:pPr>
            <a:r>
              <a:rPr lang="zh-CN" altLang="en-US" sz="2400" dirty="0">
                <a:latin typeface="+mn-ea"/>
                <a:ea typeface="+mn-ea"/>
              </a:rPr>
              <a:t>物联网概述</a:t>
            </a:r>
            <a:endParaRPr lang="en-US" altLang="zh-CN" sz="2400" dirty="0">
              <a:latin typeface="+mn-ea"/>
              <a:ea typeface="+mn-ea"/>
            </a:endParaRPr>
          </a:p>
          <a:p>
            <a:pPr eaLnBrk="1" hangingPunct="1">
              <a:lnSpc>
                <a:spcPct val="80000"/>
              </a:lnSpc>
            </a:pPr>
            <a:r>
              <a:rPr lang="zh-CN" altLang="en-US" sz="2400" dirty="0">
                <a:latin typeface="+mn-ea"/>
                <a:ea typeface="+mn-ea"/>
              </a:rPr>
              <a:t>什么是数据采集</a:t>
            </a:r>
            <a:r>
              <a:rPr lang="en-US" altLang="ja-JP" sz="2400" dirty="0">
                <a:latin typeface="+mn-ea"/>
                <a:ea typeface="+mn-ea"/>
              </a:rPr>
              <a:t>?</a:t>
            </a:r>
          </a:p>
          <a:p>
            <a:pPr eaLnBrk="1" hangingPunct="1">
              <a:lnSpc>
                <a:spcPct val="80000"/>
              </a:lnSpc>
            </a:pPr>
            <a:endParaRPr lang="en-US" altLang="zh-CN" sz="2400" dirty="0">
              <a:latin typeface="+mn-ea"/>
              <a:ea typeface="+mn-ea"/>
            </a:endParaRPr>
          </a:p>
        </p:txBody>
      </p:sp>
      <p:sp>
        <p:nvSpPr>
          <p:cNvPr id="165893" name="Rectangle 4"/>
          <p:cNvSpPr>
            <a:spLocks noGrp="1" noChangeArrowheads="1"/>
          </p:cNvSpPr>
          <p:nvPr>
            <p:ph type="body" sz="half" idx="4294967295"/>
          </p:nvPr>
        </p:nvSpPr>
        <p:spPr>
          <a:xfrm>
            <a:off x="7608168" y="1412776"/>
            <a:ext cx="3724275" cy="4648200"/>
          </a:xfrm>
        </p:spPr>
        <p:txBody>
          <a:bodyPr/>
          <a:lstStyle/>
          <a:p>
            <a:pPr eaLnBrk="1" hangingPunct="1">
              <a:lnSpc>
                <a:spcPct val="90000"/>
              </a:lnSpc>
              <a:buFont typeface="Wingdings" panose="05000000000000000000" pitchFamily="2" charset="2"/>
              <a:buNone/>
            </a:pPr>
            <a:r>
              <a:rPr lang="en-US" altLang="zh-CN" i="1" dirty="0">
                <a:solidFill>
                  <a:srgbClr val="CC0000"/>
                </a:solidFill>
                <a:latin typeface="+mn-ea"/>
                <a:ea typeface="+mn-ea"/>
              </a:rPr>
              <a:t>you now have:</a:t>
            </a:r>
            <a:r>
              <a:rPr lang="en-US" altLang="zh-CN" sz="2400" dirty="0">
                <a:latin typeface="+mn-ea"/>
                <a:ea typeface="+mn-ea"/>
              </a:rPr>
              <a:t> </a:t>
            </a:r>
          </a:p>
          <a:p>
            <a:pPr eaLnBrk="1" hangingPunct="1">
              <a:lnSpc>
                <a:spcPct val="90000"/>
              </a:lnSpc>
            </a:pPr>
            <a:r>
              <a:rPr lang="zh-CN" altLang="en-US" sz="2400" dirty="0">
                <a:latin typeface="+mn-ea"/>
                <a:ea typeface="+mn-ea"/>
              </a:rPr>
              <a:t>课程的背景、总览、感觉</a:t>
            </a:r>
            <a:endParaRPr lang="en-US" altLang="ja-JP" sz="2400" dirty="0">
              <a:latin typeface="+mn-ea"/>
              <a:ea typeface="+mn-ea"/>
            </a:endParaRPr>
          </a:p>
          <a:p>
            <a:pPr eaLnBrk="1" hangingPunct="1">
              <a:lnSpc>
                <a:spcPct val="90000"/>
              </a:lnSpc>
            </a:pPr>
            <a:r>
              <a:rPr lang="zh-CN" altLang="en-US" sz="2400" dirty="0">
                <a:latin typeface="+mn-ea"/>
                <a:ea typeface="+mn-ea"/>
              </a:rPr>
              <a:t>更深入、具体的内容等待下章开始</a:t>
            </a:r>
            <a:r>
              <a:rPr lang="zh-CN" altLang="en-US" sz="2400" i="1" dirty="0">
                <a:solidFill>
                  <a:srgbClr val="FF0000"/>
                </a:solidFill>
                <a:latin typeface="+mn-ea"/>
                <a:ea typeface="+mn-ea"/>
              </a:rPr>
              <a:t>接续</a:t>
            </a:r>
            <a:r>
              <a:rPr lang="en-US" altLang="zh-CN" sz="2400" i="1" dirty="0">
                <a:latin typeface="+mn-ea"/>
                <a:ea typeface="+mn-ea"/>
              </a:rPr>
              <a:t>!</a:t>
            </a:r>
            <a:endParaRPr lang="en-US" altLang="zh-CN" sz="2400" dirty="0">
              <a:latin typeface="+mn-ea"/>
              <a:ea typeface="+mn-ea"/>
            </a:endParaRPr>
          </a:p>
        </p:txBody>
      </p:sp>
      <p:sp>
        <p:nvSpPr>
          <p:cNvPr id="8" name="Footer Placeholder 2"/>
          <p:cNvSpPr>
            <a:spLocks noGrp="1"/>
          </p:cNvSpPr>
          <p:nvPr>
            <p:ph type="ftr" sz="quarter" idx="11"/>
          </p:nvPr>
        </p:nvSpPr>
        <p:spPr>
          <a:xfrm>
            <a:off x="10416480" y="6669360"/>
            <a:ext cx="1312387"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dirty="0">
                <a:solidFill>
                  <a:schemeClr val="accent2"/>
                </a:solidFill>
                <a:latin typeface="Tahoma" panose="020B0604030504040204" pitchFamily="34" charset="0"/>
              </a:rPr>
              <a:t>1.7 </a:t>
            </a:r>
            <a:r>
              <a:rPr lang="zh-CN" altLang="en-US" sz="1200" dirty="0">
                <a:solidFill>
                  <a:schemeClr val="accent2"/>
                </a:solidFill>
                <a:latin typeface="Tahoma" panose="020B0604030504040204" pitchFamily="34" charset="0"/>
              </a:rPr>
              <a:t>历史</a:t>
            </a:r>
            <a:endParaRPr lang="en-US" altLang="zh-CN" sz="1200"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184354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lstStyle/>
          <a:p>
            <a:r>
              <a:rPr lang="en-US" altLang="zh-CN" dirty="0"/>
              <a:t>Homework</a:t>
            </a:r>
          </a:p>
        </p:txBody>
      </p:sp>
      <p:sp>
        <p:nvSpPr>
          <p:cNvPr id="64515" name="文本占位符 64514"/>
          <p:cNvSpPr>
            <a:spLocks noGrp="1"/>
          </p:cNvSpPr>
          <p:nvPr>
            <p:ph idx="1"/>
          </p:nvPr>
        </p:nvSpPr>
        <p:spPr/>
        <p:txBody>
          <a:bodyPr>
            <a:normAutofit/>
          </a:bodyPr>
          <a:lstStyle/>
          <a:p>
            <a:pPr>
              <a:buFont typeface="Wingdings" panose="05000000000000000000" charset="0"/>
              <a:buChar char=""/>
            </a:pPr>
            <a:r>
              <a:rPr lang="zh-CN" altLang="en-US" sz="2600" dirty="0">
                <a:latin typeface="+mj-ea"/>
                <a:ea typeface="+mj-ea"/>
                <a:sym typeface="+mn-ea"/>
              </a:rPr>
              <a:t>完善课堂笔记的内容</a:t>
            </a:r>
            <a:endParaRPr lang="en-US" altLang="zh-CN" sz="2600" dirty="0">
              <a:latin typeface="+mj-ea"/>
              <a:ea typeface="+mj-ea"/>
              <a:sym typeface="+mn-ea"/>
            </a:endParaRPr>
          </a:p>
          <a:p>
            <a:pPr>
              <a:buFont typeface="Wingdings" panose="05000000000000000000" charset="0"/>
              <a:buChar char=""/>
            </a:pPr>
            <a:endParaRPr lang="en-US" altLang="zh-CN" sz="2600" dirty="0">
              <a:latin typeface="+mj-ea"/>
              <a:ea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title"/>
          </p:nvPr>
        </p:nvSpPr>
        <p:spPr>
          <a:xfrm>
            <a:off x="6623684" y="2132856"/>
            <a:ext cx="5448979" cy="1325563"/>
          </a:xfrm>
        </p:spPr>
        <p:txBody>
          <a:bodyPr anchor="ctr">
            <a:normAutofit/>
          </a:bodyPr>
          <a:lstStyle/>
          <a:p>
            <a:pPr algn="ctr">
              <a:buSzPct val="100000"/>
            </a:pPr>
            <a:r>
              <a:rPr lang="zh-CN" altLang="en-US" sz="4800" b="1" kern="1200" baseline="0" dirty="0">
                <a:solidFill>
                  <a:schemeClr val="accent4"/>
                </a:solidFill>
                <a:effectLst>
                  <a:outerShdw blurRad="38100" dist="38100" dir="2700000" algn="tl">
                    <a:srgbClr val="000000">
                      <a:alpha val="43137"/>
                    </a:srgbClr>
                  </a:outerShdw>
                </a:effectLst>
              </a:rPr>
              <a:t>数据采集与物联网</a:t>
            </a:r>
            <a:endParaRPr lang="en-US" altLang="zh-CN" sz="4800" b="1" kern="1200" baseline="0" dirty="0">
              <a:solidFill>
                <a:schemeClr val="accent4"/>
              </a:solidFill>
              <a:effectLst>
                <a:outerShdw blurRad="38100" dist="38100" dir="2700000" algn="tl">
                  <a:srgbClr val="000000">
                    <a:alpha val="43137"/>
                  </a:srgbClr>
                </a:outerShdw>
              </a:effectLst>
            </a:endParaRPr>
          </a:p>
        </p:txBody>
      </p:sp>
      <p:sp>
        <p:nvSpPr>
          <p:cNvPr id="2052" name="矩形 2051"/>
          <p:cNvSpPr/>
          <p:nvPr/>
        </p:nvSpPr>
        <p:spPr>
          <a:xfrm>
            <a:off x="6938813" y="3861048"/>
            <a:ext cx="4917827" cy="2212273"/>
          </a:xfrm>
          <a:prstGeom prst="rect">
            <a:avLst/>
          </a:prstGeom>
          <a:noFill/>
          <a:ln w="9525">
            <a:noFill/>
          </a:ln>
        </p:spPr>
        <p:txBody>
          <a:bodyPr wrap="square" lIns="92075" tIns="46038" rIns="92075" bIns="46038">
            <a:spAutoFit/>
          </a:bodyPr>
          <a:lstStyle/>
          <a:p>
            <a:r>
              <a:rPr lang="zh-CN" altLang="en-US" b="1" dirty="0">
                <a:solidFill>
                  <a:srgbClr val="000099"/>
                </a:solidFill>
                <a:latin typeface="微软雅黑" panose="020B0503020204020204" pitchFamily="34" charset="-122"/>
                <a:ea typeface="微软雅黑" panose="020B0503020204020204" pitchFamily="34" charset="-122"/>
              </a:rPr>
              <a:t>胡继承</a:t>
            </a:r>
            <a:endParaRPr lang="en-US" altLang="zh-CN" b="1" dirty="0">
              <a:solidFill>
                <a:srgbClr val="000099"/>
              </a:solidFill>
              <a:latin typeface="微软雅黑" panose="020B0503020204020204" pitchFamily="34" charset="-122"/>
              <a:ea typeface="微软雅黑" panose="020B0503020204020204" pitchFamily="34" charset="-122"/>
            </a:endParaRPr>
          </a:p>
          <a:p>
            <a:pPr>
              <a:lnSpc>
                <a:spcPct val="110000"/>
              </a:lnSpc>
            </a:pPr>
            <a:endParaRPr lang="en-US" altLang="zh-CN" sz="1800" b="1" dirty="0">
              <a:solidFill>
                <a:srgbClr val="000099"/>
              </a:solidFill>
            </a:endParaRPr>
          </a:p>
          <a:p>
            <a:pPr>
              <a:lnSpc>
                <a:spcPct val="110000"/>
              </a:lnSpc>
            </a:pPr>
            <a:r>
              <a:rPr lang="zh-CN" altLang="en-US" sz="1800" b="1" dirty="0">
                <a:solidFill>
                  <a:srgbClr val="000099"/>
                </a:solidFill>
                <a:latin typeface="微软雅黑" panose="020B0503020204020204" pitchFamily="34" charset="-122"/>
                <a:ea typeface="微软雅黑" panose="020B0503020204020204" pitchFamily="34" charset="-122"/>
              </a:rPr>
              <a:t>武汉大学计算机学院</a:t>
            </a:r>
            <a:endParaRPr lang="en-US" altLang="zh-CN" sz="1800"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en-US" altLang="zh-CN" sz="1400" b="1" dirty="0" err="1">
                <a:solidFill>
                  <a:srgbClr val="000099"/>
                </a:solidFill>
              </a:rPr>
              <a:t>jicheng</a:t>
            </a:r>
            <a:r>
              <a:rPr lang="en-US" altLang="zh-CN" sz="1400" b="1" dirty="0">
                <a:solidFill>
                  <a:srgbClr val="000099"/>
                </a:solidFill>
              </a:rPr>
              <a:t> @ yahoo . com</a:t>
            </a:r>
          </a:p>
          <a:p>
            <a:pPr>
              <a:lnSpc>
                <a:spcPct val="200000"/>
              </a:lnSpc>
            </a:pPr>
            <a:r>
              <a:rPr lang="zh-CN" altLang="en-US" sz="1400" b="1" dirty="0">
                <a:solidFill>
                  <a:srgbClr val="000099"/>
                </a:solidFill>
              </a:rPr>
              <a:t>计算机学院大楼 </a:t>
            </a:r>
            <a:r>
              <a:rPr lang="en-US" altLang="zh-CN" sz="1400" b="1" dirty="0">
                <a:solidFill>
                  <a:srgbClr val="000099"/>
                </a:solidFill>
              </a:rPr>
              <a:t>E</a:t>
            </a:r>
            <a:r>
              <a:rPr lang="zh-CN" altLang="en-US" sz="1400" b="1" dirty="0">
                <a:solidFill>
                  <a:srgbClr val="000099"/>
                </a:solidFill>
              </a:rPr>
              <a:t>座</a:t>
            </a:r>
            <a:r>
              <a:rPr lang="en-US" altLang="zh-CN" sz="1400" b="1" dirty="0">
                <a:solidFill>
                  <a:srgbClr val="000099"/>
                </a:solidFill>
              </a:rPr>
              <a:t> E315 </a:t>
            </a:r>
            <a:r>
              <a:rPr lang="zh-CN" altLang="en-US" sz="1400" b="1" dirty="0">
                <a:solidFill>
                  <a:srgbClr val="000099"/>
                </a:solidFill>
              </a:rPr>
              <a:t>房间</a:t>
            </a:r>
            <a:endParaRPr lang="en-US" altLang="zh-CN" sz="1400" b="1" dirty="0">
              <a:solidFill>
                <a:srgbClr val="000099"/>
              </a:solidFill>
            </a:endParaRPr>
          </a:p>
          <a:p>
            <a:pPr>
              <a:lnSpc>
                <a:spcPct val="200000"/>
              </a:lnSpc>
            </a:pPr>
            <a:r>
              <a:rPr lang="zh-CN" altLang="en-US" sz="1400" b="1" dirty="0">
                <a:solidFill>
                  <a:srgbClr val="000099"/>
                </a:solidFill>
              </a:rPr>
              <a:t>办公电话</a:t>
            </a:r>
            <a:r>
              <a:rPr lang="en-US" altLang="zh-CN" sz="1400" b="1" dirty="0">
                <a:solidFill>
                  <a:srgbClr val="000099"/>
                </a:solidFill>
              </a:rPr>
              <a:t>: 027-68776033</a:t>
            </a:r>
          </a:p>
        </p:txBody>
      </p:sp>
      <p:sp>
        <p:nvSpPr>
          <p:cNvPr id="2053" name="直接连接符 2052"/>
          <p:cNvSpPr/>
          <p:nvPr/>
        </p:nvSpPr>
        <p:spPr>
          <a:xfrm>
            <a:off x="6642100" y="3356357"/>
            <a:ext cx="5331460" cy="635"/>
          </a:xfrm>
          <a:prstGeom prst="line">
            <a:avLst/>
          </a:prstGeom>
          <a:ln w="38100" cap="flat" cmpd="sng">
            <a:solidFill>
              <a:srgbClr val="000099"/>
            </a:solidFill>
            <a:prstDash val="solid"/>
            <a:headEnd type="none" w="med" len="med"/>
            <a:tailEnd type="none" w="med" len="med"/>
          </a:ln>
        </p:spPr>
      </p:sp>
      <p:pic>
        <p:nvPicPr>
          <p:cNvPr id="2054" name="图片 2053" descr="C:\teaching\stanford\download.jpgdownload"/>
          <p:cNvPicPr/>
          <p:nvPr/>
        </p:nvPicPr>
        <p:blipFill>
          <a:blip r:embed="rId3">
            <a:clrChange>
              <a:clrFrom>
                <a:srgbClr val="FFFFFF"/>
              </a:clrFrom>
              <a:clrTo>
                <a:srgbClr val="FFFFFF">
                  <a:alpha val="0"/>
                </a:srgbClr>
              </a:clrTo>
            </a:clrChange>
          </a:blip>
          <a:srcRect/>
          <a:stretch>
            <a:fillRect/>
          </a:stretch>
        </p:blipFill>
        <p:spPr>
          <a:xfrm>
            <a:off x="8563788" y="620688"/>
            <a:ext cx="2410460" cy="129984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423592" y="620688"/>
            <a:ext cx="3048668" cy="720724"/>
          </a:xfrm>
        </p:spPr>
        <p:txBody>
          <a:bodyPr>
            <a:normAutofit fontScale="90000"/>
          </a:bodyPr>
          <a:lstStyle/>
          <a:p>
            <a:r>
              <a:rPr lang="zh-CN" altLang="en-US" sz="4800" dirty="0"/>
              <a:t>教材</a:t>
            </a:r>
            <a:endParaRPr lang="zh-CN" altLang="en-US" sz="4800" u="none" dirty="0"/>
          </a:p>
        </p:txBody>
      </p:sp>
      <p:sp>
        <p:nvSpPr>
          <p:cNvPr id="16389" name="Rectangle 3"/>
          <p:cNvSpPr>
            <a:spLocks noGrp="1" noChangeArrowheads="1"/>
          </p:cNvSpPr>
          <p:nvPr>
            <p:ph idx="1"/>
          </p:nvPr>
        </p:nvSpPr>
        <p:spPr>
          <a:xfrm>
            <a:off x="2351584" y="2060848"/>
            <a:ext cx="7488832" cy="3599804"/>
          </a:xfrm>
        </p:spPr>
        <p:txBody>
          <a:bodyPr>
            <a:normAutofit/>
          </a:bodyPr>
          <a:lstStyle/>
          <a:p>
            <a:pPr>
              <a:buFont typeface="Wingdings" panose="05000000000000000000" pitchFamily="2" charset="2"/>
              <a:buChar char="v"/>
            </a:pPr>
            <a:r>
              <a:rPr kumimoji="0" lang="zh-CN" altLang="en-US" dirty="0">
                <a:latin typeface="+mn-ea"/>
                <a:ea typeface="+mn-ea"/>
              </a:rPr>
              <a:t> 国内现有教材几乎全部偏硬件方向，本课程授课对象为软件方向学生</a:t>
            </a:r>
            <a:endParaRPr kumimoji="0" lang="en-US" altLang="zh-CN" dirty="0">
              <a:latin typeface="+mn-ea"/>
              <a:ea typeface="+mn-ea"/>
            </a:endParaRPr>
          </a:p>
          <a:p>
            <a:pPr>
              <a:buFont typeface="Wingdings" panose="05000000000000000000" pitchFamily="2" charset="2"/>
              <a:buChar char="v"/>
            </a:pPr>
            <a:r>
              <a:rPr lang="en-US" altLang="zh-CN" dirty="0">
                <a:latin typeface="+mn-ea"/>
                <a:ea typeface="+mn-ea"/>
              </a:rPr>
              <a:t> </a:t>
            </a:r>
            <a:r>
              <a:rPr lang="zh-CN" altLang="en-US" dirty="0">
                <a:latin typeface="+mn-ea"/>
                <a:ea typeface="+mn-ea"/>
              </a:rPr>
              <a:t>综合多个教材、顺应开源的发展趋势，逐渐形成自己的课程讲义</a:t>
            </a:r>
            <a:endParaRPr kumimoji="0" lang="zh-CN" altLang="en-US" dirty="0">
              <a:latin typeface="+mn-ea"/>
              <a:ea typeface="+mn-ea"/>
            </a:endParaRPr>
          </a:p>
        </p:txBody>
      </p:sp>
    </p:spTree>
    <p:extLst>
      <p:ext uri="{BB962C8B-B14F-4D97-AF65-F5344CB8AC3E}">
        <p14:creationId xmlns:p14="http://schemas.microsoft.com/office/powerpoint/2010/main" val="127592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423592" y="620688"/>
            <a:ext cx="3048668" cy="720724"/>
          </a:xfrm>
        </p:spPr>
        <p:txBody>
          <a:bodyPr>
            <a:normAutofit fontScale="90000"/>
          </a:bodyPr>
          <a:lstStyle/>
          <a:p>
            <a:r>
              <a:rPr lang="zh-CN" altLang="en-US" sz="4800" dirty="0"/>
              <a:t>参考书目</a:t>
            </a:r>
            <a:endParaRPr lang="zh-CN" altLang="en-US" sz="4800" u="none"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603814"/>
            <a:ext cx="4032953" cy="5650371"/>
          </a:xfrm>
          <a:prstGeom prst="rect">
            <a:avLst/>
          </a:prstGeom>
        </p:spPr>
      </p:pic>
      <p:pic>
        <p:nvPicPr>
          <p:cNvPr id="7" name="Picture 6">
            <a:extLst>
              <a:ext uri="{FF2B5EF4-FFF2-40B4-BE49-F238E27FC236}">
                <a16:creationId xmlns:a16="http://schemas.microsoft.com/office/drawing/2014/main" id="{BA293BF1-0706-4D98-974A-F0DB05D7407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43472" y="1417243"/>
            <a:ext cx="4813300" cy="482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5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479376" y="597097"/>
            <a:ext cx="5928988" cy="720724"/>
          </a:xfrm>
        </p:spPr>
        <p:txBody>
          <a:bodyPr anchor="ctr">
            <a:noAutofit/>
          </a:bodyPr>
          <a:lstStyle/>
          <a:p>
            <a:r>
              <a:rPr lang="zh-CN" altLang="en-US" sz="4000" dirty="0"/>
              <a:t>课程</a:t>
            </a:r>
            <a:r>
              <a:rPr lang="zh-CN" altLang="en-US" sz="4000" dirty="0">
                <a:latin typeface="Comic Sans MS" panose="030F0702030302020204" pitchFamily="66" charset="0"/>
              </a:rPr>
              <a:t>要求</a:t>
            </a:r>
            <a:endParaRPr lang="en-US" altLang="zh-CN" sz="4000" dirty="0">
              <a:latin typeface="Comic Sans MS" panose="030F0702030302020204" pitchFamily="66" charset="0"/>
            </a:endParaRPr>
          </a:p>
        </p:txBody>
      </p:sp>
      <p:sp>
        <p:nvSpPr>
          <p:cNvPr id="8195" name="文本占位符 8194"/>
          <p:cNvSpPr>
            <a:spLocks noGrp="1"/>
          </p:cNvSpPr>
          <p:nvPr>
            <p:ph idx="1"/>
          </p:nvPr>
        </p:nvSpPr>
        <p:spPr>
          <a:xfrm>
            <a:off x="702945" y="1999334"/>
            <a:ext cx="11137899" cy="4093962"/>
          </a:xfrm>
        </p:spPr>
        <p:txBody>
          <a:bodyPr>
            <a:noAutofit/>
          </a:bodyPr>
          <a:lstStyle/>
          <a:p>
            <a:pPr marL="457200" indent="-457200">
              <a:buClr>
                <a:srgbClr val="000099"/>
              </a:buClr>
              <a:buSzPct val="75000"/>
              <a:buFont typeface="Wingdings" panose="05000000000000000000" pitchFamily="2" charset="2"/>
              <a:buChar char="v"/>
            </a:pPr>
            <a:r>
              <a:rPr lang="zh-CN" altLang="en-US" dirty="0"/>
              <a:t>课堂要求</a:t>
            </a:r>
            <a:endParaRPr lang="en-US" altLang="zh-CN" dirty="0"/>
          </a:p>
          <a:p>
            <a:pPr lvl="1">
              <a:buClr>
                <a:srgbClr val="000099"/>
              </a:buClr>
              <a:buSzPct val="75000"/>
              <a:buFont typeface="Wingdings" panose="05000000000000000000" pitchFamily="2" charset="2"/>
              <a:buChar char="n"/>
            </a:pPr>
            <a:r>
              <a:rPr lang="zh-CN" altLang="en-US" sz="2800" dirty="0">
                <a:solidFill>
                  <a:srgbClr val="000099"/>
                </a:solidFill>
              </a:rPr>
              <a:t>保持课堂安静</a:t>
            </a:r>
            <a:endParaRPr lang="en-US" altLang="zh-CN" sz="2800" dirty="0">
              <a:solidFill>
                <a:srgbClr val="000099"/>
              </a:solidFill>
            </a:endParaRPr>
          </a:p>
          <a:p>
            <a:pPr lvl="1">
              <a:buClr>
                <a:srgbClr val="000099"/>
              </a:buClr>
              <a:buSzPct val="75000"/>
              <a:buFont typeface="Wingdings" panose="05000000000000000000" pitchFamily="2" charset="2"/>
              <a:buChar char="n"/>
            </a:pPr>
            <a:r>
              <a:rPr lang="zh-CN" altLang="en-US" sz="2800" dirty="0">
                <a:solidFill>
                  <a:srgbClr val="000099"/>
                </a:solidFill>
              </a:rPr>
              <a:t>多动手练习</a:t>
            </a:r>
            <a:r>
              <a:rPr lang="en-US" altLang="zh-CN" sz="2800" dirty="0">
                <a:solidFill>
                  <a:srgbClr val="000099"/>
                </a:solidFill>
              </a:rPr>
              <a:t>(</a:t>
            </a:r>
            <a:r>
              <a:rPr lang="zh-CN" altLang="en-US" sz="2800" dirty="0">
                <a:solidFill>
                  <a:srgbClr val="000099"/>
                </a:solidFill>
              </a:rPr>
              <a:t>软硬件</a:t>
            </a:r>
            <a:r>
              <a:rPr lang="en-US" altLang="zh-CN" sz="2800" dirty="0">
                <a:solidFill>
                  <a:srgbClr val="000099"/>
                </a:solidFill>
              </a:rPr>
              <a:t>)</a:t>
            </a:r>
            <a:r>
              <a:rPr lang="zh-CN" altLang="en-US" sz="2800" dirty="0">
                <a:solidFill>
                  <a:srgbClr val="000099"/>
                </a:solidFill>
              </a:rPr>
              <a:t>、多写代码</a:t>
            </a:r>
            <a:r>
              <a:rPr lang="en-US" altLang="zh-CN" sz="2800" dirty="0">
                <a:solidFill>
                  <a:srgbClr val="000099"/>
                </a:solidFill>
              </a:rPr>
              <a:t>(C/C++)</a:t>
            </a:r>
          </a:p>
          <a:p>
            <a:pPr lvl="1">
              <a:buClr>
                <a:srgbClr val="000099"/>
              </a:buClr>
              <a:buSzPct val="75000"/>
              <a:buFont typeface="Wingdings" panose="05000000000000000000" pitchFamily="2" charset="2"/>
              <a:buChar char="n"/>
            </a:pPr>
            <a:r>
              <a:rPr lang="zh-CN" altLang="en-US" sz="2800" dirty="0">
                <a:solidFill>
                  <a:srgbClr val="000099"/>
                </a:solidFill>
              </a:rPr>
              <a:t>不缺课</a:t>
            </a:r>
            <a:endParaRPr lang="en-US" altLang="zh-CN" sz="2800" dirty="0">
              <a:solidFill>
                <a:srgbClr val="000099"/>
              </a:solidFill>
            </a:endParaRPr>
          </a:p>
          <a:p>
            <a:pPr lvl="1">
              <a:buClr>
                <a:srgbClr val="000099"/>
              </a:buClr>
              <a:buSzPct val="75000"/>
              <a:buFont typeface="Wingdings" panose="05000000000000000000" pitchFamily="2" charset="2"/>
              <a:buChar char="n"/>
            </a:pPr>
            <a:r>
              <a:rPr lang="zh-CN" altLang="en-US" sz="2800" dirty="0">
                <a:solidFill>
                  <a:srgbClr val="000099"/>
                </a:solidFill>
              </a:rPr>
              <a:t>不迟到</a:t>
            </a:r>
            <a:endParaRPr lang="en-US" altLang="zh-CN" sz="2800" dirty="0">
              <a:solidFill>
                <a:srgbClr val="000099"/>
              </a:solidFill>
            </a:endParaRPr>
          </a:p>
          <a:p>
            <a:pPr marL="457200" indent="-457200">
              <a:buClr>
                <a:srgbClr val="000099"/>
              </a:buClr>
              <a:buSzPct val="75000"/>
              <a:buFont typeface="Wingdings" panose="05000000000000000000" pitchFamily="2" charset="2"/>
              <a:buChar char="v"/>
            </a:pPr>
            <a:r>
              <a:rPr lang="zh-CN" altLang="en-US" dirty="0"/>
              <a:t>让</a:t>
            </a:r>
            <a:r>
              <a:rPr lang="zh-CN" altLang="en-US" dirty="0">
                <a:latin typeface="Comic Sans MS" panose="030F0702030302020204" pitchFamily="66" charset="0"/>
              </a:rPr>
              <a:t>教学过程成为增长知识、钻研</a:t>
            </a:r>
            <a:r>
              <a:rPr lang="zh-CN" altLang="en-US" dirty="0"/>
              <a:t>技术</a:t>
            </a:r>
            <a:r>
              <a:rPr lang="zh-CN" altLang="en-US" dirty="0">
                <a:latin typeface="Comic Sans MS" panose="030F0702030302020204" pitchFamily="66" charset="0"/>
              </a:rPr>
              <a:t>的乐之者之旅</a:t>
            </a:r>
            <a:endParaRPr lang="en-US" altLang="zh-CN" dirty="0">
              <a:latin typeface="Comic Sans MS" panose="030F0702030302020204" pitchFamily="66" charset="0"/>
            </a:endParaRPr>
          </a:p>
        </p:txBody>
      </p:sp>
      <p:sp>
        <p:nvSpPr>
          <p:cNvPr id="4" name="灯片编号占位符 3"/>
          <p:cNvSpPr>
            <a:spLocks noGrp="1"/>
          </p:cNvSpPr>
          <p:nvPr>
            <p:ph type="sldNum" sz="quarter" idx="4294967295"/>
          </p:nvPr>
        </p:nvSpPr>
        <p:spPr/>
        <p:txBody>
          <a:bodyPr/>
          <a:lstStyle/>
          <a:p>
            <a:pPr lvl="0"/>
            <a:r>
              <a:rPr lang="en-US" dirty="0"/>
              <a:t>1</a:t>
            </a:r>
          </a:p>
        </p:txBody>
      </p:sp>
      <p:sp>
        <p:nvSpPr>
          <p:cNvPr id="3" name="文本框 2"/>
          <p:cNvSpPr txBox="1"/>
          <p:nvPr/>
        </p:nvSpPr>
        <p:spPr>
          <a:xfrm>
            <a:off x="4007768" y="5013176"/>
            <a:ext cx="1062990" cy="368300"/>
          </a:xfrm>
          <a:prstGeom prst="rect">
            <a:avLst/>
          </a:prstGeom>
          <a:noFill/>
        </p:spPr>
        <p:txBody>
          <a:bodyPr wrap="square" rtlCol="0">
            <a:spAutoFit/>
          </a:bodyPr>
          <a:lstStyle/>
          <a:p>
            <a:r>
              <a:rPr lang="zh-CN" altLang="en-US" dirty="0">
                <a:solidFill>
                  <a:srgbClr val="000099"/>
                </a:solidFill>
                <a:latin typeface="Comic Sans MS" panose="030F0702030302020204" pitchFamily="66" charset="0"/>
              </a:rPr>
              <a:t>阅读</a:t>
            </a:r>
            <a:endParaRPr lang="en-US" altLang="zh-CN" dirty="0">
              <a:solidFill>
                <a:srgbClr val="000099"/>
              </a:solidFill>
              <a:latin typeface="Comic Sans MS" panose="030F0702030302020204" pitchFamily="66" charset="0"/>
            </a:endParaRPr>
          </a:p>
        </p:txBody>
      </p:sp>
      <p:sp>
        <p:nvSpPr>
          <p:cNvPr id="5" name="文本框 4"/>
          <p:cNvSpPr txBox="1"/>
          <p:nvPr/>
        </p:nvSpPr>
        <p:spPr>
          <a:xfrm>
            <a:off x="5231904" y="5009122"/>
            <a:ext cx="2874645" cy="368300"/>
          </a:xfrm>
          <a:prstGeom prst="rect">
            <a:avLst/>
          </a:prstGeom>
          <a:noFill/>
        </p:spPr>
        <p:txBody>
          <a:bodyPr wrap="square" rtlCol="0">
            <a:spAutoFit/>
          </a:bodyPr>
          <a:lstStyle/>
          <a:p>
            <a:r>
              <a:rPr lang="en-US" altLang="zh-CN" dirty="0">
                <a:solidFill>
                  <a:srgbClr val="000099"/>
                </a:solidFill>
                <a:latin typeface="Comic Sans MS" panose="030F0702030302020204" pitchFamily="66" charset="0"/>
              </a:rPr>
              <a:t> </a:t>
            </a:r>
            <a:r>
              <a:rPr lang="zh-CN" altLang="en-US" dirty="0">
                <a:solidFill>
                  <a:srgbClr val="000099"/>
                </a:solidFill>
                <a:latin typeface="Comic Sans MS" panose="030F0702030302020204" pitchFamily="66" charset="0"/>
              </a:rPr>
              <a:t>上网搜索并钻研</a:t>
            </a:r>
            <a:endParaRPr lang="en-US" altLang="zh-CN" dirty="0">
              <a:solidFill>
                <a:srgbClr val="000099"/>
              </a:solidFill>
              <a:latin typeface="Comic Sans MS" panose="030F0702030302020204" pitchFamily="66" charset="0"/>
            </a:endParaRPr>
          </a:p>
        </p:txBody>
      </p:sp>
      <p:sp>
        <p:nvSpPr>
          <p:cNvPr id="6" name="文本框 5"/>
          <p:cNvSpPr txBox="1"/>
          <p:nvPr/>
        </p:nvSpPr>
        <p:spPr>
          <a:xfrm>
            <a:off x="8201362" y="5009122"/>
            <a:ext cx="1062990" cy="369332"/>
          </a:xfrm>
          <a:prstGeom prst="rect">
            <a:avLst/>
          </a:prstGeom>
          <a:noFill/>
        </p:spPr>
        <p:txBody>
          <a:bodyPr wrap="square" rtlCol="0">
            <a:spAutoFit/>
          </a:bodyPr>
          <a:lstStyle/>
          <a:p>
            <a:r>
              <a:rPr lang="zh-CN" altLang="en-US" dirty="0">
                <a:solidFill>
                  <a:srgbClr val="000099"/>
                </a:solidFill>
                <a:latin typeface="Comic Sans MS" panose="030F0702030302020204" pitchFamily="66" charset="0"/>
              </a:rPr>
              <a:t>编码</a:t>
            </a:r>
            <a:endParaRPr lang="en-US" altLang="zh-CN" dirty="0">
              <a:solidFill>
                <a:srgbClr val="000099"/>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19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195">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8195">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up)">
                                      <p:cBhvr>
                                        <p:cTn id="27" dur="500"/>
                                        <p:tgtEl>
                                          <p:spTgt spid="3"/>
                                        </p:tgtEl>
                                      </p:cBhvr>
                                    </p:animEffect>
                                  </p:childTnLst>
                                </p:cTn>
                              </p:par>
                            </p:childTnLst>
                          </p:cTn>
                        </p:par>
                        <p:par>
                          <p:cTn id="28" fill="hold">
                            <p:stCondLst>
                              <p:cond delay="1000"/>
                            </p:stCondLst>
                            <p:childTnLst>
                              <p:par>
                                <p:cTn id="29" presetID="12" presetClass="entr" presetSubtype="4" fill="hold" grpId="1"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p:tgtEl>
                                          <p:spTgt spid="6"/>
                                        </p:tgtEl>
                                        <p:attrNameLst>
                                          <p:attrName>ppt_y</p:attrName>
                                        </p:attrNameLst>
                                      </p:cBhvr>
                                      <p:tavLst>
                                        <p:tav tm="0">
                                          <p:val>
                                            <p:strVal val="#ppt_y+#ppt_h*1.125000"/>
                                          </p:val>
                                        </p:tav>
                                        <p:tav tm="100000">
                                          <p:val>
                                            <p:strVal val="#ppt_y"/>
                                          </p:val>
                                        </p:tav>
                                      </p:tavLst>
                                    </p:anim>
                                    <p:animEffect transition="in" filter="wipe(up)">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bldLvl="2"/>
      <p:bldP spid="3" grpId="0"/>
      <p:bldP spid="5" grpId="0"/>
      <p:bldP spid="5" grpId="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79576" y="1268760"/>
            <a:ext cx="6624736" cy="720724"/>
          </a:xfrm>
        </p:spPr>
        <p:txBody>
          <a:bodyPr>
            <a:normAutofit/>
          </a:bodyPr>
          <a:lstStyle/>
          <a:p>
            <a:r>
              <a:rPr lang="zh-CN" altLang="en-US" dirty="0">
                <a:latin typeface="微软雅黑" panose="020B0503020204020204" pitchFamily="34" charset="-122"/>
              </a:rPr>
              <a:t>课程成绩评定方式</a:t>
            </a:r>
          </a:p>
        </p:txBody>
      </p:sp>
      <p:sp>
        <p:nvSpPr>
          <p:cNvPr id="4" name="内容占位符 3"/>
          <p:cNvSpPr>
            <a:spLocks noGrp="1"/>
          </p:cNvSpPr>
          <p:nvPr>
            <p:ph sz="half" idx="2"/>
          </p:nvPr>
        </p:nvSpPr>
        <p:spPr>
          <a:xfrm>
            <a:off x="2495600" y="2564904"/>
            <a:ext cx="8064896" cy="3096344"/>
          </a:xfrm>
        </p:spPr>
        <p:txBody>
          <a:bodyPr>
            <a:normAutofit/>
          </a:bodyPr>
          <a:lstStyle/>
          <a:p>
            <a:pPr lvl="0" fontAlgn="auto">
              <a:spcBef>
                <a:spcPts val="0"/>
              </a:spcBef>
              <a:spcAft>
                <a:spcPts val="0"/>
              </a:spcAft>
              <a:buSzPct val="70000"/>
              <a:buFont typeface="Wingdings" panose="05000000000000000000" pitchFamily="2" charset="2"/>
              <a:buChar char="v"/>
              <a:defRPr/>
            </a:pPr>
            <a:r>
              <a:rPr lang="en-US" altLang="zh-CN" dirty="0">
                <a:solidFill>
                  <a:srgbClr val="0000FF"/>
                </a:solidFill>
                <a:latin typeface="+mn-ea"/>
                <a:ea typeface="+mn-ea"/>
              </a:rPr>
              <a:t> </a:t>
            </a:r>
            <a:r>
              <a:rPr lang="zh-CN" altLang="en-US" dirty="0">
                <a:solidFill>
                  <a:srgbClr val="0000FF"/>
                </a:solidFill>
                <a:latin typeface="+mn-ea"/>
                <a:ea typeface="+mn-ea"/>
              </a:rPr>
              <a:t>课程报告</a:t>
            </a:r>
            <a:r>
              <a:rPr lang="en-US" altLang="zh-CN" dirty="0">
                <a:solidFill>
                  <a:srgbClr val="0000FF"/>
                </a:solidFill>
                <a:latin typeface="+mn-ea"/>
                <a:ea typeface="+mn-ea"/>
              </a:rPr>
              <a:t> </a:t>
            </a:r>
            <a:r>
              <a:rPr lang="en-US" altLang="zh-CN" dirty="0">
                <a:solidFill>
                  <a:srgbClr val="0000FF"/>
                </a:solidFill>
                <a:latin typeface="+mn-ea"/>
              </a:rPr>
              <a:t>—</a:t>
            </a:r>
            <a:r>
              <a:rPr lang="en-US" altLang="zh-CN" dirty="0">
                <a:solidFill>
                  <a:srgbClr val="0000FF"/>
                </a:solidFill>
                <a:latin typeface="+mn-ea"/>
                <a:ea typeface="+mn-ea"/>
              </a:rPr>
              <a:t> 80 %</a:t>
            </a:r>
          </a:p>
          <a:p>
            <a:pPr marL="859155" lvl="2" indent="-342900">
              <a:lnSpc>
                <a:spcPct val="110000"/>
              </a:lnSpc>
              <a:buFont typeface="Comic Sans MS" panose="030F0702030302020204" pitchFamily="66" charset="0"/>
              <a:buChar char="­"/>
              <a:defRPr/>
            </a:pPr>
            <a:r>
              <a:rPr lang="zh-CN" altLang="en-US" dirty="0">
                <a:solidFill>
                  <a:srgbClr val="0000FF"/>
                </a:solidFill>
                <a:latin typeface="+mn-ea"/>
                <a:ea typeface="+mn-ea"/>
              </a:rPr>
              <a:t>将课堂笔记及幻灯片并参照课程网站资料整理成课程讲义</a:t>
            </a:r>
            <a:endParaRPr lang="en-US" altLang="zh-CN" dirty="0">
              <a:solidFill>
                <a:srgbClr val="0000FF"/>
              </a:solidFill>
              <a:latin typeface="+mn-ea"/>
              <a:ea typeface="+mn-ea"/>
            </a:endParaRPr>
          </a:p>
          <a:p>
            <a:pPr marL="859155" lvl="2" indent="-342900">
              <a:lnSpc>
                <a:spcPct val="110000"/>
              </a:lnSpc>
              <a:buFont typeface="Comic Sans MS" panose="030F0702030302020204" pitchFamily="66" charset="0"/>
              <a:buChar char="­"/>
              <a:defRPr/>
            </a:pPr>
            <a:endParaRPr lang="en-US" altLang="zh-CN" dirty="0">
              <a:solidFill>
                <a:srgbClr val="0000FF"/>
              </a:solidFill>
              <a:latin typeface="+mn-ea"/>
              <a:ea typeface="+mn-ea"/>
            </a:endParaRPr>
          </a:p>
          <a:p>
            <a:pPr lvl="0" fontAlgn="auto">
              <a:spcBef>
                <a:spcPts val="0"/>
              </a:spcBef>
              <a:spcAft>
                <a:spcPts val="0"/>
              </a:spcAft>
              <a:buSzPct val="70000"/>
              <a:buFont typeface="Wingdings" panose="05000000000000000000" pitchFamily="2" charset="2"/>
              <a:buChar char="v"/>
              <a:defRPr/>
            </a:pPr>
            <a:r>
              <a:rPr lang="en-US" altLang="zh-CN" dirty="0">
                <a:solidFill>
                  <a:srgbClr val="0000FF"/>
                </a:solidFill>
                <a:latin typeface="+mn-ea"/>
                <a:ea typeface="+mn-ea"/>
              </a:rPr>
              <a:t> </a:t>
            </a:r>
            <a:r>
              <a:rPr lang="zh-CN" altLang="en-US" dirty="0">
                <a:solidFill>
                  <a:srgbClr val="0000FF"/>
                </a:solidFill>
                <a:latin typeface="+mn-ea"/>
                <a:ea typeface="+mn-ea"/>
              </a:rPr>
              <a:t>平时</a:t>
            </a:r>
            <a:r>
              <a:rPr lang="en-US" altLang="zh-CN" dirty="0">
                <a:solidFill>
                  <a:srgbClr val="0000FF"/>
                </a:solidFill>
                <a:latin typeface="+mn-ea"/>
                <a:ea typeface="+mn-ea"/>
              </a:rPr>
              <a:t> </a:t>
            </a:r>
            <a:r>
              <a:rPr lang="en-US" altLang="zh-CN" dirty="0">
                <a:solidFill>
                  <a:srgbClr val="0000FF"/>
                </a:solidFill>
                <a:latin typeface="+mn-ea"/>
              </a:rPr>
              <a:t>—</a:t>
            </a:r>
            <a:r>
              <a:rPr lang="en-US" altLang="zh-CN" dirty="0">
                <a:solidFill>
                  <a:srgbClr val="0000FF"/>
                </a:solidFill>
                <a:latin typeface="+mn-ea"/>
                <a:ea typeface="+mn-ea"/>
              </a:rPr>
              <a:t> 20 %</a:t>
            </a:r>
          </a:p>
          <a:p>
            <a:pPr marL="859155" lvl="2" indent="-342900">
              <a:buFont typeface="Comic Sans MS" panose="030F0702030302020204" pitchFamily="66" charset="0"/>
              <a:buChar char="­"/>
              <a:defRPr/>
            </a:pPr>
            <a:r>
              <a:rPr lang="zh-CN" altLang="en-US" dirty="0">
                <a:solidFill>
                  <a:srgbClr val="0000FF"/>
                </a:solidFill>
                <a:latin typeface="+mn-ea"/>
                <a:ea typeface="+mn-ea"/>
              </a:rPr>
              <a:t>考勤（</a:t>
            </a:r>
            <a:r>
              <a:rPr lang="en-US" altLang="zh-CN" dirty="0">
                <a:solidFill>
                  <a:srgbClr val="0000FF"/>
                </a:solidFill>
                <a:latin typeface="+mn-ea"/>
                <a:ea typeface="+mn-ea"/>
              </a:rPr>
              <a:t>6</a:t>
            </a:r>
            <a:r>
              <a:rPr lang="zh-CN" altLang="en-US" dirty="0">
                <a:solidFill>
                  <a:srgbClr val="0000FF"/>
                </a:solidFill>
                <a:latin typeface="+mn-ea"/>
                <a:ea typeface="+mn-ea"/>
              </a:rPr>
              <a:t>次课每次</a:t>
            </a:r>
            <a:r>
              <a:rPr lang="en-US" altLang="zh-CN" dirty="0">
                <a:solidFill>
                  <a:srgbClr val="0000FF"/>
                </a:solidFill>
                <a:latin typeface="+mn-ea"/>
                <a:ea typeface="+mn-ea"/>
              </a:rPr>
              <a:t>2</a:t>
            </a:r>
            <a:r>
              <a:rPr lang="zh-CN" altLang="en-US" dirty="0">
                <a:solidFill>
                  <a:srgbClr val="0000FF"/>
                </a:solidFill>
                <a:latin typeface="+mn-ea"/>
                <a:ea typeface="+mn-ea"/>
              </a:rPr>
              <a:t>分，前</a:t>
            </a:r>
            <a:r>
              <a:rPr lang="en-US" altLang="zh-CN" dirty="0">
                <a:solidFill>
                  <a:srgbClr val="0000FF"/>
                </a:solidFill>
                <a:latin typeface="+mn-ea"/>
                <a:ea typeface="+mn-ea"/>
              </a:rPr>
              <a:t>2</a:t>
            </a:r>
            <a:r>
              <a:rPr lang="zh-CN" altLang="en-US" dirty="0">
                <a:solidFill>
                  <a:srgbClr val="0000FF"/>
                </a:solidFill>
                <a:latin typeface="+mn-ea"/>
                <a:ea typeface="+mn-ea"/>
              </a:rPr>
              <a:t>次不计分） </a:t>
            </a:r>
            <a:r>
              <a:rPr lang="en-US" altLang="zh-CN" sz="1600" dirty="0">
                <a:solidFill>
                  <a:srgbClr val="0000FF"/>
                </a:solidFill>
                <a:latin typeface="+mn-ea"/>
              </a:rPr>
              <a:t>—</a:t>
            </a:r>
            <a:r>
              <a:rPr lang="en-US" altLang="zh-CN" dirty="0">
                <a:solidFill>
                  <a:srgbClr val="0000FF"/>
                </a:solidFill>
                <a:latin typeface="+mn-ea"/>
                <a:ea typeface="+mn-ea"/>
              </a:rPr>
              <a:t> 12 %</a:t>
            </a:r>
          </a:p>
          <a:p>
            <a:pPr marL="859155" lvl="2" indent="-342900">
              <a:buFont typeface="Comic Sans MS" panose="030F0702030302020204" pitchFamily="66" charset="0"/>
              <a:buChar char="­"/>
              <a:defRPr/>
            </a:pPr>
            <a:r>
              <a:rPr lang="zh-CN" altLang="en-US" dirty="0">
                <a:solidFill>
                  <a:srgbClr val="0000FF"/>
                </a:solidFill>
                <a:latin typeface="+mn-ea"/>
                <a:ea typeface="+mn-ea"/>
              </a:rPr>
              <a:t>其它表现 </a:t>
            </a:r>
            <a:r>
              <a:rPr lang="en-US" altLang="zh-CN" dirty="0">
                <a:solidFill>
                  <a:srgbClr val="0000FF"/>
                </a:solidFill>
                <a:latin typeface="+mn-ea"/>
                <a:ea typeface="+mn-ea"/>
              </a:rPr>
              <a:t>— 8%</a:t>
            </a:r>
          </a:p>
        </p:txBody>
      </p:sp>
    </p:spTree>
    <p:extLst>
      <p:ext uri="{BB962C8B-B14F-4D97-AF65-F5344CB8AC3E}">
        <p14:creationId xmlns:p14="http://schemas.microsoft.com/office/powerpoint/2010/main" val="131833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0241"/>
          <p:cNvSpPr>
            <a:spLocks noGrp="1"/>
          </p:cNvSpPr>
          <p:nvPr>
            <p:ph type="title"/>
          </p:nvPr>
        </p:nvSpPr>
        <p:spPr>
          <a:xfrm>
            <a:off x="695401" y="2780928"/>
            <a:ext cx="6264696" cy="720724"/>
          </a:xfrm>
        </p:spPr>
        <p:txBody>
          <a:bodyPr anchor="ctr">
            <a:normAutofit/>
          </a:bodyPr>
          <a:lstStyle/>
          <a:p>
            <a:r>
              <a:rPr lang="zh-CN" altLang="en-US" dirty="0">
                <a:latin typeface="Comic Sans MS" panose="030F0702030302020204" pitchFamily="66" charset="0"/>
              </a:rPr>
              <a:t>现在正式开始教学</a:t>
            </a:r>
            <a:r>
              <a:rPr lang="en-US" altLang="zh-CN" dirty="0">
                <a:latin typeface="Comic Sans MS" panose="030F0702030302020204" pitchFamily="66"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41300"/>
            <a:ext cx="5482952" cy="1143000"/>
          </a:xfrm>
        </p:spPr>
        <p:txBody>
          <a:bodyPr/>
          <a:lstStyle/>
          <a:p>
            <a:r>
              <a:rPr lang="zh-CN" altLang="en-US" dirty="0">
                <a:solidFill>
                  <a:srgbClr val="000099"/>
                </a:solidFill>
                <a:latin typeface="微软雅黑" panose="020B0503020204020204" pitchFamily="34" charset="-122"/>
              </a:rPr>
              <a:t>第一章 基础理论及技术介绍</a:t>
            </a:r>
            <a:endParaRPr lang="en-US" altLang="zh-CN" dirty="0">
              <a:solidFill>
                <a:srgbClr val="000099"/>
              </a:solidFill>
              <a:latin typeface="微软雅黑" panose="020B0503020204020204" pitchFamily="34" charset="-122"/>
            </a:endParaRPr>
          </a:p>
        </p:txBody>
      </p:sp>
      <p:sp>
        <p:nvSpPr>
          <p:cNvPr id="18435" name="Rectangle 3"/>
          <p:cNvSpPr>
            <a:spLocks noGrp="1" noChangeArrowheads="1"/>
          </p:cNvSpPr>
          <p:nvPr>
            <p:ph type="body" sz="half" idx="1"/>
          </p:nvPr>
        </p:nvSpPr>
        <p:spPr>
          <a:xfrm>
            <a:off x="1775520" y="1445096"/>
            <a:ext cx="3581400" cy="4648200"/>
          </a:xfrm>
        </p:spPr>
        <p:txBody>
          <a:bodyPr>
            <a:normAutofit fontScale="92500"/>
          </a:bodyPr>
          <a:lstStyle/>
          <a:p>
            <a:pPr>
              <a:lnSpc>
                <a:spcPct val="90000"/>
              </a:lnSpc>
              <a:buFont typeface="Wingdings" panose="05000000000000000000" pitchFamily="2" charset="2"/>
              <a:buNone/>
            </a:pPr>
            <a:r>
              <a:rPr kumimoji="0" lang="zh-CN" altLang="en-US" u="sng" dirty="0">
                <a:solidFill>
                  <a:srgbClr val="FF0000"/>
                </a:solidFill>
                <a:latin typeface="+mn-ea"/>
                <a:ea typeface="+mn-ea"/>
              </a:rPr>
              <a:t>本章欲达成目标</a:t>
            </a:r>
            <a:r>
              <a:rPr kumimoji="0" lang="en-US" altLang="zh-CN" u="sng" dirty="0">
                <a:solidFill>
                  <a:srgbClr val="FF0000"/>
                </a:solidFill>
                <a:latin typeface="+mn-ea"/>
                <a:ea typeface="+mn-ea"/>
              </a:rPr>
              <a:t>:</a:t>
            </a:r>
            <a:r>
              <a:rPr kumimoji="0" lang="en-US" altLang="zh-CN" dirty="0">
                <a:latin typeface="+mn-ea"/>
                <a:ea typeface="+mn-ea"/>
              </a:rPr>
              <a:t> </a:t>
            </a:r>
          </a:p>
          <a:p>
            <a:pPr>
              <a:lnSpc>
                <a:spcPct val="90000"/>
              </a:lnSpc>
              <a:buClr>
                <a:srgbClr val="000099"/>
              </a:buClr>
              <a:buSzPct val="75000"/>
              <a:buFont typeface="Wingdings" panose="05000000000000000000" pitchFamily="2" charset="2"/>
              <a:buChar char="v"/>
            </a:pPr>
            <a:r>
              <a:rPr lang="zh-CN" altLang="en-US" sz="2400" dirty="0">
                <a:latin typeface="+mn-ea"/>
                <a:ea typeface="+mn-ea"/>
              </a:rPr>
              <a:t>找点感觉、熟悉术语</a:t>
            </a:r>
            <a:endParaRPr lang="en-US" altLang="zh-CN" sz="2400" dirty="0">
              <a:latin typeface="+mn-ea"/>
              <a:ea typeface="+mn-ea"/>
            </a:endParaRPr>
          </a:p>
          <a:p>
            <a:pPr>
              <a:lnSpc>
                <a:spcPct val="90000"/>
              </a:lnSpc>
              <a:buClr>
                <a:srgbClr val="000099"/>
              </a:buClr>
              <a:buSzPct val="75000"/>
              <a:buFont typeface="Wingdings" panose="05000000000000000000" pitchFamily="2" charset="2"/>
              <a:buChar char="v"/>
            </a:pPr>
            <a:r>
              <a:rPr lang="zh-CN" altLang="en-US" sz="2400" dirty="0">
                <a:latin typeface="+mn-ea"/>
                <a:ea typeface="+mn-ea"/>
              </a:rPr>
              <a:t>明确本课程如何优化软件方向研发人员的知识结构以适应时代的发展</a:t>
            </a:r>
            <a:endParaRPr lang="en-US" altLang="zh-CN" sz="2400" dirty="0">
              <a:latin typeface="+mn-ea"/>
              <a:ea typeface="+mn-ea"/>
            </a:endParaRPr>
          </a:p>
          <a:p>
            <a:pPr>
              <a:lnSpc>
                <a:spcPct val="90000"/>
              </a:lnSpc>
              <a:buClr>
                <a:srgbClr val="000099"/>
              </a:buClr>
              <a:buSzPct val="75000"/>
              <a:buFont typeface="Wingdings" panose="05000000000000000000" pitchFamily="2" charset="2"/>
              <a:buChar char="v"/>
            </a:pPr>
            <a:r>
              <a:rPr lang="zh-CN" altLang="en-US" sz="2400" dirty="0">
                <a:latin typeface="+mn-ea"/>
                <a:ea typeface="+mn-ea"/>
              </a:rPr>
              <a:t>更深入详细的内容在后续课程教学中逐渐展开</a:t>
            </a:r>
            <a:endParaRPr lang="en-US" altLang="zh-CN" sz="2400" dirty="0">
              <a:latin typeface="+mn-ea"/>
              <a:ea typeface="+mn-ea"/>
            </a:endParaRPr>
          </a:p>
          <a:p>
            <a:pPr>
              <a:lnSpc>
                <a:spcPct val="90000"/>
              </a:lnSpc>
              <a:buClr>
                <a:srgbClr val="000099"/>
              </a:buClr>
              <a:buSzPct val="75000"/>
              <a:buFont typeface="Wingdings" panose="05000000000000000000" pitchFamily="2" charset="2"/>
              <a:buChar char="v"/>
            </a:pPr>
            <a:r>
              <a:rPr lang="zh-CN" altLang="en-US" sz="2400" dirty="0">
                <a:latin typeface="+mn-ea"/>
                <a:ea typeface="+mn-ea"/>
              </a:rPr>
              <a:t>方法</a:t>
            </a:r>
            <a:r>
              <a:rPr lang="en-US" altLang="zh-CN" sz="2400" dirty="0">
                <a:latin typeface="+mn-ea"/>
                <a:ea typeface="+mn-ea"/>
              </a:rPr>
              <a:t>:</a:t>
            </a:r>
          </a:p>
          <a:p>
            <a:pPr lvl="1">
              <a:lnSpc>
                <a:spcPct val="90000"/>
              </a:lnSpc>
              <a:buClr>
                <a:srgbClr val="000099"/>
              </a:buClr>
              <a:buSzPct val="85000"/>
              <a:buFont typeface="Wingdings" panose="05000000000000000000" pitchFamily="2" charset="2"/>
              <a:buChar char="§"/>
            </a:pPr>
            <a:r>
              <a:rPr kumimoji="0" lang="zh-CN" altLang="en-US" sz="2000" dirty="0">
                <a:latin typeface="+mn-ea"/>
                <a:ea typeface="+mn-ea"/>
              </a:rPr>
              <a:t>以智能穿戴、智能家居、智能汽车、智能制造作为例子</a:t>
            </a:r>
            <a:endParaRPr kumimoji="0" lang="en-US" altLang="zh-CN" sz="2000" dirty="0">
              <a:latin typeface="+mn-ea"/>
              <a:ea typeface="+mn-ea"/>
            </a:endParaRPr>
          </a:p>
          <a:p>
            <a:pPr lvl="1">
              <a:lnSpc>
                <a:spcPct val="90000"/>
              </a:lnSpc>
              <a:buClr>
                <a:srgbClr val="000099"/>
              </a:buClr>
              <a:buSzPct val="85000"/>
              <a:buFont typeface="Wingdings" panose="05000000000000000000" pitchFamily="2" charset="2"/>
              <a:buChar char="§"/>
            </a:pPr>
            <a:r>
              <a:rPr lang="zh-CN" altLang="en-US" sz="2000" dirty="0">
                <a:latin typeface="+mn-ea"/>
                <a:ea typeface="+mn-ea"/>
              </a:rPr>
              <a:t>以硬件软件化为抓手</a:t>
            </a:r>
            <a:endParaRPr lang="en-US" altLang="zh-CN" sz="2000" dirty="0">
              <a:latin typeface="+mn-ea"/>
              <a:ea typeface="+mn-ea"/>
            </a:endParaRPr>
          </a:p>
          <a:p>
            <a:pPr lvl="1">
              <a:lnSpc>
                <a:spcPct val="90000"/>
              </a:lnSpc>
              <a:buClr>
                <a:srgbClr val="000099"/>
              </a:buClr>
              <a:buSzPct val="85000"/>
              <a:buFont typeface="Wingdings" panose="05000000000000000000" pitchFamily="2" charset="2"/>
              <a:buChar char="§"/>
            </a:pPr>
            <a:r>
              <a:rPr kumimoji="0" lang="zh-CN" altLang="en-US" sz="2000" dirty="0">
                <a:latin typeface="+mn-ea"/>
                <a:ea typeface="+mn-ea"/>
              </a:rPr>
              <a:t>从软件的角度增强对智能系统的理解和架构的认识</a:t>
            </a:r>
            <a:endParaRPr kumimoji="0" lang="en-US" altLang="zh-CN" sz="2000" dirty="0">
              <a:latin typeface="+mn-ea"/>
              <a:ea typeface="+mn-ea"/>
            </a:endParaRPr>
          </a:p>
          <a:p>
            <a:pPr lvl="1">
              <a:lnSpc>
                <a:spcPct val="90000"/>
              </a:lnSpc>
            </a:pPr>
            <a:endParaRPr lang="en-US" altLang="zh-CN" sz="2000" dirty="0">
              <a:latin typeface="+mn-ea"/>
              <a:ea typeface="+mn-ea"/>
            </a:endParaRPr>
          </a:p>
        </p:txBody>
      </p:sp>
      <p:sp>
        <p:nvSpPr>
          <p:cNvPr id="18436" name="Rectangle 4"/>
          <p:cNvSpPr>
            <a:spLocks noGrp="1" noChangeArrowheads="1"/>
          </p:cNvSpPr>
          <p:nvPr>
            <p:ph type="body" sz="half" idx="2"/>
          </p:nvPr>
        </p:nvSpPr>
        <p:spPr>
          <a:xfrm>
            <a:off x="5747320" y="1340768"/>
            <a:ext cx="5029200" cy="5245100"/>
          </a:xfrm>
        </p:spPr>
        <p:txBody>
          <a:bodyPr>
            <a:normAutofit/>
          </a:bodyPr>
          <a:lstStyle/>
          <a:p>
            <a:pPr>
              <a:buFont typeface="Wingdings" panose="05000000000000000000" pitchFamily="2" charset="2"/>
              <a:buNone/>
            </a:pPr>
            <a:r>
              <a:rPr lang="zh-CN" altLang="en-US" u="sng" dirty="0">
                <a:solidFill>
                  <a:srgbClr val="FF0000"/>
                </a:solidFill>
                <a:latin typeface="+mn-ea"/>
                <a:ea typeface="+mn-ea"/>
              </a:rPr>
              <a:t>内容概述</a:t>
            </a:r>
            <a:r>
              <a:rPr kumimoji="0" lang="en-US" altLang="zh-CN" u="sng" dirty="0">
                <a:solidFill>
                  <a:srgbClr val="FF0000"/>
                </a:solidFill>
                <a:latin typeface="+mn-ea"/>
                <a:ea typeface="+mn-ea"/>
              </a:rPr>
              <a:t>:</a:t>
            </a:r>
            <a:endParaRPr kumimoji="0" lang="en-US" altLang="zh-CN" dirty="0">
              <a:solidFill>
                <a:srgbClr val="FF0000"/>
              </a:solidFill>
              <a:latin typeface="+mn-ea"/>
              <a:ea typeface="+mn-ea"/>
            </a:endParaRPr>
          </a:p>
          <a:p>
            <a:pPr>
              <a:buClr>
                <a:srgbClr val="000099"/>
              </a:buClr>
              <a:buSzPct val="75000"/>
              <a:buFont typeface="Wingdings" panose="05000000000000000000" pitchFamily="2" charset="2"/>
              <a:buChar char="v"/>
            </a:pPr>
            <a:r>
              <a:rPr lang="zh-CN" altLang="en-US" sz="2400" dirty="0">
                <a:latin typeface="+mn-ea"/>
                <a:ea typeface="+mn-ea"/>
              </a:rPr>
              <a:t>传感器与传感器模组</a:t>
            </a:r>
            <a:endParaRPr lang="en-US" altLang="zh-CN" sz="2400" dirty="0">
              <a:latin typeface="+mn-ea"/>
              <a:ea typeface="+mn-ea"/>
            </a:endParaRPr>
          </a:p>
          <a:p>
            <a:pPr>
              <a:buClr>
                <a:srgbClr val="000099"/>
              </a:buClr>
              <a:buSzPct val="75000"/>
              <a:buFont typeface="Wingdings" panose="05000000000000000000" pitchFamily="2" charset="2"/>
              <a:buChar char="v"/>
            </a:pPr>
            <a:r>
              <a:rPr lang="zh-CN" altLang="en-US" sz="2400" dirty="0">
                <a:latin typeface="+mn-ea"/>
                <a:ea typeface="+mn-ea"/>
              </a:rPr>
              <a:t>什么是物联网</a:t>
            </a:r>
            <a:r>
              <a:rPr lang="en-US" altLang="zh-CN" sz="2400" dirty="0">
                <a:latin typeface="+mn-ea"/>
                <a:ea typeface="+mn-ea"/>
              </a:rPr>
              <a:t>?</a:t>
            </a:r>
          </a:p>
          <a:p>
            <a:pPr>
              <a:buClr>
                <a:srgbClr val="000099"/>
              </a:buClr>
              <a:buSzPct val="75000"/>
              <a:buFont typeface="Wingdings" panose="05000000000000000000" pitchFamily="2" charset="2"/>
              <a:buChar char="v"/>
            </a:pPr>
            <a:r>
              <a:rPr lang="zh-CN" altLang="en-US" sz="2400" dirty="0">
                <a:latin typeface="+mn-ea"/>
                <a:ea typeface="+mn-ea"/>
              </a:rPr>
              <a:t>有哪些协议</a:t>
            </a:r>
            <a:r>
              <a:rPr lang="en-US" altLang="zh-CN" sz="2400" dirty="0">
                <a:latin typeface="+mn-ea"/>
                <a:ea typeface="+mn-ea"/>
              </a:rPr>
              <a:t>?</a:t>
            </a:r>
            <a:r>
              <a:rPr lang="zh-CN" altLang="en-US" sz="2400" dirty="0">
                <a:latin typeface="+mn-ea"/>
                <a:ea typeface="+mn-ea"/>
              </a:rPr>
              <a:t>协议层次</a:t>
            </a:r>
            <a:r>
              <a:rPr lang="en-US" altLang="zh-CN" sz="2400" dirty="0">
                <a:latin typeface="+mn-ea"/>
                <a:ea typeface="+mn-ea"/>
              </a:rPr>
              <a:t>, </a:t>
            </a:r>
            <a:r>
              <a:rPr lang="zh-CN" altLang="en-US" sz="2400" dirty="0">
                <a:latin typeface="+mn-ea"/>
                <a:ea typeface="+mn-ea"/>
              </a:rPr>
              <a:t>服务模型</a:t>
            </a:r>
            <a:endParaRPr lang="en-US" altLang="zh-CN" sz="2400" dirty="0">
              <a:latin typeface="+mn-ea"/>
              <a:ea typeface="+mn-ea"/>
            </a:endParaRPr>
          </a:p>
          <a:p>
            <a:pPr>
              <a:buClr>
                <a:srgbClr val="000099"/>
              </a:buClr>
              <a:buSzPct val="75000"/>
              <a:buFont typeface="Wingdings" panose="05000000000000000000" pitchFamily="2" charset="2"/>
              <a:buChar char="v"/>
            </a:pPr>
            <a:r>
              <a:rPr lang="zh-CN" altLang="en-US" sz="2400" dirty="0">
                <a:latin typeface="+mn-ea"/>
                <a:ea typeface="+mn-ea"/>
              </a:rPr>
              <a:t>人工智能时代的边缘计算</a:t>
            </a:r>
            <a:endParaRPr lang="en-US" altLang="zh-CN" sz="2400" dirty="0">
              <a:latin typeface="+mn-ea"/>
              <a:ea typeface="+mn-ea"/>
            </a:endParaRPr>
          </a:p>
          <a:p>
            <a:pPr>
              <a:buClr>
                <a:srgbClr val="000099"/>
              </a:buClr>
              <a:buSzPct val="75000"/>
              <a:buFont typeface="Wingdings" panose="05000000000000000000" pitchFamily="2" charset="2"/>
              <a:buChar char="v"/>
            </a:pPr>
            <a:r>
              <a:rPr lang="zh-CN" altLang="en-US" sz="2400" dirty="0">
                <a:latin typeface="+mn-ea"/>
                <a:ea typeface="+mn-ea"/>
              </a:rPr>
              <a:t>相关技术及架构</a:t>
            </a:r>
            <a:endParaRPr lang="en-US" altLang="zh-CN" sz="2400" dirty="0">
              <a:latin typeface="+mn-ea"/>
              <a:ea typeface="+mn-ea"/>
            </a:endParaRPr>
          </a:p>
          <a:p>
            <a:pPr>
              <a:buClr>
                <a:srgbClr val="000099"/>
              </a:buClr>
              <a:buSzPct val="75000"/>
              <a:buFont typeface="Wingdings" panose="05000000000000000000" pitchFamily="2" charset="2"/>
              <a:buChar char="v"/>
            </a:pPr>
            <a:r>
              <a:rPr lang="zh-CN" altLang="en-US" sz="2400" dirty="0">
                <a:latin typeface="+mn-ea"/>
                <a:ea typeface="+mn-ea"/>
              </a:rPr>
              <a:t>性能</a:t>
            </a:r>
            <a:r>
              <a:rPr lang="en-US" altLang="zh-CN" sz="2400" dirty="0">
                <a:latin typeface="+mn-ea"/>
                <a:ea typeface="+mn-ea"/>
              </a:rPr>
              <a:t>: </a:t>
            </a:r>
            <a:r>
              <a:rPr lang="zh-CN" altLang="en-US" sz="2400" dirty="0">
                <a:latin typeface="+mn-ea"/>
                <a:ea typeface="+mn-ea"/>
              </a:rPr>
              <a:t>时延、安全、可靠性</a:t>
            </a:r>
            <a:endParaRPr lang="en-US" altLang="zh-CN" sz="2400" dirty="0">
              <a:latin typeface="+mn-ea"/>
              <a:ea typeface="+mn-ea"/>
            </a:endParaRPr>
          </a:p>
          <a:p>
            <a:pPr>
              <a:buClr>
                <a:srgbClr val="000099"/>
              </a:buClr>
              <a:buSzPct val="75000"/>
              <a:buFont typeface="Wingdings" panose="05000000000000000000" pitchFamily="2" charset="2"/>
              <a:buChar char="v"/>
            </a:pPr>
            <a:r>
              <a:rPr lang="zh-CN" altLang="en-US" sz="2400" dirty="0">
                <a:latin typeface="+mn-ea"/>
                <a:ea typeface="+mn-ea"/>
              </a:rPr>
              <a:t>历史及未来</a:t>
            </a:r>
            <a:endParaRPr lang="en-US" altLang="zh-CN" sz="2400" dirty="0">
              <a:latin typeface="+mn-ea"/>
              <a:ea typeface="+mn-ea"/>
            </a:endParaRPr>
          </a:p>
          <a:p>
            <a:pPr>
              <a:buFont typeface="Wingdings" panose="05000000000000000000" pitchFamily="2" charset="2"/>
              <a:buNone/>
            </a:pPr>
            <a:endParaRPr lang="en-US" altLang="zh-CN" sz="2400" dirty="0">
              <a:latin typeface="+mn-ea"/>
              <a:ea typeface="+mn-ea"/>
            </a:endParaRPr>
          </a:p>
          <a:p>
            <a:pPr>
              <a:buFont typeface="Wingdings" panose="05000000000000000000" pitchFamily="2" charset="2"/>
              <a:buNone/>
            </a:pPr>
            <a:r>
              <a:rPr lang="zh-CN" altLang="en-US" sz="2400" dirty="0">
                <a:latin typeface="+mn-ea"/>
                <a:ea typeface="+mn-ea"/>
              </a:rPr>
              <a:t>本章只概述现有的基础理论及技术</a:t>
            </a:r>
            <a:endParaRPr lang="en-US" altLang="zh-CN" sz="2400" dirty="0">
              <a:latin typeface="+mn-ea"/>
              <a:ea typeface="+mn-ea"/>
            </a:endParaRPr>
          </a:p>
          <a:p>
            <a:pPr>
              <a:buFont typeface="Wingdings" panose="05000000000000000000" pitchFamily="2" charset="2"/>
              <a:buNone/>
            </a:pPr>
            <a:r>
              <a:rPr lang="zh-CN" altLang="en-US" sz="2400" dirty="0">
                <a:latin typeface="+mn-ea"/>
                <a:ea typeface="+mn-ea"/>
              </a:rPr>
              <a:t>不进行详细理论及技术探究</a:t>
            </a:r>
            <a:endParaRPr lang="en-US" altLang="zh-CN" sz="2400" dirty="0">
              <a:latin typeface="+mn-ea"/>
              <a:ea typeface="+mn-ea"/>
            </a:endParaRPr>
          </a:p>
        </p:txBody>
      </p:sp>
    </p:spTree>
    <p:extLst>
      <p:ext uri="{BB962C8B-B14F-4D97-AF65-F5344CB8AC3E}">
        <p14:creationId xmlns:p14="http://schemas.microsoft.com/office/powerpoint/2010/main" val="249254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71464" y="836712"/>
            <a:ext cx="10393487" cy="720724"/>
          </a:xfrm>
        </p:spPr>
        <p:txBody>
          <a:bodyPr/>
          <a:lstStyle/>
          <a:p>
            <a:r>
              <a:rPr lang="zh-CN" altLang="en-US" dirty="0">
                <a:solidFill>
                  <a:srgbClr val="000099"/>
                </a:solidFill>
                <a:latin typeface="+mn-ea"/>
                <a:ea typeface="+mn-ea"/>
              </a:rPr>
              <a:t>第一章</a:t>
            </a:r>
            <a:r>
              <a:rPr lang="en-US" altLang="zh-CN" dirty="0">
                <a:solidFill>
                  <a:srgbClr val="000099"/>
                </a:solidFill>
                <a:latin typeface="+mn-ea"/>
                <a:ea typeface="+mn-ea"/>
              </a:rPr>
              <a:t>: </a:t>
            </a:r>
            <a:r>
              <a:rPr lang="zh-CN" altLang="en-US" dirty="0">
                <a:solidFill>
                  <a:srgbClr val="000099"/>
                </a:solidFill>
                <a:latin typeface="+mn-ea"/>
                <a:ea typeface="+mn-ea"/>
              </a:rPr>
              <a:t>提要</a:t>
            </a:r>
            <a:endParaRPr lang="en-US" altLang="zh-CN" dirty="0">
              <a:solidFill>
                <a:srgbClr val="000099"/>
              </a:solidFill>
              <a:latin typeface="+mn-ea"/>
              <a:ea typeface="+mn-ea"/>
            </a:endParaRPr>
          </a:p>
        </p:txBody>
      </p:sp>
      <p:sp>
        <p:nvSpPr>
          <p:cNvPr id="20483" name="Rectangle 3"/>
          <p:cNvSpPr>
            <a:spLocks noGrp="1" noChangeArrowheads="1"/>
          </p:cNvSpPr>
          <p:nvPr>
            <p:ph idx="1"/>
          </p:nvPr>
        </p:nvSpPr>
        <p:spPr>
          <a:xfrm>
            <a:off x="1631504" y="2060848"/>
            <a:ext cx="10033447" cy="4247876"/>
          </a:xfrm>
        </p:spPr>
        <p:txBody>
          <a:bodyPr>
            <a:normAutofit fontScale="92500" lnSpcReduction="20000"/>
          </a:bodyPr>
          <a:lstStyle/>
          <a:p>
            <a:pPr lvl="1">
              <a:buFont typeface="Wingdings" panose="05000000000000000000" pitchFamily="2" charset="2"/>
              <a:buNone/>
            </a:pPr>
            <a:r>
              <a:rPr kumimoji="0" lang="en-US" altLang="zh-CN" dirty="0">
                <a:solidFill>
                  <a:srgbClr val="000099"/>
                </a:solidFill>
                <a:latin typeface="+mn-ea"/>
                <a:ea typeface="+mn-ea"/>
              </a:rPr>
              <a:t>1.1 </a:t>
            </a:r>
            <a:r>
              <a:rPr kumimoji="0" lang="zh-CN" altLang="en-US" dirty="0">
                <a:solidFill>
                  <a:srgbClr val="000099"/>
                </a:solidFill>
                <a:latin typeface="+mn-ea"/>
                <a:ea typeface="+mn-ea"/>
              </a:rPr>
              <a:t>智能时代</a:t>
            </a:r>
            <a:endParaRPr kumimoji="0" lang="en-US" altLang="zh-CN" dirty="0">
              <a:solidFill>
                <a:srgbClr val="000099"/>
              </a:solidFill>
              <a:latin typeface="+mn-ea"/>
              <a:ea typeface="+mn-ea"/>
            </a:endParaRPr>
          </a:p>
          <a:p>
            <a:pPr lvl="1">
              <a:buFont typeface="Wingdings" panose="05000000000000000000" pitchFamily="2" charset="2"/>
              <a:buNone/>
            </a:pPr>
            <a:r>
              <a:rPr kumimoji="0" lang="en-US" altLang="zh-CN" dirty="0">
                <a:solidFill>
                  <a:srgbClr val="000099"/>
                </a:solidFill>
                <a:latin typeface="+mn-ea"/>
                <a:ea typeface="+mn-ea"/>
              </a:rPr>
              <a:t>1.2 </a:t>
            </a:r>
            <a:r>
              <a:rPr kumimoji="0" lang="zh-CN" altLang="en-US" dirty="0">
                <a:solidFill>
                  <a:srgbClr val="000099"/>
                </a:solidFill>
                <a:latin typeface="+mn-ea"/>
                <a:ea typeface="+mn-ea"/>
              </a:rPr>
              <a:t>环境感知 </a:t>
            </a:r>
            <a:r>
              <a:rPr kumimoji="0" lang="en-US" altLang="zh-CN" dirty="0">
                <a:solidFill>
                  <a:srgbClr val="000099"/>
                </a:solidFill>
                <a:latin typeface="+mn-ea"/>
                <a:ea typeface="+mn-ea"/>
              </a:rPr>
              <a:t>—— </a:t>
            </a:r>
            <a:r>
              <a:rPr kumimoji="0" lang="zh-CN" altLang="en-US" dirty="0">
                <a:solidFill>
                  <a:srgbClr val="000099"/>
                </a:solidFill>
                <a:latin typeface="+mn-ea"/>
                <a:ea typeface="+mn-ea"/>
              </a:rPr>
              <a:t>数据采集</a:t>
            </a:r>
            <a:endParaRPr kumimoji="0" lang="en-US" altLang="zh-CN" dirty="0">
              <a:solidFill>
                <a:srgbClr val="000099"/>
              </a:solidFill>
              <a:latin typeface="+mn-ea"/>
              <a:ea typeface="+mn-ea"/>
            </a:endParaRPr>
          </a:p>
          <a:p>
            <a:pPr lvl="2">
              <a:buClr>
                <a:srgbClr val="000099"/>
              </a:buClr>
              <a:buSzPct val="85000"/>
              <a:buFont typeface="Wingdings" panose="05000000000000000000" pitchFamily="2" charset="2"/>
              <a:buChar char="v"/>
            </a:pPr>
            <a:r>
              <a:rPr lang="zh-CN" altLang="en-US" dirty="0">
                <a:solidFill>
                  <a:srgbClr val="000099"/>
                </a:solidFill>
                <a:latin typeface="+mn-ea"/>
                <a:ea typeface="+mn-ea"/>
              </a:rPr>
              <a:t> 传感器与传感器模组</a:t>
            </a:r>
            <a:endParaRPr lang="en-US" altLang="zh-CN" dirty="0">
              <a:solidFill>
                <a:srgbClr val="000099"/>
              </a:solidFill>
              <a:latin typeface="+mn-ea"/>
              <a:ea typeface="+mn-ea"/>
            </a:endParaRPr>
          </a:p>
          <a:p>
            <a:pPr lvl="2">
              <a:buClr>
                <a:srgbClr val="000099"/>
              </a:buClr>
              <a:buSzPct val="85000"/>
              <a:buFont typeface="Wingdings" panose="05000000000000000000" pitchFamily="2" charset="2"/>
              <a:buChar char="v"/>
            </a:pPr>
            <a:r>
              <a:rPr lang="zh-CN" altLang="en-US" dirty="0">
                <a:solidFill>
                  <a:srgbClr val="000099"/>
                </a:solidFill>
                <a:latin typeface="+mn-ea"/>
                <a:ea typeface="+mn-ea"/>
              </a:rPr>
              <a:t> 传统数据采集系统</a:t>
            </a:r>
            <a:endParaRPr lang="en-US" altLang="zh-CN" dirty="0">
              <a:solidFill>
                <a:srgbClr val="000099"/>
              </a:solidFill>
              <a:latin typeface="+mn-ea"/>
              <a:ea typeface="+mn-ea"/>
            </a:endParaRPr>
          </a:p>
          <a:p>
            <a:pPr lvl="1">
              <a:buFont typeface="Wingdings" panose="05000000000000000000" pitchFamily="2" charset="2"/>
              <a:buNone/>
            </a:pPr>
            <a:r>
              <a:rPr kumimoji="0" lang="en-US" altLang="zh-CN" dirty="0">
                <a:solidFill>
                  <a:srgbClr val="000099"/>
                </a:solidFill>
                <a:latin typeface="+mn-ea"/>
                <a:ea typeface="+mn-ea"/>
              </a:rPr>
              <a:t>1.3 </a:t>
            </a:r>
            <a:r>
              <a:rPr kumimoji="0" lang="zh-CN" altLang="en-US" dirty="0">
                <a:solidFill>
                  <a:srgbClr val="000099"/>
                </a:solidFill>
                <a:latin typeface="+mn-ea"/>
                <a:ea typeface="+mn-ea"/>
              </a:rPr>
              <a:t>动态反馈 </a:t>
            </a:r>
            <a:r>
              <a:rPr kumimoji="0" lang="en-US" altLang="zh-CN" dirty="0">
                <a:solidFill>
                  <a:srgbClr val="000099"/>
                </a:solidFill>
                <a:latin typeface="+mn-ea"/>
                <a:ea typeface="+mn-ea"/>
              </a:rPr>
              <a:t>—— </a:t>
            </a:r>
            <a:r>
              <a:rPr lang="zh-CN" altLang="en-US" dirty="0">
                <a:solidFill>
                  <a:srgbClr val="000099"/>
                </a:solidFill>
                <a:latin typeface="+mn-ea"/>
                <a:ea typeface="+mn-ea"/>
              </a:rPr>
              <a:t>物联网</a:t>
            </a:r>
            <a:endParaRPr kumimoji="0" lang="en-US" altLang="zh-CN" dirty="0">
              <a:solidFill>
                <a:srgbClr val="000099"/>
              </a:solidFill>
              <a:latin typeface="+mn-ea"/>
              <a:ea typeface="+mn-ea"/>
            </a:endParaRPr>
          </a:p>
          <a:p>
            <a:pPr lvl="2">
              <a:buClr>
                <a:srgbClr val="000099"/>
              </a:buClr>
              <a:buSzPct val="85000"/>
              <a:buFont typeface="Wingdings" panose="05000000000000000000" pitchFamily="2" charset="2"/>
              <a:buChar char="v"/>
            </a:pPr>
            <a:r>
              <a:rPr kumimoji="0" lang="en-US" altLang="zh-CN" dirty="0">
                <a:solidFill>
                  <a:srgbClr val="000099"/>
                </a:solidFill>
                <a:latin typeface="+mn-ea"/>
                <a:ea typeface="+mn-ea"/>
              </a:rPr>
              <a:t> </a:t>
            </a:r>
          </a:p>
          <a:p>
            <a:pPr lvl="1">
              <a:buFont typeface="Wingdings" panose="05000000000000000000" pitchFamily="2" charset="2"/>
              <a:buNone/>
            </a:pPr>
            <a:r>
              <a:rPr kumimoji="0" lang="en-US" altLang="zh-CN" dirty="0">
                <a:solidFill>
                  <a:srgbClr val="000099"/>
                </a:solidFill>
                <a:latin typeface="+mn-ea"/>
                <a:ea typeface="+mn-ea"/>
              </a:rPr>
              <a:t>1.3 </a:t>
            </a:r>
            <a:r>
              <a:rPr kumimoji="0" lang="zh-CN" altLang="en-US" dirty="0">
                <a:solidFill>
                  <a:srgbClr val="000099"/>
                </a:solidFill>
                <a:latin typeface="+mn-ea"/>
                <a:ea typeface="+mn-ea"/>
              </a:rPr>
              <a:t>网络核心</a:t>
            </a:r>
            <a:endParaRPr kumimoji="0" lang="en-US" altLang="zh-CN" dirty="0">
              <a:solidFill>
                <a:srgbClr val="000099"/>
              </a:solidFill>
              <a:latin typeface="+mn-ea"/>
              <a:ea typeface="+mn-ea"/>
            </a:endParaRPr>
          </a:p>
          <a:p>
            <a:pPr lvl="2">
              <a:buClr>
                <a:srgbClr val="000099"/>
              </a:buClr>
              <a:buSzPct val="85000"/>
              <a:buFont typeface="Wingdings" panose="05000000000000000000" pitchFamily="2" charset="2"/>
              <a:buChar char="v"/>
            </a:pPr>
            <a:r>
              <a:rPr kumimoji="0" lang="en-US" altLang="zh-CN" dirty="0">
                <a:solidFill>
                  <a:srgbClr val="000099"/>
                </a:solidFill>
                <a:latin typeface="+mn-ea"/>
                <a:ea typeface="+mn-ea"/>
              </a:rPr>
              <a:t> </a:t>
            </a:r>
            <a:r>
              <a:rPr kumimoji="0" lang="zh-CN" altLang="en-US" dirty="0">
                <a:solidFill>
                  <a:srgbClr val="000099"/>
                </a:solidFill>
                <a:latin typeface="+mn-ea"/>
                <a:ea typeface="+mn-ea"/>
              </a:rPr>
              <a:t>电路交换</a:t>
            </a:r>
            <a:r>
              <a:rPr kumimoji="0" lang="en-US" altLang="zh-CN" dirty="0">
                <a:solidFill>
                  <a:srgbClr val="000099"/>
                </a:solidFill>
                <a:latin typeface="+mn-ea"/>
                <a:ea typeface="+mn-ea"/>
              </a:rPr>
              <a:t>, </a:t>
            </a:r>
            <a:r>
              <a:rPr kumimoji="0" lang="zh-CN" altLang="en-US" dirty="0">
                <a:solidFill>
                  <a:srgbClr val="000099"/>
                </a:solidFill>
                <a:latin typeface="+mn-ea"/>
                <a:ea typeface="+mn-ea"/>
              </a:rPr>
              <a:t>分组交换</a:t>
            </a:r>
            <a:r>
              <a:rPr kumimoji="0" lang="en-US" altLang="zh-CN" dirty="0">
                <a:solidFill>
                  <a:srgbClr val="000099"/>
                </a:solidFill>
                <a:latin typeface="+mn-ea"/>
                <a:ea typeface="+mn-ea"/>
              </a:rPr>
              <a:t>, </a:t>
            </a:r>
            <a:r>
              <a:rPr kumimoji="0" lang="zh-CN" altLang="en-US" dirty="0">
                <a:solidFill>
                  <a:srgbClr val="000099"/>
                </a:solidFill>
                <a:latin typeface="+mn-ea"/>
                <a:ea typeface="+mn-ea"/>
              </a:rPr>
              <a:t>网络结构</a:t>
            </a:r>
            <a:endParaRPr kumimoji="0" lang="en-US" altLang="zh-CN" dirty="0">
              <a:solidFill>
                <a:srgbClr val="000099"/>
              </a:solidFill>
              <a:latin typeface="+mn-ea"/>
              <a:ea typeface="+mn-ea"/>
            </a:endParaRPr>
          </a:p>
          <a:p>
            <a:pPr lvl="1">
              <a:buFont typeface="Wingdings" panose="05000000000000000000" pitchFamily="2" charset="2"/>
              <a:buNone/>
            </a:pPr>
            <a:r>
              <a:rPr kumimoji="0" lang="en-US" altLang="zh-CN" dirty="0">
                <a:solidFill>
                  <a:srgbClr val="000099"/>
                </a:solidFill>
                <a:latin typeface="+mn-ea"/>
                <a:ea typeface="+mn-ea"/>
              </a:rPr>
              <a:t>1.4 Intelligence at the Edge for DA &amp; IoT</a:t>
            </a:r>
          </a:p>
          <a:p>
            <a:pPr lvl="1">
              <a:buFont typeface="Wingdings" panose="05000000000000000000" pitchFamily="2" charset="2"/>
              <a:buNone/>
            </a:pPr>
            <a:r>
              <a:rPr kumimoji="0" lang="en-US" altLang="zh-CN" dirty="0">
                <a:solidFill>
                  <a:srgbClr val="000099"/>
                </a:solidFill>
                <a:latin typeface="+mn-ea"/>
                <a:ea typeface="+mn-ea"/>
              </a:rPr>
              <a:t>1.5 </a:t>
            </a:r>
            <a:r>
              <a:rPr kumimoji="0" lang="zh-CN" altLang="en-US" dirty="0">
                <a:solidFill>
                  <a:srgbClr val="000099"/>
                </a:solidFill>
                <a:latin typeface="+mn-ea"/>
                <a:ea typeface="+mn-ea"/>
              </a:rPr>
              <a:t>协议层次</a:t>
            </a:r>
            <a:r>
              <a:rPr kumimoji="0" lang="en-US" altLang="zh-CN" dirty="0">
                <a:solidFill>
                  <a:srgbClr val="000099"/>
                </a:solidFill>
                <a:latin typeface="+mn-ea"/>
                <a:ea typeface="+mn-ea"/>
              </a:rPr>
              <a:t>, </a:t>
            </a:r>
            <a:r>
              <a:rPr kumimoji="0" lang="zh-CN" altLang="en-US" dirty="0">
                <a:solidFill>
                  <a:srgbClr val="000099"/>
                </a:solidFill>
                <a:latin typeface="+mn-ea"/>
                <a:ea typeface="+mn-ea"/>
              </a:rPr>
              <a:t>服务模型</a:t>
            </a:r>
            <a:endParaRPr kumimoji="0" lang="en-US" altLang="zh-CN" dirty="0">
              <a:solidFill>
                <a:srgbClr val="000099"/>
              </a:solidFill>
              <a:latin typeface="+mn-ea"/>
              <a:ea typeface="+mn-ea"/>
            </a:endParaRPr>
          </a:p>
          <a:p>
            <a:pPr lvl="1">
              <a:buFont typeface="Wingdings" panose="05000000000000000000" pitchFamily="2" charset="2"/>
              <a:buNone/>
            </a:pPr>
            <a:r>
              <a:rPr kumimoji="0" lang="en-US" altLang="zh-CN" dirty="0">
                <a:solidFill>
                  <a:srgbClr val="000099"/>
                </a:solidFill>
                <a:latin typeface="+mn-ea"/>
                <a:ea typeface="+mn-ea"/>
              </a:rPr>
              <a:t>1.6 </a:t>
            </a:r>
            <a:r>
              <a:rPr kumimoji="0" lang="zh-CN" altLang="en-US" dirty="0">
                <a:solidFill>
                  <a:srgbClr val="000099"/>
                </a:solidFill>
                <a:latin typeface="+mn-ea"/>
                <a:ea typeface="+mn-ea"/>
              </a:rPr>
              <a:t>网络攻击</a:t>
            </a:r>
            <a:r>
              <a:rPr kumimoji="0" lang="en-US" altLang="zh-CN" dirty="0">
                <a:solidFill>
                  <a:srgbClr val="000099"/>
                </a:solidFill>
                <a:latin typeface="+mn-ea"/>
                <a:ea typeface="+mn-ea"/>
              </a:rPr>
              <a:t>: </a:t>
            </a:r>
            <a:r>
              <a:rPr kumimoji="0" lang="zh-CN" altLang="en-US" dirty="0">
                <a:solidFill>
                  <a:srgbClr val="000099"/>
                </a:solidFill>
                <a:latin typeface="+mn-ea"/>
                <a:ea typeface="+mn-ea"/>
              </a:rPr>
              <a:t>安全</a:t>
            </a:r>
            <a:endParaRPr kumimoji="0" lang="en-US" altLang="zh-CN" dirty="0">
              <a:solidFill>
                <a:srgbClr val="000099"/>
              </a:solidFill>
              <a:latin typeface="+mn-ea"/>
              <a:ea typeface="+mn-ea"/>
            </a:endParaRPr>
          </a:p>
          <a:p>
            <a:pPr lvl="1">
              <a:buFont typeface="Wingdings" panose="05000000000000000000" pitchFamily="2" charset="2"/>
              <a:buNone/>
            </a:pPr>
            <a:r>
              <a:rPr kumimoji="0" lang="en-US" altLang="zh-CN" dirty="0">
                <a:solidFill>
                  <a:srgbClr val="000099"/>
                </a:solidFill>
                <a:latin typeface="+mn-ea"/>
                <a:ea typeface="+mn-ea"/>
              </a:rPr>
              <a:t>1.7 </a:t>
            </a:r>
            <a:r>
              <a:rPr kumimoji="0" lang="zh-CN" altLang="en-US" dirty="0">
                <a:solidFill>
                  <a:srgbClr val="000099"/>
                </a:solidFill>
                <a:latin typeface="+mn-ea"/>
                <a:ea typeface="+mn-ea"/>
              </a:rPr>
              <a:t>历史</a:t>
            </a:r>
            <a:endParaRPr kumimoji="0" lang="en-US" altLang="zh-CN" dirty="0">
              <a:solidFill>
                <a:srgbClr val="000099"/>
              </a:solidFill>
              <a:latin typeface="+mn-ea"/>
              <a:ea typeface="+mn-ea"/>
            </a:endParaRPr>
          </a:p>
          <a:p>
            <a:endParaRPr lang="en-US" altLang="zh-CN" sz="2400" dirty="0">
              <a:solidFill>
                <a:srgbClr val="000099"/>
              </a:solidFill>
              <a:latin typeface="+mn-ea"/>
              <a:ea typeface="+mn-ea"/>
            </a:endParaRPr>
          </a:p>
        </p:txBody>
      </p:sp>
    </p:spTree>
    <p:extLst>
      <p:ext uri="{BB962C8B-B14F-4D97-AF65-F5344CB8AC3E}">
        <p14:creationId xmlns:p14="http://schemas.microsoft.com/office/powerpoint/2010/main" val="272356889"/>
      </p:ext>
    </p:extLst>
  </p:cSld>
  <p:clrMapOvr>
    <a:masterClrMapping/>
  </p:clrMapOvr>
</p:sld>
</file>

<file path=ppt/theme/theme1.xml><?xml version="1.0" encoding="utf-8"?>
<a:theme xmlns:a="http://schemas.openxmlformats.org/drawingml/2006/main" name="Cover">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themeOverride>
</file>

<file path=docProps/app.xml><?xml version="1.0" encoding="utf-8"?>
<Properties xmlns="http://schemas.openxmlformats.org/officeDocument/2006/extended-properties" xmlns:vt="http://schemas.openxmlformats.org/officeDocument/2006/docPropsVTypes">
  <Template>blank</Template>
  <TotalTime>10186</TotalTime>
  <Words>781</Words>
  <Application>Microsoft Office PowerPoint</Application>
  <PresentationFormat>宽屏</PresentationFormat>
  <Paragraphs>156</Paragraphs>
  <Slides>16</Slides>
  <Notes>14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16</vt:i4>
      </vt:variant>
    </vt:vector>
  </HeadingPairs>
  <TitlesOfParts>
    <vt:vector size="29" baseType="lpstr">
      <vt:lpstr>MS PGothic</vt:lpstr>
      <vt:lpstr>等线</vt:lpstr>
      <vt:lpstr>隶书</vt:lpstr>
      <vt:lpstr>宋体</vt:lpstr>
      <vt:lpstr>微软雅黑</vt:lpstr>
      <vt:lpstr>Arial</vt:lpstr>
      <vt:lpstr>Arial Black</vt:lpstr>
      <vt:lpstr>Comic Sans MS</vt:lpstr>
      <vt:lpstr>Tahoma</vt:lpstr>
      <vt:lpstr>Times New Roman</vt:lpstr>
      <vt:lpstr>Wingdings</vt:lpstr>
      <vt:lpstr>Cover</vt:lpstr>
      <vt:lpstr>INPAGE</vt:lpstr>
      <vt:lpstr>数据采集与 物联网</vt:lpstr>
      <vt:lpstr>数据采集与物联网</vt:lpstr>
      <vt:lpstr>教材</vt:lpstr>
      <vt:lpstr>参考书目</vt:lpstr>
      <vt:lpstr>课程要求</vt:lpstr>
      <vt:lpstr>课程成绩评定方式</vt:lpstr>
      <vt:lpstr>现在正式开始教学 ...</vt:lpstr>
      <vt:lpstr>第一章 基础理论及技术介绍</vt:lpstr>
      <vt:lpstr>第一章: 提要</vt:lpstr>
      <vt:lpstr>1.1 智能时代</vt:lpstr>
      <vt:lpstr>智能装置例子</vt:lpstr>
      <vt:lpstr>1.2 数据采集</vt:lpstr>
      <vt:lpstr>1.2 数据采集</vt:lpstr>
      <vt:lpstr>1.3 物联网简介</vt:lpstr>
      <vt:lpstr>第一章总结</vt:lpstr>
      <vt:lpstr>Homework</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Jicheng Hu</dc:creator>
  <cp:keywords>Wuhan University</cp:keywords>
  <cp:lastModifiedBy>Jicheng Hu</cp:lastModifiedBy>
  <cp:revision>681</cp:revision>
  <dcterms:created xsi:type="dcterms:W3CDTF">2015-05-07T17:29:00Z</dcterms:created>
  <dcterms:modified xsi:type="dcterms:W3CDTF">2021-02-21T12:30:28Z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