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2" r:id="rId1"/>
  </p:sldMasterIdLst>
  <p:sldIdLst>
    <p:sldId id="256" r:id="rId2"/>
    <p:sldId id="257" r:id="rId3"/>
    <p:sldId id="267" r:id="rId4"/>
    <p:sldId id="258" r:id="rId5"/>
    <p:sldId id="260" r:id="rId6"/>
    <p:sldId id="268" r:id="rId7"/>
    <p:sldId id="269" r:id="rId8"/>
    <p:sldId id="259" r:id="rId9"/>
    <p:sldId id="261" r:id="rId10"/>
    <p:sldId id="263" r:id="rId11"/>
    <p:sldId id="262"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709"/>
  </p:normalViewPr>
  <p:slideViewPr>
    <p:cSldViewPr snapToGrid="0">
      <p:cViewPr varScale="1">
        <p:scale>
          <a:sx n="106" d="100"/>
          <a:sy n="106" d="100"/>
        </p:scale>
        <p:origin x="6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0D4D2D-26C6-0B40-990A-D6B664AD4024}" type="datetimeFigureOut">
              <a:rPr lang="en-US" smtClean="0"/>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268F9-BABE-D14D-8F4D-A28D341CBDAE}" type="slidenum">
              <a:rPr lang="en-US" smtClean="0"/>
              <a:t>‹#›</a:t>
            </a:fld>
            <a:endParaRPr lang="en-US"/>
          </a:p>
        </p:txBody>
      </p:sp>
    </p:spTree>
    <p:extLst>
      <p:ext uri="{BB962C8B-B14F-4D97-AF65-F5344CB8AC3E}">
        <p14:creationId xmlns:p14="http://schemas.microsoft.com/office/powerpoint/2010/main" val="2878401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D4D2D-26C6-0B40-990A-D6B664AD4024}" type="datetimeFigureOut">
              <a:rPr lang="en-US" smtClean="0"/>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268F9-BABE-D14D-8F4D-A28D341CBDAE}" type="slidenum">
              <a:rPr lang="en-US" smtClean="0"/>
              <a:t>‹#›</a:t>
            </a:fld>
            <a:endParaRPr lang="en-US"/>
          </a:p>
        </p:txBody>
      </p:sp>
    </p:spTree>
    <p:extLst>
      <p:ext uri="{BB962C8B-B14F-4D97-AF65-F5344CB8AC3E}">
        <p14:creationId xmlns:p14="http://schemas.microsoft.com/office/powerpoint/2010/main" val="68501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D4D2D-26C6-0B40-990A-D6B664AD4024}" type="datetimeFigureOut">
              <a:rPr lang="en-US" smtClean="0"/>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268F9-BABE-D14D-8F4D-A28D341CBDAE}" type="slidenum">
              <a:rPr lang="en-US" smtClean="0"/>
              <a:t>‹#›</a:t>
            </a:fld>
            <a:endParaRPr lang="en-US"/>
          </a:p>
        </p:txBody>
      </p:sp>
    </p:spTree>
    <p:extLst>
      <p:ext uri="{BB962C8B-B14F-4D97-AF65-F5344CB8AC3E}">
        <p14:creationId xmlns:p14="http://schemas.microsoft.com/office/powerpoint/2010/main" val="3630078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BCDA-82E8-AE36-993D-0A44FC3FA25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6E872F9C-911A-F611-F0FC-7C9B1112239D}"/>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AC999-5D54-E941-F237-A4A4B9893D27}"/>
              </a:ext>
            </a:extLst>
          </p:cNvPr>
          <p:cNvSpPr>
            <a:spLocks noGrp="1"/>
          </p:cNvSpPr>
          <p:nvPr>
            <p:ph type="dt" sz="half" idx="10"/>
          </p:nvPr>
        </p:nvSpPr>
        <p:spPr/>
        <p:txBody>
          <a:bodyPr/>
          <a:lstStyle/>
          <a:p>
            <a:fld id="{060D4D2D-26C6-0B40-990A-D6B664AD4024}" type="datetimeFigureOut">
              <a:rPr lang="en-US" smtClean="0"/>
              <a:t>4/23/25</a:t>
            </a:fld>
            <a:endParaRPr lang="en-US"/>
          </a:p>
        </p:txBody>
      </p:sp>
      <p:sp>
        <p:nvSpPr>
          <p:cNvPr id="5" name="Footer Placeholder 4">
            <a:extLst>
              <a:ext uri="{FF2B5EF4-FFF2-40B4-BE49-F238E27FC236}">
                <a16:creationId xmlns:a16="http://schemas.microsoft.com/office/drawing/2014/main" id="{A2FAC4F1-02BB-999A-6202-D6A040C19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AE58F-AC83-682A-7A78-E8A1A9B26E3C}"/>
              </a:ext>
            </a:extLst>
          </p:cNvPr>
          <p:cNvSpPr>
            <a:spLocks noGrp="1"/>
          </p:cNvSpPr>
          <p:nvPr>
            <p:ph type="sldNum" sz="quarter" idx="12"/>
          </p:nvPr>
        </p:nvSpPr>
        <p:spPr/>
        <p:txBody>
          <a:bodyPr/>
          <a:lstStyle/>
          <a:p>
            <a:fld id="{296268F9-BABE-D14D-8F4D-A28D341CBDAE}" type="slidenum">
              <a:rPr lang="en-US" smtClean="0"/>
              <a:t>‹#›</a:t>
            </a:fld>
            <a:endParaRPr lang="en-US"/>
          </a:p>
        </p:txBody>
      </p:sp>
    </p:spTree>
    <p:extLst>
      <p:ext uri="{BB962C8B-B14F-4D97-AF65-F5344CB8AC3E}">
        <p14:creationId xmlns:p14="http://schemas.microsoft.com/office/powerpoint/2010/main" val="284438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D4D2D-26C6-0B40-990A-D6B664AD4024}" type="datetimeFigureOut">
              <a:rPr lang="en-US" smtClean="0"/>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268F9-BABE-D14D-8F4D-A28D341CBDAE}" type="slidenum">
              <a:rPr lang="en-US" smtClean="0"/>
              <a:t>‹#›</a:t>
            </a:fld>
            <a:endParaRPr lang="en-US"/>
          </a:p>
        </p:txBody>
      </p:sp>
    </p:spTree>
    <p:extLst>
      <p:ext uri="{BB962C8B-B14F-4D97-AF65-F5344CB8AC3E}">
        <p14:creationId xmlns:p14="http://schemas.microsoft.com/office/powerpoint/2010/main" val="19166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D4D2D-26C6-0B40-990A-D6B664AD4024}" type="datetimeFigureOut">
              <a:rPr lang="en-US" smtClean="0"/>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268F9-BABE-D14D-8F4D-A28D341CBDAE}" type="slidenum">
              <a:rPr lang="en-US" smtClean="0"/>
              <a:t>‹#›</a:t>
            </a:fld>
            <a:endParaRPr lang="en-US"/>
          </a:p>
        </p:txBody>
      </p:sp>
    </p:spTree>
    <p:extLst>
      <p:ext uri="{BB962C8B-B14F-4D97-AF65-F5344CB8AC3E}">
        <p14:creationId xmlns:p14="http://schemas.microsoft.com/office/powerpoint/2010/main" val="94934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0D4D2D-26C6-0B40-990A-D6B664AD4024}" type="datetimeFigureOut">
              <a:rPr lang="en-US" smtClean="0"/>
              <a:t>4/23/25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268F9-BABE-D14D-8F4D-A28D341CBDAE}" type="slidenum">
              <a:rPr lang="en-US" smtClean="0"/>
              <a:t>‹#›</a:t>
            </a:fld>
            <a:endParaRPr lang="en-US"/>
          </a:p>
        </p:txBody>
      </p:sp>
    </p:spTree>
    <p:extLst>
      <p:ext uri="{BB962C8B-B14F-4D97-AF65-F5344CB8AC3E}">
        <p14:creationId xmlns:p14="http://schemas.microsoft.com/office/powerpoint/2010/main" val="19089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0D4D2D-26C6-0B40-990A-D6B664AD4024}" type="datetimeFigureOut">
              <a:rPr lang="en-US" smtClean="0"/>
              <a:t>4/23/25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268F9-BABE-D14D-8F4D-A28D341CBDAE}" type="slidenum">
              <a:rPr lang="en-US" smtClean="0"/>
              <a:t>‹#›</a:t>
            </a:fld>
            <a:endParaRPr lang="en-US"/>
          </a:p>
        </p:txBody>
      </p:sp>
    </p:spTree>
    <p:extLst>
      <p:ext uri="{BB962C8B-B14F-4D97-AF65-F5344CB8AC3E}">
        <p14:creationId xmlns:p14="http://schemas.microsoft.com/office/powerpoint/2010/main" val="428694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0D4D2D-26C6-0B40-990A-D6B664AD4024}" type="datetimeFigureOut">
              <a:rPr lang="en-US" smtClean="0"/>
              <a:t>4/23/25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268F9-BABE-D14D-8F4D-A28D341CBDAE}" type="slidenum">
              <a:rPr lang="en-US" smtClean="0"/>
              <a:t>‹#›</a:t>
            </a:fld>
            <a:endParaRPr lang="en-US"/>
          </a:p>
        </p:txBody>
      </p:sp>
    </p:spTree>
    <p:extLst>
      <p:ext uri="{BB962C8B-B14F-4D97-AF65-F5344CB8AC3E}">
        <p14:creationId xmlns:p14="http://schemas.microsoft.com/office/powerpoint/2010/main" val="369845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D4D2D-26C6-0B40-990A-D6B664AD4024}" type="datetimeFigureOut">
              <a:rPr lang="en-US" smtClean="0"/>
              <a:t>4/23/25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268F9-BABE-D14D-8F4D-A28D341CBDAE}" type="slidenum">
              <a:rPr lang="en-US" smtClean="0"/>
              <a:t>‹#›</a:t>
            </a:fld>
            <a:endParaRPr lang="en-US"/>
          </a:p>
        </p:txBody>
      </p:sp>
    </p:spTree>
    <p:extLst>
      <p:ext uri="{BB962C8B-B14F-4D97-AF65-F5344CB8AC3E}">
        <p14:creationId xmlns:p14="http://schemas.microsoft.com/office/powerpoint/2010/main" val="107796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0D4D2D-26C6-0B40-990A-D6B664AD4024}" type="datetimeFigureOut">
              <a:rPr lang="en-US" smtClean="0"/>
              <a:t>4/23/25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268F9-BABE-D14D-8F4D-A28D341CBDAE}" type="slidenum">
              <a:rPr lang="en-US" smtClean="0"/>
              <a:t>‹#›</a:t>
            </a:fld>
            <a:endParaRPr lang="en-US"/>
          </a:p>
        </p:txBody>
      </p:sp>
    </p:spTree>
    <p:extLst>
      <p:ext uri="{BB962C8B-B14F-4D97-AF65-F5344CB8AC3E}">
        <p14:creationId xmlns:p14="http://schemas.microsoft.com/office/powerpoint/2010/main" val="7714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0D4D2D-26C6-0B40-990A-D6B664AD4024}" type="datetimeFigureOut">
              <a:rPr lang="en-US" smtClean="0"/>
              <a:t>4/23/25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268F9-BABE-D14D-8F4D-A28D341CBDAE}" type="slidenum">
              <a:rPr lang="en-US" smtClean="0"/>
              <a:t>‹#›</a:t>
            </a:fld>
            <a:endParaRPr lang="en-US"/>
          </a:p>
        </p:txBody>
      </p:sp>
    </p:spTree>
    <p:extLst>
      <p:ext uri="{BB962C8B-B14F-4D97-AF65-F5344CB8AC3E}">
        <p14:creationId xmlns:p14="http://schemas.microsoft.com/office/powerpoint/2010/main" val="331931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D4D2D-26C6-0B40-990A-D6B664AD4024}" type="datetimeFigureOut">
              <a:rPr lang="en-US" smtClean="0"/>
              <a:t>4/23/25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268F9-BABE-D14D-8F4D-A28D341CBDAE}" type="slidenum">
              <a:rPr lang="en-US" smtClean="0"/>
              <a:t>‹#›</a:t>
            </a:fld>
            <a:endParaRPr lang="en-US"/>
          </a:p>
        </p:txBody>
      </p:sp>
    </p:spTree>
    <p:extLst>
      <p:ext uri="{BB962C8B-B14F-4D97-AF65-F5344CB8AC3E}">
        <p14:creationId xmlns:p14="http://schemas.microsoft.com/office/powerpoint/2010/main" val="2346281135"/>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hacking-cybercrime-cybersecurity-3112539/"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A93377-0060-D8CA-876E-282A5A53409F}"/>
              </a:ext>
            </a:extLst>
          </p:cNvPr>
          <p:cNvPicPr>
            <a:picLocks noChangeAspect="1"/>
          </p:cNvPicPr>
          <p:nvPr/>
        </p:nvPicPr>
        <p:blipFill>
          <a:blip r:embed="rId2">
            <a:extLst>
              <a:ext uri="{837473B0-CC2E-450A-ABE3-18F120FF3D39}">
                <a1611:picAttrSrcUrl xmlns:a1611="http://schemas.microsoft.com/office/drawing/2016/11/main" r:id="rId3"/>
              </a:ext>
            </a:extLst>
          </a:blip>
          <a:srcRect l="10344" r="10344"/>
          <a:stretch/>
        </p:blipFill>
        <p:spPr>
          <a:xfrm>
            <a:off x="8" y="5"/>
            <a:ext cx="877185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BBB4A0-586E-47B6-FED3-762F78FF8FE1}"/>
              </a:ext>
            </a:extLst>
          </p:cNvPr>
          <p:cNvSpPr>
            <a:spLocks noGrp="1"/>
          </p:cNvSpPr>
          <p:nvPr>
            <p:ph type="title"/>
          </p:nvPr>
        </p:nvSpPr>
        <p:spPr>
          <a:xfrm>
            <a:off x="7113182" y="365125"/>
            <a:ext cx="4240618" cy="1899912"/>
          </a:xfrm>
        </p:spPr>
        <p:txBody>
          <a:bodyPr vert="horz" lIns="91440" tIns="45720" rIns="91440" bIns="45720" rtlCol="0" anchor="ctr">
            <a:normAutofit/>
          </a:bodyPr>
          <a:lstStyle/>
          <a:p>
            <a:r>
              <a:rPr lang="en-US" sz="4000" cap="all" dirty="0"/>
              <a:t>VPN Simulator</a:t>
            </a:r>
          </a:p>
        </p:txBody>
      </p:sp>
      <p:sp>
        <p:nvSpPr>
          <p:cNvPr id="3" name="Text Placeholder 2">
            <a:extLst>
              <a:ext uri="{FF2B5EF4-FFF2-40B4-BE49-F238E27FC236}">
                <a16:creationId xmlns:a16="http://schemas.microsoft.com/office/drawing/2014/main" id="{B115F21E-415D-084C-E3C2-FB3D02642C79}"/>
              </a:ext>
            </a:extLst>
          </p:cNvPr>
          <p:cNvSpPr>
            <a:spLocks noGrp="1"/>
          </p:cNvSpPr>
          <p:nvPr>
            <p:ph type="body" idx="1"/>
          </p:nvPr>
        </p:nvSpPr>
        <p:spPr>
          <a:xfrm>
            <a:off x="7113182" y="2434201"/>
            <a:ext cx="4240617" cy="3742762"/>
          </a:xfrm>
        </p:spPr>
        <p:txBody>
          <a:bodyPr vert="horz" lIns="91440" tIns="45720" rIns="91440" bIns="45720" rtlCol="0">
            <a:normAutofit/>
          </a:bodyPr>
          <a:lstStyle/>
          <a:p>
            <a:pPr marL="0">
              <a:spcBef>
                <a:spcPts val="0"/>
              </a:spcBef>
              <a:spcAft>
                <a:spcPts val="600"/>
              </a:spcAft>
            </a:pPr>
            <a:r>
              <a:rPr lang="en-US" sz="2000" dirty="0"/>
              <a:t>Hamid </a:t>
            </a:r>
            <a:r>
              <a:rPr lang="en-US" sz="2000"/>
              <a:t>El Karim Marcus </a:t>
            </a:r>
            <a:r>
              <a:rPr lang="en-US" sz="2000" dirty="0"/>
              <a:t>Waller and Ryan Ellis</a:t>
            </a:r>
          </a:p>
        </p:txBody>
      </p:sp>
    </p:spTree>
    <p:extLst>
      <p:ext uri="{BB962C8B-B14F-4D97-AF65-F5344CB8AC3E}">
        <p14:creationId xmlns:p14="http://schemas.microsoft.com/office/powerpoint/2010/main" val="273399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4CE7-ABD2-E188-2505-762731AEF452}"/>
              </a:ext>
            </a:extLst>
          </p:cNvPr>
          <p:cNvSpPr>
            <a:spLocks noGrp="1"/>
          </p:cNvSpPr>
          <p:nvPr>
            <p:ph type="title"/>
          </p:nvPr>
        </p:nvSpPr>
        <p:spPr/>
        <p:txBody>
          <a:bodyPr/>
          <a:lstStyle/>
          <a:p>
            <a:r>
              <a:rPr lang="en-US"/>
              <a:t>Pros and Cons</a:t>
            </a:r>
          </a:p>
        </p:txBody>
      </p:sp>
      <p:sp>
        <p:nvSpPr>
          <p:cNvPr id="3" name="Text Placeholder 2">
            <a:extLst>
              <a:ext uri="{FF2B5EF4-FFF2-40B4-BE49-F238E27FC236}">
                <a16:creationId xmlns:a16="http://schemas.microsoft.com/office/drawing/2014/main" id="{BC69DEEF-221B-489C-5AA0-DDC34B0EC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900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2D27-AE02-9855-6B4E-8D3BEADE8C4F}"/>
              </a:ext>
            </a:extLst>
          </p:cNvPr>
          <p:cNvSpPr>
            <a:spLocks noGrp="1"/>
          </p:cNvSpPr>
          <p:nvPr>
            <p:ph type="title"/>
          </p:nvPr>
        </p:nvSpPr>
        <p:spPr/>
        <p:txBody>
          <a:bodyPr/>
          <a:lstStyle/>
          <a:p>
            <a:r>
              <a:rPr lang="en-US" dirty="0"/>
              <a:t>Real World VPN Services</a:t>
            </a:r>
          </a:p>
        </p:txBody>
      </p:sp>
      <p:sp>
        <p:nvSpPr>
          <p:cNvPr id="3" name="Text Placeholder 2">
            <a:extLst>
              <a:ext uri="{FF2B5EF4-FFF2-40B4-BE49-F238E27FC236}">
                <a16:creationId xmlns:a16="http://schemas.microsoft.com/office/drawing/2014/main" id="{447DED18-4967-17CE-BDD9-7E4C16305A7A}"/>
              </a:ext>
            </a:extLst>
          </p:cNvPr>
          <p:cNvSpPr>
            <a:spLocks noGrp="1"/>
          </p:cNvSpPr>
          <p:nvPr>
            <p:ph type="body" idx="1"/>
          </p:nvPr>
        </p:nvSpPr>
        <p:spPr/>
        <p:txBody>
          <a:bodyPr/>
          <a:lstStyle/>
          <a:p>
            <a:r>
              <a:rPr lang="en-US" dirty="0" err="1"/>
              <a:t>NordVPN</a:t>
            </a:r>
            <a:r>
              <a:rPr lang="en-US" dirty="0"/>
              <a:t> and those type of things</a:t>
            </a:r>
          </a:p>
        </p:txBody>
      </p:sp>
    </p:spTree>
    <p:extLst>
      <p:ext uri="{BB962C8B-B14F-4D97-AF65-F5344CB8AC3E}">
        <p14:creationId xmlns:p14="http://schemas.microsoft.com/office/powerpoint/2010/main" val="271576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E3EC-9475-ECB9-BD94-C28DE7DDEF10}"/>
              </a:ext>
            </a:extLst>
          </p:cNvPr>
          <p:cNvSpPr>
            <a:spLocks noGrp="1"/>
          </p:cNvSpPr>
          <p:nvPr>
            <p:ph type="title"/>
          </p:nvPr>
        </p:nvSpPr>
        <p:spPr/>
        <p:txBody>
          <a:bodyPr/>
          <a:lstStyle/>
          <a:p>
            <a:r>
              <a:rPr lang="en-US"/>
              <a:t>Threat Models</a:t>
            </a:r>
          </a:p>
        </p:txBody>
      </p:sp>
      <p:sp>
        <p:nvSpPr>
          <p:cNvPr id="3" name="Text Placeholder 2">
            <a:extLst>
              <a:ext uri="{FF2B5EF4-FFF2-40B4-BE49-F238E27FC236}">
                <a16:creationId xmlns:a16="http://schemas.microsoft.com/office/drawing/2014/main" id="{D05D3DAE-27CC-4904-A8C3-5336E7387321}"/>
              </a:ext>
            </a:extLst>
          </p:cNvPr>
          <p:cNvSpPr>
            <a:spLocks noGrp="1"/>
          </p:cNvSpPr>
          <p:nvPr>
            <p:ph type="body" idx="1"/>
          </p:nvPr>
        </p:nvSpPr>
        <p:spPr/>
        <p:txBody>
          <a:bodyPr/>
          <a:lstStyle/>
          <a:p>
            <a:r>
              <a:rPr lang="en-US" dirty="0"/>
              <a:t>Who VPNs protect users from</a:t>
            </a:r>
          </a:p>
        </p:txBody>
      </p:sp>
    </p:spTree>
    <p:extLst>
      <p:ext uri="{BB962C8B-B14F-4D97-AF65-F5344CB8AC3E}">
        <p14:creationId xmlns:p14="http://schemas.microsoft.com/office/powerpoint/2010/main" val="179942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4DBB-3A5A-B4EA-470E-53AC9739CBD5}"/>
              </a:ext>
            </a:extLst>
          </p:cNvPr>
          <p:cNvSpPr>
            <a:spLocks noGrp="1"/>
          </p:cNvSpPr>
          <p:nvPr>
            <p:ph type="title"/>
          </p:nvPr>
        </p:nvSpPr>
        <p:spPr/>
        <p:txBody>
          <a:bodyPr/>
          <a:lstStyle/>
          <a:p>
            <a:r>
              <a:rPr lang="en-US" dirty="0"/>
              <a:t>Interactive Question (optional)</a:t>
            </a:r>
          </a:p>
        </p:txBody>
      </p:sp>
      <p:sp>
        <p:nvSpPr>
          <p:cNvPr id="3" name="Text Placeholder 2">
            <a:extLst>
              <a:ext uri="{FF2B5EF4-FFF2-40B4-BE49-F238E27FC236}">
                <a16:creationId xmlns:a16="http://schemas.microsoft.com/office/drawing/2014/main" id="{2C6499F1-DC3B-CC97-0498-D99BD1BAA0A0}"/>
              </a:ext>
            </a:extLst>
          </p:cNvPr>
          <p:cNvSpPr>
            <a:spLocks noGrp="1"/>
          </p:cNvSpPr>
          <p:nvPr>
            <p:ph type="body" idx="1"/>
          </p:nvPr>
        </p:nvSpPr>
        <p:spPr/>
        <p:txBody>
          <a:bodyPr/>
          <a:lstStyle/>
          <a:p>
            <a:r>
              <a:rPr lang="en-US" dirty="0"/>
              <a:t>Ask classmates a simple VPN-related question</a:t>
            </a:r>
          </a:p>
        </p:txBody>
      </p:sp>
    </p:spTree>
    <p:extLst>
      <p:ext uri="{BB962C8B-B14F-4D97-AF65-F5344CB8AC3E}">
        <p14:creationId xmlns:p14="http://schemas.microsoft.com/office/powerpoint/2010/main" val="64207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33D7-362E-B5D6-B448-DCCCE6EEBC1E}"/>
              </a:ext>
            </a:extLst>
          </p:cNvPr>
          <p:cNvSpPr>
            <a:spLocks noGrp="1"/>
          </p:cNvSpPr>
          <p:nvPr>
            <p:ph type="title"/>
          </p:nvPr>
        </p:nvSpPr>
        <p:spPr>
          <a:xfrm>
            <a:off x="1490145" y="2376862"/>
            <a:ext cx="2640646" cy="2104273"/>
          </a:xfrm>
          <a:noFill/>
        </p:spPr>
        <p:txBody>
          <a:bodyPr vert="horz" lIns="91440" tIns="45720" rIns="91440" bIns="45720" rtlCol="0" anchor="ctr">
            <a:normAutofit/>
          </a:bodyPr>
          <a:lstStyle/>
          <a:p>
            <a:pPr algn="ctr"/>
            <a:r>
              <a:rPr lang="en-US" sz="3000">
                <a:solidFill>
                  <a:srgbClr val="FFFFFF"/>
                </a:solidFill>
              </a:rPr>
              <a:t>Conclusion</a:t>
            </a:r>
            <a:endParaRPr lang="en-US" sz="3000" dirty="0">
              <a:solidFill>
                <a:srgbClr val="FFFFFF"/>
              </a:solidFill>
            </a:endParaRPr>
          </a:p>
        </p:txBody>
      </p:sp>
      <p:sp>
        <p:nvSpPr>
          <p:cNvPr id="3" name="Text Placeholder 2">
            <a:extLst>
              <a:ext uri="{FF2B5EF4-FFF2-40B4-BE49-F238E27FC236}">
                <a16:creationId xmlns:a16="http://schemas.microsoft.com/office/drawing/2014/main" id="{9C85CA4A-3D92-BD49-8C09-BA886A874F36}"/>
              </a:ext>
            </a:extLst>
          </p:cNvPr>
          <p:cNvSpPr>
            <a:spLocks noGrp="1"/>
          </p:cNvSpPr>
          <p:nvPr>
            <p:ph type="body" idx="1"/>
          </p:nvPr>
        </p:nvSpPr>
        <p:spPr>
          <a:xfrm>
            <a:off x="6081089" y="725394"/>
            <a:ext cx="5142658" cy="5407212"/>
          </a:xfrm>
        </p:spPr>
        <p:txBody>
          <a:bodyPr vert="horz" lIns="91440" tIns="45720" rIns="91440" bIns="45720" rtlCol="0" anchor="ctr">
            <a:normAutofit/>
          </a:bodyPr>
          <a:lstStyle/>
          <a:p>
            <a:r>
              <a:rPr lang="en-US"/>
              <a:t>Summarize the project and lessons learned</a:t>
            </a:r>
          </a:p>
        </p:txBody>
      </p:sp>
    </p:spTree>
    <p:extLst>
      <p:ext uri="{BB962C8B-B14F-4D97-AF65-F5344CB8AC3E}">
        <p14:creationId xmlns:p14="http://schemas.microsoft.com/office/powerpoint/2010/main" val="410984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750C9-EA3E-7E1B-4135-366514E4A595}"/>
              </a:ext>
            </a:extLst>
          </p:cNvPr>
          <p:cNvSpPr>
            <a:spLocks noGrp="1"/>
          </p:cNvSpPr>
          <p:nvPr>
            <p:ph type="title"/>
          </p:nvPr>
        </p:nvSpPr>
        <p:spPr/>
        <p:txBody>
          <a:bodyPr/>
          <a:lstStyle/>
          <a:p>
            <a:r>
              <a:rPr lang="en-US"/>
              <a:t>What is a VPN?</a:t>
            </a:r>
          </a:p>
        </p:txBody>
      </p:sp>
      <p:sp>
        <p:nvSpPr>
          <p:cNvPr id="3" name="Text Placeholder 2">
            <a:extLst>
              <a:ext uri="{FF2B5EF4-FFF2-40B4-BE49-F238E27FC236}">
                <a16:creationId xmlns:a16="http://schemas.microsoft.com/office/drawing/2014/main" id="{A0717D9A-066E-6D3F-08DE-86C50DC57051}"/>
              </a:ext>
            </a:extLst>
          </p:cNvPr>
          <p:cNvSpPr>
            <a:spLocks noGrp="1"/>
          </p:cNvSpPr>
          <p:nvPr>
            <p:ph type="body" idx="1"/>
          </p:nvPr>
        </p:nvSpPr>
        <p:spPr/>
        <p:txBody>
          <a:bodyPr/>
          <a:lstStyle/>
          <a:p>
            <a:r>
              <a:rPr lang="en-US" dirty="0"/>
              <a:t>A VPN(Virtual Private Network) is a framework that establishes a secure and private connection across a public network between your device and a server hosting the VPN.</a:t>
            </a:r>
          </a:p>
          <a:p>
            <a:r>
              <a:rPr lang="en-US" dirty="0"/>
              <a:t>VPNs encrypt traffic across the network making it inaccessible by third parties, Aswell as protect sensitive data(Personal Information, Passwords).</a:t>
            </a:r>
          </a:p>
          <a:p>
            <a:r>
              <a:rPr lang="en-US" dirty="0"/>
              <a:t>VPNs also mask your IP address with the VPN server’s IP address. </a:t>
            </a:r>
          </a:p>
        </p:txBody>
      </p:sp>
    </p:spTree>
    <p:extLst>
      <p:ext uri="{BB962C8B-B14F-4D97-AF65-F5344CB8AC3E}">
        <p14:creationId xmlns:p14="http://schemas.microsoft.com/office/powerpoint/2010/main" val="4091232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33A0-CFF3-F50B-28DD-C7760FC48340}"/>
              </a:ext>
            </a:extLst>
          </p:cNvPr>
          <p:cNvSpPr>
            <a:spLocks noGrp="1"/>
          </p:cNvSpPr>
          <p:nvPr>
            <p:ph type="title"/>
          </p:nvPr>
        </p:nvSpPr>
        <p:spPr/>
        <p:txBody>
          <a:bodyPr/>
          <a:lstStyle/>
          <a:p>
            <a:r>
              <a:rPr lang="en-US" dirty="0"/>
              <a:t>History of VPNs</a:t>
            </a:r>
          </a:p>
        </p:txBody>
      </p:sp>
      <p:sp>
        <p:nvSpPr>
          <p:cNvPr id="3" name="Text Placeholder 2">
            <a:extLst>
              <a:ext uri="{FF2B5EF4-FFF2-40B4-BE49-F238E27FC236}">
                <a16:creationId xmlns:a16="http://schemas.microsoft.com/office/drawing/2014/main" id="{B70691DA-8AC5-2088-209E-61099DA474B9}"/>
              </a:ext>
            </a:extLst>
          </p:cNvPr>
          <p:cNvSpPr>
            <a:spLocks noGrp="1"/>
          </p:cNvSpPr>
          <p:nvPr>
            <p:ph type="body" idx="1"/>
          </p:nvPr>
        </p:nvSpPr>
        <p:spPr/>
        <p:txBody>
          <a:bodyPr/>
          <a:lstStyle/>
          <a:p>
            <a:r>
              <a:rPr lang="en-US" dirty="0"/>
              <a:t>The origins of VPNs come from Virtual Circuits, originally produced in the early 80’s</a:t>
            </a:r>
          </a:p>
          <a:p>
            <a:r>
              <a:rPr lang="en-US" dirty="0"/>
              <a:t>Virtual Circuits are easily implemented in highly connected networks while being very cost effective.</a:t>
            </a:r>
          </a:p>
          <a:p>
            <a:r>
              <a:rPr lang="en-US" dirty="0"/>
              <a:t>These Circuits create a logical path between two devices to ensure reliable data transfer, who path may contain hops between routers</a:t>
            </a:r>
          </a:p>
          <a:p>
            <a:r>
              <a:rPr lang="en-US" dirty="0"/>
              <a:t>As Virtual Circuit technology advanced, it brought the addition of encryption equipment that enciphered information between ports of the virtual circuit.</a:t>
            </a:r>
          </a:p>
        </p:txBody>
      </p:sp>
    </p:spTree>
    <p:extLst>
      <p:ext uri="{BB962C8B-B14F-4D97-AF65-F5344CB8AC3E}">
        <p14:creationId xmlns:p14="http://schemas.microsoft.com/office/powerpoint/2010/main" val="289032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956B-6774-9206-EE25-CBD8D536F514}"/>
              </a:ext>
            </a:extLst>
          </p:cNvPr>
          <p:cNvSpPr>
            <a:spLocks noGrp="1"/>
          </p:cNvSpPr>
          <p:nvPr>
            <p:ph type="title"/>
          </p:nvPr>
        </p:nvSpPr>
        <p:spPr/>
        <p:txBody>
          <a:bodyPr/>
          <a:lstStyle/>
          <a:p>
            <a:r>
              <a:rPr lang="en-US" dirty="0"/>
              <a:t>Why VPNs Matter</a:t>
            </a:r>
          </a:p>
        </p:txBody>
      </p:sp>
      <p:sp>
        <p:nvSpPr>
          <p:cNvPr id="7" name="TextBox 6">
            <a:extLst>
              <a:ext uri="{FF2B5EF4-FFF2-40B4-BE49-F238E27FC236}">
                <a16:creationId xmlns:a16="http://schemas.microsoft.com/office/drawing/2014/main" id="{ED10F6DD-9168-B1B5-9AED-7F96FB3D96BC}"/>
              </a:ext>
            </a:extLst>
          </p:cNvPr>
          <p:cNvSpPr txBox="1"/>
          <p:nvPr/>
        </p:nvSpPr>
        <p:spPr>
          <a:xfrm>
            <a:off x="838198" y="1501541"/>
            <a:ext cx="9893968" cy="4832092"/>
          </a:xfrm>
          <a:prstGeom prst="rect">
            <a:avLst/>
          </a:prstGeom>
          <a:noFill/>
        </p:spPr>
        <p:txBody>
          <a:bodyPr wrap="square" rtlCol="0">
            <a:spAutoFit/>
          </a:bodyPr>
          <a:lstStyle/>
          <a:p>
            <a:r>
              <a:rPr lang="en-US" sz="2800" dirty="0"/>
              <a:t>Cost Efficiency: VPNs are considerably cost effective for the consumer  as apposed to the other alternative a high speed leased line. These lines are expensive and difficult to maintain and administrate.</a:t>
            </a:r>
          </a:p>
          <a:p>
            <a:r>
              <a:rPr lang="en-US" sz="2800" dirty="0"/>
              <a:t>Online Privacy: Masks IP Address, hiding your location and identity on the internet. Encrypts internet traffic prevent ISPs, hackers, or governments from tracking your activity.  This also adds an extra layer of protection against cyber attacks DDoS attacks and phishing.</a:t>
            </a:r>
          </a:p>
          <a:p>
            <a:r>
              <a:rPr lang="en-US" sz="2800" dirty="0"/>
              <a:t>Bypassing Geo-Restriction: Allows users to access websites and content that is blocked in certain countries. </a:t>
            </a:r>
          </a:p>
        </p:txBody>
      </p:sp>
    </p:spTree>
    <p:extLst>
      <p:ext uri="{BB962C8B-B14F-4D97-AF65-F5344CB8AC3E}">
        <p14:creationId xmlns:p14="http://schemas.microsoft.com/office/powerpoint/2010/main" val="244807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26C3-A3DB-D9CC-BD6D-C6DE5E7E8B2C}"/>
              </a:ext>
            </a:extLst>
          </p:cNvPr>
          <p:cNvSpPr>
            <a:spLocks noGrp="1"/>
          </p:cNvSpPr>
          <p:nvPr>
            <p:ph type="title"/>
          </p:nvPr>
        </p:nvSpPr>
        <p:spPr/>
        <p:txBody>
          <a:bodyPr/>
          <a:lstStyle/>
          <a:p>
            <a:r>
              <a:rPr lang="en-US"/>
              <a:t>VPN Protocols</a:t>
            </a:r>
          </a:p>
        </p:txBody>
      </p:sp>
      <p:sp>
        <p:nvSpPr>
          <p:cNvPr id="3" name="Text Placeholder 2">
            <a:extLst>
              <a:ext uri="{FF2B5EF4-FFF2-40B4-BE49-F238E27FC236}">
                <a16:creationId xmlns:a16="http://schemas.microsoft.com/office/drawing/2014/main" id="{C2CA1DD3-FA95-73EE-4D40-68D9B663A874}"/>
              </a:ext>
            </a:extLst>
          </p:cNvPr>
          <p:cNvSpPr>
            <a:spLocks noGrp="1"/>
          </p:cNvSpPr>
          <p:nvPr>
            <p:ph type="body" idx="1"/>
          </p:nvPr>
        </p:nvSpPr>
        <p:spPr/>
        <p:txBody>
          <a:bodyPr>
            <a:normAutofit fontScale="92500" lnSpcReduction="10000"/>
          </a:bodyPr>
          <a:lstStyle/>
          <a:p>
            <a:r>
              <a:rPr lang="en-US" dirty="0"/>
              <a:t>Open VPN: a highly secure, and versatile tunneling protocol that uses the Secure Socket Layer encryption protocol (SSL) in tandem with AES-256 encryption to ensure robust security. Has cross-platform compatibility and is Open-source but requires more computational power compared to newer protocols</a:t>
            </a:r>
          </a:p>
          <a:p>
            <a:r>
              <a:rPr lang="en-US" dirty="0"/>
              <a:t>IKEv2/IPsec: Internet Key Exchange v.2 is a tunneling protocol based on IPsec that establishes VPN connection and defines negotiations and authentication processes for IPsec security associations. Know for its stability and high speed making it ideal for mobile users.</a:t>
            </a:r>
          </a:p>
          <a:p>
            <a:r>
              <a:rPr lang="en-US" dirty="0"/>
              <a:t>PPTP: Point-to-Point Tunneling Protocol is one of the earliest VPN protocols, used for simple application. Very easy to set up and fast but is quite outdated and vulnerable to security exploits.</a:t>
            </a:r>
          </a:p>
        </p:txBody>
      </p:sp>
    </p:spTree>
    <p:extLst>
      <p:ext uri="{BB962C8B-B14F-4D97-AF65-F5344CB8AC3E}">
        <p14:creationId xmlns:p14="http://schemas.microsoft.com/office/powerpoint/2010/main" val="227670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57FD-7FB9-EC5A-F3CC-6F7F4C5A0790}"/>
              </a:ext>
            </a:extLst>
          </p:cNvPr>
          <p:cNvSpPr>
            <a:spLocks noGrp="1"/>
          </p:cNvSpPr>
          <p:nvPr>
            <p:ph type="title"/>
          </p:nvPr>
        </p:nvSpPr>
        <p:spPr/>
        <p:txBody>
          <a:bodyPr/>
          <a:lstStyle/>
          <a:p>
            <a:r>
              <a:rPr lang="en-US" dirty="0"/>
              <a:t>AES-256</a:t>
            </a:r>
          </a:p>
        </p:txBody>
      </p:sp>
      <p:sp>
        <p:nvSpPr>
          <p:cNvPr id="3" name="Text Placeholder 2">
            <a:extLst>
              <a:ext uri="{FF2B5EF4-FFF2-40B4-BE49-F238E27FC236}">
                <a16:creationId xmlns:a16="http://schemas.microsoft.com/office/drawing/2014/main" id="{DCF7155C-18F4-615A-39BC-720E09BE2989}"/>
              </a:ext>
            </a:extLst>
          </p:cNvPr>
          <p:cNvSpPr>
            <a:spLocks noGrp="1"/>
          </p:cNvSpPr>
          <p:nvPr>
            <p:ph type="body" idx="1"/>
          </p:nvPr>
        </p:nvSpPr>
        <p:spPr/>
        <p:txBody>
          <a:bodyPr/>
          <a:lstStyle/>
          <a:p>
            <a:r>
              <a:rPr lang="en-US" dirty="0"/>
              <a:t> AES stands for Advanced Encryption Standard and the 256 refers to the length of the encryption key which is 256 bits</a:t>
            </a:r>
          </a:p>
          <a:p>
            <a:r>
              <a:rPr lang="en-US" dirty="0"/>
              <a:t>AES-256 is one of the most highly secure encryption protocols used in many modern VPN protocols. </a:t>
            </a:r>
          </a:p>
          <a:p>
            <a:r>
              <a:rPr lang="en-US" dirty="0"/>
              <a:t>Its considered a military-grade encryption due to its resistance to brute-force attacks. </a:t>
            </a:r>
          </a:p>
        </p:txBody>
      </p:sp>
    </p:spTree>
    <p:extLst>
      <p:ext uri="{BB962C8B-B14F-4D97-AF65-F5344CB8AC3E}">
        <p14:creationId xmlns:p14="http://schemas.microsoft.com/office/powerpoint/2010/main" val="113777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C24EA-0D8B-47C7-CD8D-7B2BEEEB9C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354AC-08AC-3903-193F-11DECEBB3A1B}"/>
              </a:ext>
            </a:extLst>
          </p:cNvPr>
          <p:cNvSpPr>
            <a:spLocks noGrp="1"/>
          </p:cNvSpPr>
          <p:nvPr>
            <p:ph type="title"/>
          </p:nvPr>
        </p:nvSpPr>
        <p:spPr/>
        <p:txBody>
          <a:bodyPr/>
          <a:lstStyle/>
          <a:p>
            <a:r>
              <a:rPr lang="en-US" dirty="0"/>
              <a:t>AES-256 Cont.</a:t>
            </a:r>
          </a:p>
        </p:txBody>
      </p:sp>
      <p:sp>
        <p:nvSpPr>
          <p:cNvPr id="3" name="Text Placeholder 2">
            <a:extLst>
              <a:ext uri="{FF2B5EF4-FFF2-40B4-BE49-F238E27FC236}">
                <a16:creationId xmlns:a16="http://schemas.microsoft.com/office/drawing/2014/main" id="{67187634-F25F-E1A5-861C-40913C94017A}"/>
              </a:ext>
            </a:extLst>
          </p:cNvPr>
          <p:cNvSpPr>
            <a:spLocks noGrp="1"/>
          </p:cNvSpPr>
          <p:nvPr>
            <p:ph type="body" idx="1"/>
          </p:nvPr>
        </p:nvSpPr>
        <p:spPr/>
        <p:txBody>
          <a:bodyPr/>
          <a:lstStyle/>
          <a:p>
            <a:r>
              <a:rPr lang="en-US" dirty="0"/>
              <a:t>AES-256’s robust security comes from large key size. While crackable theoretically it would take an enormous amount of computing power and time to break.</a:t>
            </a:r>
          </a:p>
          <a:p>
            <a:r>
              <a:rPr lang="en-US" dirty="0"/>
              <a:t>AES-256 takes a file or data that you would like to encrypt, and transforms said data using a 256-bit key. </a:t>
            </a:r>
          </a:p>
          <a:p>
            <a:r>
              <a:rPr lang="en-US" dirty="0"/>
              <a:t>The encryption process involves a series of steps called rounds where a series of transformations occur and are repeated between rounds, using a new 128-bit key derived from the 256-bit master key being </a:t>
            </a:r>
            <a:r>
              <a:rPr lang="en-US"/>
              <a:t>the difference.</a:t>
            </a:r>
            <a:endParaRPr lang="en-US" dirty="0"/>
          </a:p>
        </p:txBody>
      </p:sp>
    </p:spTree>
    <p:extLst>
      <p:ext uri="{BB962C8B-B14F-4D97-AF65-F5344CB8AC3E}">
        <p14:creationId xmlns:p14="http://schemas.microsoft.com/office/powerpoint/2010/main" val="109450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3672-E544-17DB-841C-DEE7996BB2F0}"/>
              </a:ext>
            </a:extLst>
          </p:cNvPr>
          <p:cNvSpPr>
            <a:spLocks noGrp="1"/>
          </p:cNvSpPr>
          <p:nvPr>
            <p:ph type="title"/>
          </p:nvPr>
        </p:nvSpPr>
        <p:spPr/>
        <p:txBody>
          <a:bodyPr/>
          <a:lstStyle/>
          <a:p>
            <a:r>
              <a:rPr lang="en-US"/>
              <a:t>How VPNs Work</a:t>
            </a:r>
          </a:p>
        </p:txBody>
      </p:sp>
      <p:sp>
        <p:nvSpPr>
          <p:cNvPr id="3" name="Text Placeholder 2">
            <a:extLst>
              <a:ext uri="{FF2B5EF4-FFF2-40B4-BE49-F238E27FC236}">
                <a16:creationId xmlns:a16="http://schemas.microsoft.com/office/drawing/2014/main" id="{A620EBC3-200C-8E9F-AAC0-8F84AC58E407}"/>
              </a:ext>
            </a:extLst>
          </p:cNvPr>
          <p:cNvSpPr>
            <a:spLocks noGrp="1"/>
          </p:cNvSpPr>
          <p:nvPr>
            <p:ph type="body" idx="1"/>
          </p:nvPr>
        </p:nvSpPr>
        <p:spPr/>
        <p:txBody>
          <a:bodyPr/>
          <a:lstStyle/>
          <a:p>
            <a:r>
              <a:rPr lang="en-US"/>
              <a:t>Overview of how your VPN simulator functions</a:t>
            </a:r>
          </a:p>
        </p:txBody>
      </p:sp>
    </p:spTree>
    <p:extLst>
      <p:ext uri="{BB962C8B-B14F-4D97-AF65-F5344CB8AC3E}">
        <p14:creationId xmlns:p14="http://schemas.microsoft.com/office/powerpoint/2010/main" val="344734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B5A7-E99F-5340-F114-6334B7F29DDF}"/>
              </a:ext>
            </a:extLst>
          </p:cNvPr>
          <p:cNvSpPr>
            <a:spLocks noGrp="1"/>
          </p:cNvSpPr>
          <p:nvPr>
            <p:ph type="title"/>
          </p:nvPr>
        </p:nvSpPr>
        <p:spPr/>
        <p:txBody>
          <a:bodyPr/>
          <a:lstStyle/>
          <a:p>
            <a:r>
              <a:rPr lang="en-US"/>
              <a:t>Demo / Screenshots</a:t>
            </a:r>
          </a:p>
        </p:txBody>
      </p:sp>
      <p:sp>
        <p:nvSpPr>
          <p:cNvPr id="3" name="Text Placeholder 2">
            <a:extLst>
              <a:ext uri="{FF2B5EF4-FFF2-40B4-BE49-F238E27FC236}">
                <a16:creationId xmlns:a16="http://schemas.microsoft.com/office/drawing/2014/main" id="{04FFD1B4-2ABC-7F38-5A53-C21AD38ACB8B}"/>
              </a:ext>
            </a:extLst>
          </p:cNvPr>
          <p:cNvSpPr>
            <a:spLocks noGrp="1"/>
          </p:cNvSpPr>
          <p:nvPr>
            <p:ph type="body" idx="1"/>
          </p:nvPr>
        </p:nvSpPr>
        <p:spPr/>
        <p:txBody>
          <a:bodyPr/>
          <a:lstStyle/>
          <a:p>
            <a:r>
              <a:rPr lang="en-US" dirty="0"/>
              <a:t>Code outputs</a:t>
            </a:r>
          </a:p>
        </p:txBody>
      </p:sp>
    </p:spTree>
    <p:extLst>
      <p:ext uri="{BB962C8B-B14F-4D97-AF65-F5344CB8AC3E}">
        <p14:creationId xmlns:p14="http://schemas.microsoft.com/office/powerpoint/2010/main" val="2829502004"/>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232</TotalTime>
  <Words>586</Words>
  <Application>Microsoft Macintosh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2013 - 2022 Theme</vt:lpstr>
      <vt:lpstr>VPN Simulator</vt:lpstr>
      <vt:lpstr>What is a VPN?</vt:lpstr>
      <vt:lpstr>History of VPNs</vt:lpstr>
      <vt:lpstr>Why VPNs Matter</vt:lpstr>
      <vt:lpstr>VPN Protocols</vt:lpstr>
      <vt:lpstr>AES-256</vt:lpstr>
      <vt:lpstr>AES-256 Cont.</vt:lpstr>
      <vt:lpstr>How VPNs Work</vt:lpstr>
      <vt:lpstr>Demo / Screenshots</vt:lpstr>
      <vt:lpstr>Pros and Cons</vt:lpstr>
      <vt:lpstr>Real World VPN Services</vt:lpstr>
      <vt:lpstr>Threat Models</vt:lpstr>
      <vt:lpstr>Interactive Question (optional)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VPN Simulator</dc:title>
  <dc:creator>Hamid El Karim</dc:creator>
  <cp:lastModifiedBy>Hamid El Karim</cp:lastModifiedBy>
  <cp:revision>2</cp:revision>
  <dcterms:created xsi:type="dcterms:W3CDTF">2025-04-18T03:04:44Z</dcterms:created>
  <dcterms:modified xsi:type="dcterms:W3CDTF">2025-04-23T18:11:02Z</dcterms:modified>
</cp:coreProperties>
</file>