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1952625"/>
  <p:embeddedFontLst>
    <p:embeddedFont>
      <p:font typeface="Tek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X0RqaotLjhz9dD/JMtOTuJUy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ek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146425"/>
            <a:ext cx="4572225" cy="73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927475"/>
            <a:ext cx="5486400" cy="878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927475"/>
            <a:ext cx="5486400" cy="878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146425"/>
            <a:ext cx="4572225" cy="73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e1c4e75d5_1_23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e1c4e75d5_1_23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e1c4e75d5_1_89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6e1c4e75d5_1_89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e1c4e75d5_1_108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6e1c4e75d5_1_108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e1c4e75d5_1_127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6e1c4e75d5_1_127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e1c4e75d5_1_141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6e1c4e75d5_1_141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927475"/>
            <a:ext cx="5486400" cy="878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146425"/>
            <a:ext cx="4572225" cy="73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1c4e75d5_1_164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e1c4e75d5_1_164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1c4e75d5_0_23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e1c4e75d5_0_23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1c4e75d5_1_229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e1c4e75d5_1_229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1c4e75d5_1_0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6e1c4e75d5_1_0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1c4e75d5_1_274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e1c4e75d5_1_274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1c4e75d5_1_293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e1c4e75d5_1_293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e1c4e75d5_1_315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e1c4e75d5_1_315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ataAt/inpe-ambiente" TargetMode="External"/><Relationship Id="rId4" Type="http://schemas.openxmlformats.org/officeDocument/2006/relationships/hyperlink" Target="https://introducao-ds-inpe-2020.netlify.com/apresencao_final.html" TargetMode="External"/><Relationship Id="rId5" Type="http://schemas.openxmlformats.org/officeDocument/2006/relationships/hyperlink" Target="https://github.com/dataAt/introducao-analise-de-dados" TargetMode="External"/><Relationship Id="rId6" Type="http://schemas.openxmlformats.org/officeDocument/2006/relationships/hyperlink" Target="https://dataat.github.io/introducao-analise-de-dados/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0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2030410"/>
            <a:ext cx="7005134" cy="4827590"/>
          </a:xfrm>
          <a:custGeom>
            <a:rect b="b" l="l" r="r" t="t"/>
            <a:pathLst>
              <a:path extrusionOk="0" h="4827590" w="7005134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1165100" y="1519625"/>
            <a:ext cx="9092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Teko"/>
              <a:buNone/>
            </a:pPr>
            <a:r>
              <a:rPr b="1" lang="en-US" sz="5600"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8949070" y="5137523"/>
            <a:ext cx="3027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Felipe Carvalho</a:t>
            </a:r>
            <a:endParaRPr b="1" sz="2400">
              <a:solidFill>
                <a:srgbClr val="0070C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Felipe Menin</a:t>
            </a:r>
            <a:r>
              <a:rPr b="1" lang="en-US" sz="24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o</a:t>
            </a:r>
            <a:endParaRPr b="1" sz="2400">
              <a:solidFill>
                <a:srgbClr val="0070C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165095" y="2595904"/>
            <a:ext cx="1158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</a:t>
            </a:r>
            <a:r>
              <a:rPr b="0" i="0" lang="en-US" sz="222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226560" y="6183948"/>
            <a:ext cx="3738880" cy="609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65"/>
              <a:buFont typeface="Arial"/>
              <a:buNone/>
            </a:pPr>
            <a:r>
              <a:rPr b="0" i="0" lang="en-US" sz="1665" u="none" cap="none" strike="noStrike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r>
              <a:rPr lang="en-US" sz="1665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8</a:t>
            </a:r>
            <a:r>
              <a:rPr b="0" i="0" lang="en-US" sz="1665" u="none" cap="none" strike="noStrike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 de </a:t>
            </a:r>
            <a:r>
              <a:rPr lang="en-US" sz="1665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Janeiro</a:t>
            </a:r>
            <a:r>
              <a:rPr b="0" i="0" lang="en-US" sz="1665" u="none" cap="none" strike="noStrike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 de 20</a:t>
            </a:r>
            <a:r>
              <a:rPr lang="en-US" sz="1665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20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65"/>
              <a:buFont typeface="Arial"/>
              <a:buNone/>
            </a:pPr>
            <a:r>
              <a:rPr b="0" i="0" lang="en-US" sz="1665" u="none" cap="none" strike="noStrike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São José dos Campos - SP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22901" r="20425" t="0"/>
          <a:stretch/>
        </p:blipFill>
        <p:spPr>
          <a:xfrm>
            <a:off x="9722950" y="0"/>
            <a:ext cx="2361350" cy="21695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221090" y="4754638"/>
            <a:ext cx="63399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eko"/>
                <a:ea typeface="Teko"/>
                <a:cs typeface="Teko"/>
                <a:sym typeface="Teko"/>
              </a:rPr>
              <a:t>Visão geral sobre análise de dados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1335390" y="4504130"/>
            <a:ext cx="1234500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3" name="Google Shape;9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00" y="5341175"/>
            <a:ext cx="1452049" cy="14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g6e1c4e75d5_1_23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g6e1c4e75d5_1_23"/>
          <p:cNvSpPr txBox="1"/>
          <p:nvPr/>
        </p:nvSpPr>
        <p:spPr>
          <a:xfrm>
            <a:off x="162550" y="243850"/>
            <a:ext cx="701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O processo de Análise de dados</a:t>
            </a:r>
            <a:endParaRPr/>
          </a:p>
        </p:txBody>
      </p:sp>
      <p:sp>
        <p:nvSpPr>
          <p:cNvPr id="225" name="Google Shape;225;g6e1c4e75d5_1_23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11</a:t>
            </a: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/15</a:t>
            </a:r>
            <a:endParaRPr/>
          </a:p>
        </p:txBody>
      </p:sp>
      <p:sp>
        <p:nvSpPr>
          <p:cNvPr id="226" name="Google Shape;226;g6e1c4e75d5_1_23"/>
          <p:cNvSpPr/>
          <p:nvPr/>
        </p:nvSpPr>
        <p:spPr>
          <a:xfrm>
            <a:off x="90430" y="2758361"/>
            <a:ext cx="1879800" cy="15978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Import</a:t>
            </a:r>
            <a:endParaRPr sz="3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7" name="Google Shape;227;g6e1c4e75d5_1_23"/>
          <p:cNvSpPr/>
          <p:nvPr/>
        </p:nvSpPr>
        <p:spPr>
          <a:xfrm>
            <a:off x="5045475" y="1661700"/>
            <a:ext cx="4649100" cy="37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6e1c4e75d5_1_23"/>
          <p:cNvSpPr txBox="1"/>
          <p:nvPr/>
        </p:nvSpPr>
        <p:spPr>
          <a:xfrm>
            <a:off x="5247825" y="2989900"/>
            <a:ext cx="105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Model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6e1c4e75d5_1_23"/>
          <p:cNvSpPr/>
          <p:nvPr/>
        </p:nvSpPr>
        <p:spPr>
          <a:xfrm>
            <a:off x="2568013" y="2728650"/>
            <a:ext cx="1952400" cy="15978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Tidy</a:t>
            </a:r>
            <a:endParaRPr sz="3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30" name="Google Shape;230;g6e1c4e75d5_1_23"/>
          <p:cNvSpPr/>
          <p:nvPr/>
        </p:nvSpPr>
        <p:spPr>
          <a:xfrm>
            <a:off x="4647925" y="3226200"/>
            <a:ext cx="312600" cy="6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6e1c4e75d5_1_23"/>
          <p:cNvSpPr/>
          <p:nvPr/>
        </p:nvSpPr>
        <p:spPr>
          <a:xfrm>
            <a:off x="5867625" y="1809100"/>
            <a:ext cx="3004800" cy="11859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6e1c4e75d5_1_23"/>
          <p:cNvSpPr txBox="1"/>
          <p:nvPr/>
        </p:nvSpPr>
        <p:spPr>
          <a:xfrm>
            <a:off x="8051800" y="2918075"/>
            <a:ext cx="155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Transform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6e1c4e75d5_1_23"/>
          <p:cNvSpPr txBox="1"/>
          <p:nvPr/>
        </p:nvSpPr>
        <p:spPr>
          <a:xfrm>
            <a:off x="6753375" y="4250250"/>
            <a:ext cx="14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Visualize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6e1c4e75d5_1_23"/>
          <p:cNvSpPr/>
          <p:nvPr/>
        </p:nvSpPr>
        <p:spPr>
          <a:xfrm rot="8220858">
            <a:off x="7802522" y="4202667"/>
            <a:ext cx="2021807" cy="942243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6e1c4e75d5_1_23"/>
          <p:cNvSpPr/>
          <p:nvPr/>
        </p:nvSpPr>
        <p:spPr>
          <a:xfrm rot="-8100361">
            <a:off x="4766548" y="4039952"/>
            <a:ext cx="2021830" cy="94229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6e1c4e75d5_1_23"/>
          <p:cNvSpPr/>
          <p:nvPr/>
        </p:nvSpPr>
        <p:spPr>
          <a:xfrm>
            <a:off x="2142900" y="3255875"/>
            <a:ext cx="312600" cy="6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e1c4e75d5_1_23"/>
          <p:cNvSpPr/>
          <p:nvPr/>
        </p:nvSpPr>
        <p:spPr>
          <a:xfrm>
            <a:off x="9770002" y="3127648"/>
            <a:ext cx="312600" cy="6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6e1c4e75d5_1_23"/>
          <p:cNvSpPr/>
          <p:nvPr/>
        </p:nvSpPr>
        <p:spPr>
          <a:xfrm>
            <a:off x="10130925" y="2630100"/>
            <a:ext cx="1880100" cy="15978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Communicate</a:t>
            </a:r>
            <a:endParaRPr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239" name="Google Shape;239;g6e1c4e75d5_1_23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40" name="Google Shape;240;g6e1c4e75d5_1_23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41" name="Google Shape;241;g6e1c4e75d5_1_23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42" name="Google Shape;242;g6e1c4e75d5_1_23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g6e1c4e75d5_1_89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g6e1c4e75d5_1_89"/>
          <p:cNvSpPr txBox="1"/>
          <p:nvPr/>
        </p:nvSpPr>
        <p:spPr>
          <a:xfrm>
            <a:off x="646300" y="2515500"/>
            <a:ext cx="110769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Fazendo Análise de Dados</a:t>
            </a:r>
            <a:endParaRPr sz="7500"/>
          </a:p>
        </p:txBody>
      </p:sp>
      <p:sp>
        <p:nvSpPr>
          <p:cNvPr id="249" name="Google Shape;249;g6e1c4e75d5_1_89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12</a:t>
            </a: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/15</a:t>
            </a:r>
            <a:endParaRPr/>
          </a:p>
        </p:txBody>
      </p:sp>
      <p:pic>
        <p:nvPicPr>
          <p:cNvPr descr="A drawing of a cartoon character&#10;&#10;Description generated with high confidence" id="250" name="Google Shape;250;g6e1c4e75d5_1_89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51" name="Google Shape;251;g6e1c4e75d5_1_89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52" name="Google Shape;252;g6e1c4e75d5_1_89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53" name="Google Shape;253;g6e1c4e75d5_1_89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g6e1c4e75d5_1_108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g6e1c4e75d5_1_108"/>
          <p:cNvSpPr txBox="1"/>
          <p:nvPr/>
        </p:nvSpPr>
        <p:spPr>
          <a:xfrm>
            <a:off x="162543" y="243850"/>
            <a:ext cx="458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R VS Python ? </a:t>
            </a:r>
            <a:endParaRPr/>
          </a:p>
        </p:txBody>
      </p:sp>
      <p:sp>
        <p:nvSpPr>
          <p:cNvPr id="260" name="Google Shape;260;g6e1c4e75d5_1_108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13</a:t>
            </a: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/15</a:t>
            </a:r>
            <a:endParaRPr/>
          </a:p>
        </p:txBody>
      </p:sp>
      <p:pic>
        <p:nvPicPr>
          <p:cNvPr id="261" name="Google Shape;261;g6e1c4e75d5_1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50" y="2294651"/>
            <a:ext cx="3461700" cy="26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6e1c4e75d5_1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02" y="1905213"/>
            <a:ext cx="3461700" cy="346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cartoon character&#10;&#10;Description generated with high confidence" id="263" name="Google Shape;263;g6e1c4e75d5_1_108"/>
          <p:cNvPicPr preferRelativeResize="0"/>
          <p:nvPr/>
        </p:nvPicPr>
        <p:blipFill rotWithShape="1">
          <a:blip r:embed="rId5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64" name="Google Shape;264;g6e1c4e75d5_1_108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65" name="Google Shape;265;g6e1c4e75d5_1_108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66" name="Google Shape;266;g6e1c4e75d5_1_108"/>
          <p:cNvPicPr preferRelativeResize="0"/>
          <p:nvPr/>
        </p:nvPicPr>
        <p:blipFill rotWithShape="1">
          <a:blip r:embed="rId6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6e1c4e75d5_1_108"/>
          <p:cNvSpPr/>
          <p:nvPr/>
        </p:nvSpPr>
        <p:spPr>
          <a:xfrm>
            <a:off x="4562475" y="1650275"/>
            <a:ext cx="3496800" cy="38139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g6e1c4e75d5_1_127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g6e1c4e75d5_1_127"/>
          <p:cNvSpPr txBox="1"/>
          <p:nvPr/>
        </p:nvSpPr>
        <p:spPr>
          <a:xfrm>
            <a:off x="162560" y="243840"/>
            <a:ext cx="274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Ambiente</a:t>
            </a:r>
            <a:endParaRPr/>
          </a:p>
        </p:txBody>
      </p:sp>
      <p:sp>
        <p:nvSpPr>
          <p:cNvPr id="274" name="Google Shape;274;g6e1c4e75d5_1_127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14</a:t>
            </a: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/15</a:t>
            </a:r>
            <a:endParaRPr/>
          </a:p>
        </p:txBody>
      </p:sp>
      <p:pic>
        <p:nvPicPr>
          <p:cNvPr id="275" name="Google Shape;275;g6e1c4e75d5_1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475" y="405375"/>
            <a:ext cx="4705425" cy="54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6e1c4e75d5_1_127"/>
          <p:cNvSpPr txBox="1"/>
          <p:nvPr/>
        </p:nvSpPr>
        <p:spPr>
          <a:xfrm>
            <a:off x="251725" y="1496838"/>
            <a:ext cx="65886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Jupyter Notebook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Documentos interativos;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Apresentação bonita e amigável;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Fácil distribuição dos resultados das análises</a:t>
            </a:r>
            <a:r>
              <a:rPr lang="en-US" sz="2400">
                <a:latin typeface="Teko"/>
                <a:ea typeface="Teko"/>
                <a:cs typeface="Teko"/>
                <a:sym typeface="Teko"/>
              </a:rPr>
              <a:t>.</a:t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277" name="Google Shape;277;g6e1c4e75d5_1_127"/>
          <p:cNvPicPr preferRelativeResize="0"/>
          <p:nvPr/>
        </p:nvPicPr>
        <p:blipFill rotWithShape="1">
          <a:blip r:embed="rId4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78" name="Google Shape;278;g6e1c4e75d5_1_127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79" name="Google Shape;279;g6e1c4e75d5_1_127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80" name="Google Shape;280;g6e1c4e75d5_1_127"/>
          <p:cNvPicPr preferRelativeResize="0"/>
          <p:nvPr/>
        </p:nvPicPr>
        <p:blipFill rotWithShape="1">
          <a:blip r:embed="rId5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g6e1c4e75d5_1_141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g6e1c4e75d5_1_141"/>
          <p:cNvSpPr txBox="1"/>
          <p:nvPr/>
        </p:nvSpPr>
        <p:spPr>
          <a:xfrm>
            <a:off x="162560" y="243840"/>
            <a:ext cx="274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Plataforma</a:t>
            </a:r>
            <a:endParaRPr/>
          </a:p>
        </p:txBody>
      </p:sp>
      <p:sp>
        <p:nvSpPr>
          <p:cNvPr id="287" name="Google Shape;287;g6e1c4e75d5_1_141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15</a:t>
            </a: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/15</a:t>
            </a:r>
            <a:endParaRPr/>
          </a:p>
        </p:txBody>
      </p:sp>
      <p:sp>
        <p:nvSpPr>
          <p:cNvPr id="288" name="Google Shape;288;g6e1c4e75d5_1_141"/>
          <p:cNvSpPr txBox="1"/>
          <p:nvPr/>
        </p:nvSpPr>
        <p:spPr>
          <a:xfrm>
            <a:off x="323375" y="1496850"/>
            <a:ext cx="65526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Kaggle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Repositório de dados;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Ambiente simples e fácil de utilizar;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Recursos computacionais disponibilizados gratuitamente.</a:t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89" name="Google Shape;289;g6e1c4e75d5_1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825" y="710775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cartoon character&#10;&#10;Description generated with high confidence" id="290" name="Google Shape;290;g6e1c4e75d5_1_141"/>
          <p:cNvPicPr preferRelativeResize="0"/>
          <p:nvPr/>
        </p:nvPicPr>
        <p:blipFill rotWithShape="1">
          <a:blip r:embed="rId4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91" name="Google Shape;291;g6e1c4e75d5_1_141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92" name="Google Shape;292;g6e1c4e75d5_1_141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93" name="Google Shape;293;g6e1c4e75d5_1_141"/>
          <p:cNvPicPr preferRelativeResize="0"/>
          <p:nvPr/>
        </p:nvPicPr>
        <p:blipFill rotWithShape="1">
          <a:blip r:embed="rId5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rawing of a cartoon character&#10;&#10;Description generated with high confidence" id="98" name="Google Shape;98;p2"/>
          <p:cNvPicPr preferRelativeResize="0"/>
          <p:nvPr/>
        </p:nvPicPr>
        <p:blipFill rotWithShape="1">
          <a:blip r:embed="rId3">
            <a:alphaModFix/>
          </a:blip>
          <a:srcRect b="1999" l="0" r="-1" t="0"/>
          <a:stretch/>
        </p:blipFill>
        <p:spPr>
          <a:xfrm>
            <a:off x="11487148" y="6197599"/>
            <a:ext cx="599436" cy="599436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8829039" y="6234748"/>
            <a:ext cx="2651760" cy="365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flipH="1" rot="10800000">
            <a:off x="635" y="6162675"/>
            <a:ext cx="12192000" cy="2032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"/>
          <p:cNvSpPr txBox="1"/>
          <p:nvPr/>
        </p:nvSpPr>
        <p:spPr>
          <a:xfrm>
            <a:off x="166774" y="0"/>
            <a:ext cx="309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Quem somos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Teko"/>
                <a:ea typeface="Teko"/>
                <a:cs typeface="Teko"/>
                <a:sym typeface="Teko"/>
              </a:rPr>
              <a:t>01/16</a:t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650" y="1411238"/>
            <a:ext cx="2743200" cy="2743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8000" y="4300588"/>
            <a:ext cx="692800" cy="6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8000" y="5053538"/>
            <a:ext cx="692800" cy="6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789625" y="815200"/>
            <a:ext cx="236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FELIPE CARVALHO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685925" y="815188"/>
            <a:ext cx="236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FELIPE MENINO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7">
            <a:alphaModFix/>
          </a:blip>
          <a:srcRect b="0" l="22901" r="20425" t="0"/>
          <a:stretch/>
        </p:blipFill>
        <p:spPr>
          <a:xfrm>
            <a:off x="11478363" y="6221504"/>
            <a:ext cx="616998" cy="56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7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2464575" y="4293000"/>
            <a:ext cx="160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@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oldlipe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464575" y="5045950"/>
            <a:ext cx="28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lipecaso@gmail.com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3500" y="4308188"/>
            <a:ext cx="692800" cy="6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3500" y="5061138"/>
            <a:ext cx="692800" cy="6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8070075" y="4300600"/>
            <a:ext cx="160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@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M3nin0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8070075" y="5053550"/>
            <a:ext cx="334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efelipecarlos@gmail.com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2975" y="1351088"/>
            <a:ext cx="2181800" cy="2896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6e1c4e75d5_1_164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g6e1c4e75d5_1_164"/>
          <p:cNvSpPr txBox="1"/>
          <p:nvPr/>
        </p:nvSpPr>
        <p:spPr>
          <a:xfrm>
            <a:off x="162560" y="243840"/>
            <a:ext cx="274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Material</a:t>
            </a:r>
            <a:endParaRPr/>
          </a:p>
        </p:txBody>
      </p:sp>
      <p:sp>
        <p:nvSpPr>
          <p:cNvPr id="124" name="Google Shape;124;g6e1c4e75d5_1_164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02/16</a:t>
            </a:r>
            <a:endParaRPr/>
          </a:p>
        </p:txBody>
      </p:sp>
      <p:sp>
        <p:nvSpPr>
          <p:cNvPr id="125" name="Google Shape;125;g6e1c4e75d5_1_164"/>
          <p:cNvSpPr txBox="1"/>
          <p:nvPr/>
        </p:nvSpPr>
        <p:spPr>
          <a:xfrm>
            <a:off x="990925" y="1513725"/>
            <a:ext cx="102114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Disponível no Github: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Ambiente: </a:t>
            </a:r>
            <a:r>
              <a:rPr lang="en-US" sz="2500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3"/>
              </a:rPr>
              <a:t>https://github.com/dataAt/inpe-ambiente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Apresentação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: </a:t>
            </a:r>
            <a:r>
              <a:rPr lang="en-US" sz="2500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4"/>
              </a:rPr>
              <a:t>https://introducao-ds-inpe-2020.netlify.com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Códigos: </a:t>
            </a:r>
            <a:r>
              <a:rPr lang="en-US" sz="2500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5"/>
              </a:rPr>
              <a:t>https://github.com/dataAt/introducao-analise-de-dados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3873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Livro-Texto:</a:t>
            </a:r>
            <a:r>
              <a:rPr lang="en-US" sz="2500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n-US" sz="2500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6"/>
              </a:rPr>
              <a:t>https://dataat.github.io/introducao-analise-de-dados/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126" name="Google Shape;126;g6e1c4e75d5_1_164"/>
          <p:cNvPicPr preferRelativeResize="0"/>
          <p:nvPr/>
        </p:nvPicPr>
        <p:blipFill rotWithShape="1">
          <a:blip r:embed="rId7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7" name="Google Shape;127;g6e1c4e75d5_1_164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28" name="Google Shape;128;g6e1c4e75d5_1_164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29" name="Google Shape;129;g6e1c4e75d5_1_164"/>
          <p:cNvPicPr preferRelativeResize="0"/>
          <p:nvPr/>
        </p:nvPicPr>
        <p:blipFill rotWithShape="1">
          <a:blip r:embed="rId8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6e1c4e75d5_0_23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g6e1c4e75d5_0_23"/>
          <p:cNvSpPr txBox="1"/>
          <p:nvPr/>
        </p:nvSpPr>
        <p:spPr>
          <a:xfrm>
            <a:off x="162560" y="243840"/>
            <a:ext cx="274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Objetivo</a:t>
            </a:r>
            <a:endParaRPr/>
          </a:p>
        </p:txBody>
      </p:sp>
      <p:sp>
        <p:nvSpPr>
          <p:cNvPr id="136" name="Google Shape;136;g6e1c4e75d5_0_23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03/16</a:t>
            </a:r>
            <a:endParaRPr/>
          </a:p>
        </p:txBody>
      </p:sp>
      <p:sp>
        <p:nvSpPr>
          <p:cNvPr id="137" name="Google Shape;137;g6e1c4e75d5_0_23"/>
          <p:cNvSpPr txBox="1"/>
          <p:nvPr/>
        </p:nvSpPr>
        <p:spPr>
          <a:xfrm>
            <a:off x="844800" y="1878900"/>
            <a:ext cx="105024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eko"/>
                <a:ea typeface="Teko"/>
                <a:cs typeface="Teko"/>
                <a:sym typeface="Teko"/>
              </a:rPr>
              <a:t>Objetiva-se apresentar ao aluno o </a:t>
            </a:r>
            <a:r>
              <a:rPr lang="en-US" sz="3500">
                <a:latin typeface="Teko"/>
                <a:ea typeface="Teko"/>
                <a:cs typeface="Teko"/>
                <a:sym typeface="Teko"/>
              </a:rPr>
              <a:t>processo básico de análise de dados, utilizando as linguagens de programação R e Python, de acordo com a tecnologias mais usadas no mercado e na acadêmia.</a:t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138" name="Google Shape;138;g6e1c4e75d5_0_23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9" name="Google Shape;139;g6e1c4e75d5_0_23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40" name="Google Shape;140;g6e1c4e75d5_0_23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41" name="Google Shape;141;g6e1c4e75d5_0_23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g6e1c4e75d5_1_229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g6e1c4e75d5_1_229"/>
          <p:cNvSpPr txBox="1"/>
          <p:nvPr/>
        </p:nvSpPr>
        <p:spPr>
          <a:xfrm>
            <a:off x="162547" y="243850"/>
            <a:ext cx="352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Sobre os dados</a:t>
            </a:r>
            <a:endParaRPr/>
          </a:p>
        </p:txBody>
      </p:sp>
      <p:sp>
        <p:nvSpPr>
          <p:cNvPr id="148" name="Google Shape;148;g6e1c4e75d5_1_229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04/16</a:t>
            </a:r>
            <a:endParaRPr/>
          </a:p>
        </p:txBody>
      </p:sp>
      <p:pic>
        <p:nvPicPr>
          <p:cNvPr descr="A drawing of a cartoon character&#10;&#10;Description generated with high confidence" id="149" name="Google Shape;149;g6e1c4e75d5_1_229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0" name="Google Shape;150;g6e1c4e75d5_1_229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51" name="Google Shape;151;g6e1c4e75d5_1_229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52" name="Google Shape;152;g6e1c4e75d5_1_229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6e1c4e75d5_1_229"/>
          <p:cNvSpPr/>
          <p:nvPr/>
        </p:nvSpPr>
        <p:spPr>
          <a:xfrm>
            <a:off x="420084" y="1647431"/>
            <a:ext cx="27432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eko"/>
                <a:ea typeface="Teko"/>
                <a:cs typeface="Teko"/>
                <a:sym typeface="Teko"/>
              </a:rPr>
              <a:t>Dado</a:t>
            </a:r>
            <a:endParaRPr b="1"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É tudo aquilo que é registrado, para posteriormente, ser analisada</a:t>
            </a:r>
            <a:endParaRPr sz="2800"/>
          </a:p>
        </p:txBody>
      </p:sp>
      <p:pic>
        <p:nvPicPr>
          <p:cNvPr id="154" name="Google Shape;154;g6e1c4e75d5_1_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213" y="1733898"/>
            <a:ext cx="934925" cy="93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6e1c4e75d5_1_229"/>
          <p:cNvSpPr txBox="1"/>
          <p:nvPr/>
        </p:nvSpPr>
        <p:spPr>
          <a:xfrm>
            <a:off x="12478625" y="1145200"/>
            <a:ext cx="28185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Formatos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Cada formato pode apresentar etapas diferentes de organização</a:t>
            </a:r>
            <a:endParaRPr sz="2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6" name="Google Shape;156;g6e1c4e75d5_1_229"/>
          <p:cNvSpPr/>
          <p:nvPr/>
        </p:nvSpPr>
        <p:spPr>
          <a:xfrm>
            <a:off x="3316675" y="1647425"/>
            <a:ext cx="27432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Teko"/>
                <a:ea typeface="Teko"/>
                <a:cs typeface="Teko"/>
                <a:sym typeface="Teko"/>
              </a:rPr>
              <a:t>Formatos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Cada formato pode apresentar etapas diferentes de organizações</a:t>
            </a:r>
            <a:endParaRPr sz="2800"/>
          </a:p>
        </p:txBody>
      </p:sp>
      <p:pic>
        <p:nvPicPr>
          <p:cNvPr id="157" name="Google Shape;157;g6e1c4e75d5_1_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8625" y="1586275"/>
            <a:ext cx="1240550" cy="12405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6e1c4e75d5_1_229"/>
          <p:cNvSpPr/>
          <p:nvPr/>
        </p:nvSpPr>
        <p:spPr>
          <a:xfrm>
            <a:off x="6190050" y="1678000"/>
            <a:ext cx="27432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eko"/>
                <a:ea typeface="Teko"/>
                <a:cs typeface="Teko"/>
                <a:sym typeface="Teko"/>
              </a:rPr>
              <a:t>Data Frame</a:t>
            </a:r>
            <a:endParaRPr b="1"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Tabelas utilizadas para armazenar, manipular e representar dados</a:t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59" name="Google Shape;159;g6e1c4e75d5_1_2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1375" y="1647425"/>
            <a:ext cx="1240554" cy="11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e1c4e75d5_1_229"/>
          <p:cNvSpPr/>
          <p:nvPr/>
        </p:nvSpPr>
        <p:spPr>
          <a:xfrm>
            <a:off x="9063425" y="1678000"/>
            <a:ext cx="27432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eko"/>
                <a:ea typeface="Teko"/>
                <a:cs typeface="Teko"/>
                <a:sym typeface="Teko"/>
              </a:rPr>
              <a:t>Peso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Entenda que todo dado tem um peso, contexto e impacto ao ser analisado</a:t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61" name="Google Shape;161;g6e1c4e75d5_1_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52627" y="1811150"/>
            <a:ext cx="764797" cy="7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1c4e75d5_1_0"/>
          <p:cNvSpPr/>
          <p:nvPr/>
        </p:nvSpPr>
        <p:spPr>
          <a:xfrm>
            <a:off x="380950" y="1634100"/>
            <a:ext cx="33210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59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eko"/>
                <a:ea typeface="Teko"/>
                <a:cs typeface="Teko"/>
                <a:sym typeface="Teko"/>
              </a:rPr>
              <a:t>Dados Estruturados</a:t>
            </a:r>
            <a:endParaRPr sz="28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167" name="Google Shape;167;g6e1c4e75d5_1_0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g6e1c4e75d5_1_0"/>
          <p:cNvSpPr txBox="1"/>
          <p:nvPr/>
        </p:nvSpPr>
        <p:spPr>
          <a:xfrm>
            <a:off x="162551" y="243850"/>
            <a:ext cx="452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Formato dos dados</a:t>
            </a:r>
            <a:endParaRPr/>
          </a:p>
        </p:txBody>
      </p:sp>
      <p:sp>
        <p:nvSpPr>
          <p:cNvPr id="169" name="Google Shape;169;g6e1c4e75d5_1_0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05/16</a:t>
            </a:r>
            <a:endParaRPr/>
          </a:p>
        </p:txBody>
      </p:sp>
      <p:pic>
        <p:nvPicPr>
          <p:cNvPr id="170" name="Google Shape;170;g6e1c4e75d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88" y="2665675"/>
            <a:ext cx="2029725" cy="20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6e1c4e75d5_1_0"/>
          <p:cNvSpPr/>
          <p:nvPr/>
        </p:nvSpPr>
        <p:spPr>
          <a:xfrm>
            <a:off x="4347663" y="1634100"/>
            <a:ext cx="33210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59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eko"/>
                <a:ea typeface="Teko"/>
                <a:cs typeface="Teko"/>
                <a:sym typeface="Teko"/>
              </a:rPr>
              <a:t>Dados Semiestruturados</a:t>
            </a:r>
            <a:endParaRPr sz="28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2" name="Google Shape;172;g6e1c4e75d5_1_0"/>
          <p:cNvSpPr/>
          <p:nvPr/>
        </p:nvSpPr>
        <p:spPr>
          <a:xfrm>
            <a:off x="8314375" y="1634100"/>
            <a:ext cx="33210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59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eko"/>
                <a:ea typeface="Teko"/>
                <a:cs typeface="Teko"/>
                <a:sym typeface="Teko"/>
              </a:rPr>
              <a:t>Dados não Estruturados</a:t>
            </a:r>
            <a:endParaRPr sz="28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73" name="Google Shape;173;g6e1c4e75d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925" y="2308287"/>
            <a:ext cx="1029127" cy="13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6e1c4e75d5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312" y="2384488"/>
            <a:ext cx="1327025" cy="13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e1c4e75d5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5250" y="2276025"/>
            <a:ext cx="1620600" cy="16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6e1c4e75d5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4648" y="3711525"/>
            <a:ext cx="1327025" cy="13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6e1c4e75d5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45850" y="3559124"/>
            <a:ext cx="1327025" cy="132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cartoon character&#10;&#10;Description generated with high confidence" id="178" name="Google Shape;178;g6e1c4e75d5_1_0"/>
          <p:cNvPicPr preferRelativeResize="0"/>
          <p:nvPr/>
        </p:nvPicPr>
        <p:blipFill rotWithShape="1">
          <a:blip r:embed="rId9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g6e1c4e75d5_1_0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80" name="Google Shape;180;g6e1c4e75d5_1_0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81" name="Google Shape;181;g6e1c4e75d5_1_0"/>
          <p:cNvPicPr preferRelativeResize="0"/>
          <p:nvPr/>
        </p:nvPicPr>
        <p:blipFill rotWithShape="1">
          <a:blip r:embed="rId10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6e1c4e75d5_1_274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g6e1c4e75d5_1_274"/>
          <p:cNvSpPr txBox="1"/>
          <p:nvPr/>
        </p:nvSpPr>
        <p:spPr>
          <a:xfrm>
            <a:off x="162546" y="243850"/>
            <a:ext cx="383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Análise de dados</a:t>
            </a:r>
            <a:endParaRPr/>
          </a:p>
        </p:txBody>
      </p:sp>
      <p:sp>
        <p:nvSpPr>
          <p:cNvPr id="188" name="Google Shape;188;g6e1c4e75d5_1_274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06/16</a:t>
            </a:r>
            <a:endParaRPr/>
          </a:p>
        </p:txBody>
      </p:sp>
      <p:sp>
        <p:nvSpPr>
          <p:cNvPr id="189" name="Google Shape;189;g6e1c4e75d5_1_274"/>
          <p:cNvSpPr txBox="1"/>
          <p:nvPr/>
        </p:nvSpPr>
        <p:spPr>
          <a:xfrm>
            <a:off x="844800" y="1554900"/>
            <a:ext cx="105024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eko"/>
                <a:ea typeface="Teko"/>
                <a:cs typeface="Teko"/>
                <a:sym typeface="Teko"/>
              </a:rPr>
              <a:t>Para John W. Tukey, grande parte da análise de dados é inferencial, ou seja, o ato de extrair informações de uma amostra em relação ao conjunto todo.</a:t>
            </a:r>
            <a:endParaRPr sz="3500">
              <a:latin typeface="Teko"/>
              <a:ea typeface="Teko"/>
              <a:cs typeface="Teko"/>
              <a:sym typeface="Teko"/>
            </a:endParaRPr>
          </a:p>
          <a:p>
            <a:pPr indent="-4508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Teko"/>
              <a:buChar char="➔"/>
            </a:pPr>
            <a:r>
              <a:rPr lang="en-US" sz="3500">
                <a:latin typeface="Teko"/>
                <a:ea typeface="Teko"/>
                <a:cs typeface="Teko"/>
                <a:sym typeface="Teko"/>
              </a:rPr>
              <a:t>Não é um conceito novo!</a:t>
            </a:r>
            <a:endParaRPr sz="3500"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eko"/>
              <a:ea typeface="Teko"/>
              <a:cs typeface="Teko"/>
              <a:sym typeface="Tek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190" name="Google Shape;190;g6e1c4e75d5_1_274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1" name="Google Shape;191;g6e1c4e75d5_1_274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92" name="Google Shape;192;g6e1c4e75d5_1_274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93" name="Google Shape;193;g6e1c4e75d5_1_274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6e1c4e75d5_1_274"/>
          <p:cNvSpPr txBox="1"/>
          <p:nvPr/>
        </p:nvSpPr>
        <p:spPr>
          <a:xfrm>
            <a:off x="1736875" y="3831875"/>
            <a:ext cx="9525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eko"/>
              <a:buChar char="-"/>
            </a:pPr>
            <a:r>
              <a:rPr lang="en-US" sz="3500">
                <a:latin typeface="Teko"/>
                <a:ea typeface="Teko"/>
                <a:cs typeface="Teko"/>
                <a:sym typeface="Teko"/>
              </a:rPr>
              <a:t>Tukey fez esta definição em 1961! No artigo </a:t>
            </a:r>
            <a:r>
              <a:rPr i="1" lang="en-US" sz="3500">
                <a:latin typeface="Teko"/>
                <a:ea typeface="Teko"/>
                <a:cs typeface="Teko"/>
                <a:sym typeface="Teko"/>
              </a:rPr>
              <a:t>The Future of Data Analysis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g6e1c4e75d5_1_293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g6e1c4e75d5_1_293"/>
          <p:cNvSpPr txBox="1"/>
          <p:nvPr/>
        </p:nvSpPr>
        <p:spPr>
          <a:xfrm>
            <a:off x="162544" y="243850"/>
            <a:ext cx="429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O analista de dados</a:t>
            </a:r>
            <a:endParaRPr/>
          </a:p>
        </p:txBody>
      </p:sp>
      <p:sp>
        <p:nvSpPr>
          <p:cNvPr id="201" name="Google Shape;201;g6e1c4e75d5_1_293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07/16</a:t>
            </a:r>
            <a:endParaRPr/>
          </a:p>
        </p:txBody>
      </p:sp>
      <p:pic>
        <p:nvPicPr>
          <p:cNvPr descr="A drawing of a cartoon character&#10;&#10;Description generated with high confidence" id="202" name="Google Shape;202;g6e1c4e75d5_1_293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3" name="Google Shape;203;g6e1c4e75d5_1_293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04" name="Google Shape;204;g6e1c4e75d5_1_293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05" name="Google Shape;205;g6e1c4e75d5_1_293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6e1c4e75d5_1_293"/>
          <p:cNvSpPr txBox="1"/>
          <p:nvPr/>
        </p:nvSpPr>
        <p:spPr>
          <a:xfrm>
            <a:off x="305425" y="1987650"/>
            <a:ext cx="115305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 acordo com artigo publicado pela Dataquest, o analista de dados é um:</a:t>
            </a:r>
            <a:endParaRPr sz="35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4191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Char char="➔"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Agregador de valor para a companhia através de respostas obtidas com dados, dessa forma, ajudando na tomada de decisão da empresa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g6e1c4e75d5_1_315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g6e1c4e75d5_1_315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08/16</a:t>
            </a:r>
            <a:endParaRPr/>
          </a:p>
        </p:txBody>
      </p:sp>
      <p:sp>
        <p:nvSpPr>
          <p:cNvPr id="213" name="Google Shape;213;g6e1c4e75d5_1_315"/>
          <p:cNvSpPr txBox="1"/>
          <p:nvPr/>
        </p:nvSpPr>
        <p:spPr>
          <a:xfrm>
            <a:off x="394900" y="1282450"/>
            <a:ext cx="111468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eko"/>
                <a:ea typeface="Teko"/>
                <a:cs typeface="Teko"/>
                <a:sym typeface="Teko"/>
              </a:rPr>
              <a:t>P</a:t>
            </a:r>
            <a:r>
              <a:rPr lang="en-US" sz="3500">
                <a:latin typeface="Teko"/>
                <a:ea typeface="Teko"/>
                <a:cs typeface="Teko"/>
                <a:sym typeface="Teko"/>
              </a:rPr>
              <a:t>ossui como principais atividades:</a:t>
            </a:r>
            <a:endParaRPr sz="3500">
              <a:latin typeface="Teko"/>
              <a:ea typeface="Teko"/>
              <a:cs typeface="Teko"/>
              <a:sym typeface="Teko"/>
            </a:endParaRPr>
          </a:p>
          <a:p>
            <a:pPr indent="-4000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"/>
              <a:buChar char="➔"/>
            </a:pPr>
            <a:r>
              <a:rPr lang="en-US" sz="2700">
                <a:latin typeface="Teko"/>
                <a:ea typeface="Teko"/>
                <a:cs typeface="Teko"/>
                <a:sym typeface="Teko"/>
              </a:rPr>
              <a:t>Limpeza e organização de dados;</a:t>
            </a:r>
            <a:endParaRPr sz="2700">
              <a:latin typeface="Teko"/>
              <a:ea typeface="Teko"/>
              <a:cs typeface="Teko"/>
              <a:sym typeface="Teko"/>
            </a:endParaRPr>
          </a:p>
          <a:p>
            <a:pPr indent="-4000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"/>
              <a:buChar char="➔"/>
            </a:pPr>
            <a:r>
              <a:rPr lang="en-US" sz="2700">
                <a:latin typeface="Teko"/>
                <a:ea typeface="Teko"/>
                <a:cs typeface="Teko"/>
                <a:sym typeface="Teko"/>
              </a:rPr>
              <a:t>Uso de estatística para ter uma visão geral dos dados;</a:t>
            </a:r>
            <a:endParaRPr sz="2700">
              <a:latin typeface="Teko"/>
              <a:ea typeface="Teko"/>
              <a:cs typeface="Teko"/>
              <a:sym typeface="Teko"/>
            </a:endParaRPr>
          </a:p>
          <a:p>
            <a:pPr indent="-4000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"/>
              <a:buChar char="➔"/>
            </a:pPr>
            <a:r>
              <a:rPr lang="en-US" sz="2700">
                <a:latin typeface="Teko"/>
                <a:ea typeface="Teko"/>
                <a:cs typeface="Teko"/>
                <a:sym typeface="Teko"/>
              </a:rPr>
              <a:t>Análise de tendências encontradas nos dados;</a:t>
            </a:r>
            <a:endParaRPr sz="2700">
              <a:latin typeface="Teko"/>
              <a:ea typeface="Teko"/>
              <a:cs typeface="Teko"/>
              <a:sym typeface="Teko"/>
            </a:endParaRPr>
          </a:p>
          <a:p>
            <a:pPr indent="-4000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"/>
              <a:buChar char="➔"/>
            </a:pPr>
            <a:r>
              <a:rPr lang="en-US" sz="2700">
                <a:latin typeface="Teko"/>
                <a:ea typeface="Teko"/>
                <a:cs typeface="Teko"/>
                <a:sym typeface="Teko"/>
              </a:rPr>
              <a:t>Criação de visualização e dashboards para ajudar na interpretação e tomada de decisão da empresa;</a:t>
            </a:r>
            <a:endParaRPr sz="2700">
              <a:latin typeface="Teko"/>
              <a:ea typeface="Teko"/>
              <a:cs typeface="Teko"/>
              <a:sym typeface="Teko"/>
            </a:endParaRPr>
          </a:p>
          <a:p>
            <a:pPr indent="-4000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"/>
              <a:buChar char="➔"/>
            </a:pPr>
            <a:r>
              <a:rPr lang="en-US" sz="2700">
                <a:latin typeface="Teko"/>
                <a:ea typeface="Teko"/>
                <a:cs typeface="Teko"/>
                <a:sym typeface="Teko"/>
              </a:rPr>
              <a:t>Apresentação dos resultados obtidos pela análise para os cliente</a:t>
            </a:r>
            <a:r>
              <a:rPr lang="en-US" sz="2700">
                <a:latin typeface="Teko"/>
                <a:ea typeface="Teko"/>
                <a:cs typeface="Teko"/>
                <a:sym typeface="Teko"/>
              </a:rPr>
              <a:t>s.</a:t>
            </a:r>
            <a:endParaRPr sz="3500">
              <a:latin typeface="Teko"/>
              <a:ea typeface="Teko"/>
              <a:cs typeface="Teko"/>
              <a:sym typeface="Tek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214" name="Google Shape;214;g6e1c4e75d5_1_315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5" name="Google Shape;215;g6e1c4e75d5_1_315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16" name="Google Shape;216;g6e1c4e75d5_1_315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17" name="Google Shape;217;g6e1c4e75d5_1_315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6e1c4e75d5_1_315"/>
          <p:cNvSpPr txBox="1"/>
          <p:nvPr/>
        </p:nvSpPr>
        <p:spPr>
          <a:xfrm>
            <a:off x="162544" y="243850"/>
            <a:ext cx="429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O analista de dados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2019-10-22T22:34:21Z</dcterms:created>
</cp:coreProperties>
</file>