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13716000" cx="24377650"/>
  <p:notesSz cx="6858000" cy="9144000"/>
  <p:embeddedFontLst>
    <p:embeddedFont>
      <p:font typeface="Lato"/>
      <p:regular r:id="rId25"/>
      <p:bold r:id="rId26"/>
      <p:italic r:id="rId27"/>
      <p:boldItalic r:id="rId28"/>
    </p:embeddedFont>
    <p:embeddedFont>
      <p:font typeface="Lato Light"/>
      <p:regular r:id="rId29"/>
      <p:bold r:id="rId30"/>
      <p:italic r:id="rId31"/>
      <p:boldItalic r:id="rId32"/>
    </p:embeddedFont>
    <p:embeddedFont>
      <p:font typeface="Lato Black"/>
      <p:bold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8144">
          <p15:clr>
            <a:srgbClr val="A4A3A4"/>
          </p15:clr>
        </p15:guide>
        <p15:guide id="2" orient="horz" pos="496">
          <p15:clr>
            <a:srgbClr val="A4A3A4"/>
          </p15:clr>
        </p15:guide>
        <p15:guide id="3" pos="14395">
          <p15:clr>
            <a:srgbClr val="A4A3A4"/>
          </p15:clr>
        </p15:guide>
        <p15:guide id="4" pos="971">
          <p15:clr>
            <a:srgbClr val="A4A3A4"/>
          </p15:clr>
        </p15:guide>
        <p15:guide id="5" pos="76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7C48C6D9-381E-4BC4-B6CA-10C3AD76E365}">
  <a:tblStyle styleId="{7C48C6D9-381E-4BC4-B6CA-10C3AD76E365}" styleName="Table_0">
    <a:wholeTbl>
      <a:tcTxStyle b="off" i="off">
        <a:font>
          <a:latin typeface="Lato Light"/>
          <a:ea typeface="Lato Light"/>
          <a:cs typeface="Lato Light"/>
        </a:font>
        <a:schemeClr val="dk1"/>
      </a:tcTxStyle>
      <a:tcStyle>
        <a:tcBdr>
          <a:left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>
          <a:top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bottom>
        </a:tcBdr>
      </a:tcStyle>
    </a:band1H>
    <a:band2H>
      <a:tcTxStyle/>
    </a:band2H>
    <a:band1V>
      <a:tcTxStyle/>
      <a:tcStyle>
        <a:tcBdr>
          <a:left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right>
        </a:tcBdr>
      </a:tcStyle>
    </a:band1V>
    <a:band2V>
      <a:tcTxStyle/>
      <a:tcStyle>
        <a:tcBdr>
          <a:left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right>
        </a:tcBdr>
      </a:tcStyle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top>
        </a:tcBdr>
      </a:tcStyle>
    </a:lastRow>
    <a:seCell>
      <a:tcTxStyle/>
    </a:seCell>
    <a:swCell>
      <a:tcTxStyle/>
    </a:swCell>
    <a:firstRow>
      <a:tcTxStyle b="on" i="off">
        <a:font>
          <a:latin typeface="Lato Light"/>
          <a:ea typeface="Lato Light"/>
          <a:cs typeface="Lato Light"/>
        </a:font>
        <a:schemeClr val="lt1"/>
      </a:tcTxStyle>
      <a:tcStyle>
        <a:fill>
          <a:solidFill>
            <a:schemeClr val="accent5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8144" orient="horz"/>
        <p:guide pos="496" orient="horz"/>
        <p:guide pos="14395"/>
        <p:guide pos="971"/>
        <p:guide pos="767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Light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Light-italic.fntdata"/><Relationship Id="rId30" Type="http://schemas.openxmlformats.org/officeDocument/2006/relationships/font" Target="fonts/LatoLight-bold.fntdata"/><Relationship Id="rId11" Type="http://schemas.openxmlformats.org/officeDocument/2006/relationships/slide" Target="slides/slide5.xml"/><Relationship Id="rId33" Type="http://schemas.openxmlformats.org/officeDocument/2006/relationships/font" Target="fonts/LatoBlack-bold.fntdata"/><Relationship Id="rId10" Type="http://schemas.openxmlformats.org/officeDocument/2006/relationships/slide" Target="slides/slide4.xml"/><Relationship Id="rId32" Type="http://schemas.openxmlformats.org/officeDocument/2006/relationships/font" Target="fonts/LatoLight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font" Target="fonts/LatoBlack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Image Placeholder">
  <p:cSld name="Big Image Placehol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/>
          <p:nvPr>
            <p:ph idx="2" type="pic"/>
          </p:nvPr>
        </p:nvSpPr>
        <p:spPr>
          <a:xfrm>
            <a:off x="-3176" y="0"/>
            <a:ext cx="24377652" cy="137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D8D8D8"/>
              </a:buClr>
              <a:buSzPts val="4200"/>
              <a:buFont typeface="Arial"/>
              <a:buNone/>
              <a:defRPr b="0" i="0" sz="4200" u="none" cap="none" strike="noStrike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5_Big Image Placeholder">
  <p:cSld name="5_Big Image Placehol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/>
          <p:nvPr>
            <p:ph idx="2" type="pic"/>
          </p:nvPr>
        </p:nvSpPr>
        <p:spPr>
          <a:xfrm>
            <a:off x="1541463" y="2997200"/>
            <a:ext cx="5172520" cy="85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45" name="Google Shape;45;p11"/>
          <p:cNvSpPr/>
          <p:nvPr>
            <p:ph idx="3" type="pic"/>
          </p:nvPr>
        </p:nvSpPr>
        <p:spPr>
          <a:xfrm>
            <a:off x="6919220" y="2997200"/>
            <a:ext cx="5172520" cy="85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46" name="Google Shape;46;p11"/>
          <p:cNvSpPr/>
          <p:nvPr>
            <p:ph idx="4" type="pic"/>
          </p:nvPr>
        </p:nvSpPr>
        <p:spPr>
          <a:xfrm>
            <a:off x="12301786" y="2997200"/>
            <a:ext cx="5172520" cy="85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47" name="Google Shape;47;p11"/>
          <p:cNvSpPr/>
          <p:nvPr>
            <p:ph idx="5" type="pic"/>
          </p:nvPr>
        </p:nvSpPr>
        <p:spPr>
          <a:xfrm>
            <a:off x="17679544" y="2997200"/>
            <a:ext cx="5172520" cy="85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Portfolio One">
  <p:cSld name="1_Portfolio One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/>
          <p:nvPr>
            <p:ph idx="2" type="pic"/>
          </p:nvPr>
        </p:nvSpPr>
        <p:spPr>
          <a:xfrm>
            <a:off x="1541463" y="3876416"/>
            <a:ext cx="3164822" cy="31627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51" name="Google Shape;51;p13"/>
          <p:cNvSpPr/>
          <p:nvPr>
            <p:ph idx="3" type="pic"/>
          </p:nvPr>
        </p:nvSpPr>
        <p:spPr>
          <a:xfrm>
            <a:off x="5020747" y="3876416"/>
            <a:ext cx="3164822" cy="31627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52" name="Google Shape;52;p13"/>
          <p:cNvSpPr/>
          <p:nvPr>
            <p:ph idx="4" type="pic"/>
          </p:nvPr>
        </p:nvSpPr>
        <p:spPr>
          <a:xfrm>
            <a:off x="1541463" y="7333107"/>
            <a:ext cx="3164822" cy="31627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53" name="Google Shape;53;p13"/>
          <p:cNvSpPr/>
          <p:nvPr>
            <p:ph idx="5" type="pic"/>
          </p:nvPr>
        </p:nvSpPr>
        <p:spPr>
          <a:xfrm>
            <a:off x="5020747" y="7333107"/>
            <a:ext cx="3164822" cy="31627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54" name="Google Shape;54;p13"/>
          <p:cNvSpPr/>
          <p:nvPr>
            <p:ph idx="6" type="pic"/>
          </p:nvPr>
        </p:nvSpPr>
        <p:spPr>
          <a:xfrm>
            <a:off x="16207956" y="3876416"/>
            <a:ext cx="3164822" cy="31627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55" name="Google Shape;55;p13"/>
          <p:cNvSpPr/>
          <p:nvPr>
            <p:ph idx="7" type="pic"/>
          </p:nvPr>
        </p:nvSpPr>
        <p:spPr>
          <a:xfrm>
            <a:off x="19687241" y="3876416"/>
            <a:ext cx="3164822" cy="31627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56" name="Google Shape;56;p13"/>
          <p:cNvSpPr/>
          <p:nvPr>
            <p:ph idx="8" type="pic"/>
          </p:nvPr>
        </p:nvSpPr>
        <p:spPr>
          <a:xfrm>
            <a:off x="16207956" y="7333107"/>
            <a:ext cx="3164822" cy="31627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57" name="Google Shape;57;p13"/>
          <p:cNvSpPr/>
          <p:nvPr>
            <p:ph idx="9" type="pic"/>
          </p:nvPr>
        </p:nvSpPr>
        <p:spPr>
          <a:xfrm>
            <a:off x="19687241" y="7333107"/>
            <a:ext cx="3164822" cy="31627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Big Image Placeholder">
  <p:cSld name="1_Big Image Placehol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>
            <p:ph idx="2" type="pic"/>
          </p:nvPr>
        </p:nvSpPr>
        <p:spPr>
          <a:xfrm>
            <a:off x="2151142" y="3998730"/>
            <a:ext cx="4198348" cy="41983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0" name="Google Shape;20;p3"/>
          <p:cNvSpPr/>
          <p:nvPr>
            <p:ph idx="3" type="pic"/>
          </p:nvPr>
        </p:nvSpPr>
        <p:spPr>
          <a:xfrm>
            <a:off x="6717544" y="3998730"/>
            <a:ext cx="4198348" cy="41983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1" name="Google Shape;21;p3"/>
          <p:cNvSpPr/>
          <p:nvPr>
            <p:ph idx="4" type="pic"/>
          </p:nvPr>
        </p:nvSpPr>
        <p:spPr>
          <a:xfrm>
            <a:off x="11283945" y="3998730"/>
            <a:ext cx="4198348" cy="41983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2" name="Google Shape;22;p3"/>
          <p:cNvSpPr/>
          <p:nvPr>
            <p:ph idx="5" type="pic"/>
          </p:nvPr>
        </p:nvSpPr>
        <p:spPr>
          <a:xfrm>
            <a:off x="15850347" y="3998730"/>
            <a:ext cx="4198348" cy="41983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Big Image Placeholder">
  <p:cSld name="2_Big Image Placehol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>
            <p:ph idx="2" type="pic"/>
          </p:nvPr>
        </p:nvSpPr>
        <p:spPr>
          <a:xfrm>
            <a:off x="5519499" y="7524479"/>
            <a:ext cx="4572000" cy="42894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5" name="Google Shape;25;p4"/>
          <p:cNvSpPr/>
          <p:nvPr>
            <p:ph idx="3" type="pic"/>
          </p:nvPr>
        </p:nvSpPr>
        <p:spPr>
          <a:xfrm>
            <a:off x="19805650" y="7524479"/>
            <a:ext cx="4572000" cy="42894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6" name="Google Shape;26;p4"/>
          <p:cNvSpPr/>
          <p:nvPr>
            <p:ph idx="4" type="pic"/>
          </p:nvPr>
        </p:nvSpPr>
        <p:spPr>
          <a:xfrm>
            <a:off x="15018002" y="2995414"/>
            <a:ext cx="4572000" cy="42894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7" name="Google Shape;27;p4"/>
          <p:cNvSpPr/>
          <p:nvPr>
            <p:ph idx="5" type="pic"/>
          </p:nvPr>
        </p:nvSpPr>
        <p:spPr>
          <a:xfrm>
            <a:off x="19805650" y="2995414"/>
            <a:ext cx="4572000" cy="42894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8" name="Google Shape;28;p4"/>
          <p:cNvSpPr/>
          <p:nvPr>
            <p:ph idx="6" type="pic"/>
          </p:nvPr>
        </p:nvSpPr>
        <p:spPr>
          <a:xfrm>
            <a:off x="10254313" y="2995414"/>
            <a:ext cx="4572000" cy="42894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9" name="Google Shape;29;p4"/>
          <p:cNvSpPr/>
          <p:nvPr>
            <p:ph idx="7" type="pic"/>
          </p:nvPr>
        </p:nvSpPr>
        <p:spPr>
          <a:xfrm>
            <a:off x="10254313" y="7524479"/>
            <a:ext cx="4572000" cy="42894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ta_clients">
  <p:cSld name="Sta_client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/>
          <p:nvPr>
            <p:ph idx="2" type="pic"/>
          </p:nvPr>
        </p:nvSpPr>
        <p:spPr>
          <a:xfrm>
            <a:off x="-4" y="3517900"/>
            <a:ext cx="22852067" cy="66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7_Title Slide">
  <p:cSld name="7_Title Slide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Sta_clients">
  <p:cSld name="1_Sta_clien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/>
          <p:nvPr>
            <p:ph idx="2" type="pic"/>
          </p:nvPr>
        </p:nvSpPr>
        <p:spPr>
          <a:xfrm>
            <a:off x="1693863" y="3517900"/>
            <a:ext cx="9879210" cy="66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Whitout Title">
  <p:cSld name="Whitout Title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_Big Image Placeholder">
  <p:cSld name="3_Big Image Placehol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>
            <p:ph idx="2" type="pic"/>
          </p:nvPr>
        </p:nvSpPr>
        <p:spPr>
          <a:xfrm>
            <a:off x="16072" y="0"/>
            <a:ext cx="12169577" cy="137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38" name="Google Shape;38;p9"/>
          <p:cNvSpPr/>
          <p:nvPr>
            <p:ph idx="3" type="pic"/>
          </p:nvPr>
        </p:nvSpPr>
        <p:spPr>
          <a:xfrm>
            <a:off x="12185649" y="0"/>
            <a:ext cx="12169577" cy="137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_Big Image Placeholder">
  <p:cSld name="4_Big Image Placeholder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/>
          <p:nvPr>
            <p:ph idx="2" type="pic"/>
          </p:nvPr>
        </p:nvSpPr>
        <p:spPr>
          <a:xfrm>
            <a:off x="1748622" y="3048000"/>
            <a:ext cx="6710296" cy="80715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41" name="Google Shape;41;p10"/>
          <p:cNvSpPr/>
          <p:nvPr>
            <p:ph idx="3" type="pic"/>
          </p:nvPr>
        </p:nvSpPr>
        <p:spPr>
          <a:xfrm>
            <a:off x="8933425" y="3048000"/>
            <a:ext cx="6710296" cy="80715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42" name="Google Shape;42;p10"/>
          <p:cNvSpPr/>
          <p:nvPr>
            <p:ph idx="4" type="pic"/>
          </p:nvPr>
        </p:nvSpPr>
        <p:spPr>
          <a:xfrm>
            <a:off x="16115233" y="3048000"/>
            <a:ext cx="6710296" cy="80715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1675964" y="730259"/>
            <a:ext cx="21025723" cy="2651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ato"/>
              <a:buNone/>
              <a:defRPr b="0" i="0" sz="6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indent="-5334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4826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4572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4318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4318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2" name="Google Shape;12;p1"/>
          <p:cNvSpPr/>
          <p:nvPr/>
        </p:nvSpPr>
        <p:spPr>
          <a:xfrm>
            <a:off x="23078202" y="670574"/>
            <a:ext cx="567771" cy="567771"/>
          </a:xfrm>
          <a:prstGeom prst="rect">
            <a:avLst/>
          </a:prstGeom>
          <a:gradFill>
            <a:gsLst>
              <a:gs pos="0">
                <a:srgbClr val="4BAC93"/>
              </a:gs>
              <a:gs pos="50000">
                <a:srgbClr val="16A788"/>
              </a:gs>
              <a:gs pos="100000">
                <a:srgbClr val="0D997B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22984034" y="640852"/>
            <a:ext cx="738273" cy="553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2400" u="none" cap="none" strike="noStrik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‹#›</a:t>
            </a:fld>
            <a:endParaRPr b="0" i="0" sz="24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4" name="Google Shape;14;p1"/>
          <p:cNvSpPr txBox="1"/>
          <p:nvPr/>
        </p:nvSpPr>
        <p:spPr>
          <a:xfrm>
            <a:off x="1625380" y="12478821"/>
            <a:ext cx="365509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rPr>
              <a:t>NEXT LEVEL </a:t>
            </a:r>
            <a:r>
              <a:rPr b="0" i="0" lang="en-US" sz="24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COMPANY</a:t>
            </a:r>
            <a:endParaRPr b="0" sz="24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cxnSp>
        <p:nvCxnSpPr>
          <p:cNvPr id="15" name="Google Shape;15;p1"/>
          <p:cNvCxnSpPr/>
          <p:nvPr/>
        </p:nvCxnSpPr>
        <p:spPr>
          <a:xfrm>
            <a:off x="5280478" y="12724518"/>
            <a:ext cx="17529117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11.png"/><Relationship Id="rId5" Type="http://schemas.openxmlformats.org/officeDocument/2006/relationships/image" Target="../media/image29.png"/><Relationship Id="rId6" Type="http://schemas.openxmlformats.org/officeDocument/2006/relationships/image" Target="../media/image2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11.png"/><Relationship Id="rId5" Type="http://schemas.openxmlformats.org/officeDocument/2006/relationships/image" Target="../media/image33.png"/><Relationship Id="rId6" Type="http://schemas.openxmlformats.org/officeDocument/2006/relationships/image" Target="../media/image2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11.png"/><Relationship Id="rId5" Type="http://schemas.openxmlformats.org/officeDocument/2006/relationships/image" Target="../media/image34.png"/><Relationship Id="rId6" Type="http://schemas.openxmlformats.org/officeDocument/2006/relationships/image" Target="../media/image30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11.png"/><Relationship Id="rId5" Type="http://schemas.openxmlformats.org/officeDocument/2006/relationships/image" Target="../media/image2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24.png"/><Relationship Id="rId5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6.jpg"/><Relationship Id="rId4" Type="http://schemas.openxmlformats.org/officeDocument/2006/relationships/image" Target="../media/image32.png"/><Relationship Id="rId5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8.png"/><Relationship Id="rId4" Type="http://schemas.openxmlformats.org/officeDocument/2006/relationships/image" Target="../media/image3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7.jpg"/><Relationship Id="rId7" Type="http://schemas.openxmlformats.org/officeDocument/2006/relationships/image" Target="../media/image5.jpg"/><Relationship Id="rId8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16.jpg"/><Relationship Id="rId5" Type="http://schemas.openxmlformats.org/officeDocument/2006/relationships/image" Target="../media/image9.jpg"/><Relationship Id="rId6" Type="http://schemas.openxmlformats.org/officeDocument/2006/relationships/image" Target="../media/image4.png"/><Relationship Id="rId7" Type="http://schemas.openxmlformats.org/officeDocument/2006/relationships/image" Target="../media/image11.png"/><Relationship Id="rId8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11.png"/><Relationship Id="rId5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0.png"/><Relationship Id="rId5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36.png"/><Relationship Id="rId5" Type="http://schemas.openxmlformats.org/officeDocument/2006/relationships/image" Target="../media/image17.png"/><Relationship Id="rId6" Type="http://schemas.openxmlformats.org/officeDocument/2006/relationships/image" Target="../media/image14.png"/><Relationship Id="rId7" Type="http://schemas.openxmlformats.org/officeDocument/2006/relationships/image" Target="../media/image1.png"/><Relationship Id="rId8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1" Type="http://schemas.openxmlformats.org/officeDocument/2006/relationships/image" Target="../media/image11.png"/><Relationship Id="rId10" Type="http://schemas.openxmlformats.org/officeDocument/2006/relationships/image" Target="../media/image31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12.png"/><Relationship Id="rId9" Type="http://schemas.openxmlformats.org/officeDocument/2006/relationships/image" Target="../media/image22.png"/><Relationship Id="rId5" Type="http://schemas.openxmlformats.org/officeDocument/2006/relationships/image" Target="../media/image15.png"/><Relationship Id="rId6" Type="http://schemas.openxmlformats.org/officeDocument/2006/relationships/image" Target="../media/image19.png"/><Relationship Id="rId7" Type="http://schemas.openxmlformats.org/officeDocument/2006/relationships/image" Target="../media/image27.png"/><Relationship Id="rId8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/>
        </p:nvSpPr>
        <p:spPr>
          <a:xfrm>
            <a:off x="16849256" y="5304288"/>
            <a:ext cx="7528394" cy="3108543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1629777" y="5958713"/>
            <a:ext cx="15219479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ANÁLISE DE DADOS</a:t>
            </a: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1796765" y="5363296"/>
            <a:ext cx="16809784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rPr>
              <a:t>INTRODUÇÃO À</a:t>
            </a:r>
            <a:endParaRPr/>
          </a:p>
        </p:txBody>
      </p:sp>
      <p:sp>
        <p:nvSpPr>
          <p:cNvPr id="66" name="Google Shape;66;p14"/>
          <p:cNvSpPr/>
          <p:nvPr/>
        </p:nvSpPr>
        <p:spPr>
          <a:xfrm>
            <a:off x="893259" y="5304287"/>
            <a:ext cx="207814" cy="3108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grpSp>
        <p:nvGrpSpPr>
          <p:cNvPr id="67" name="Google Shape;67;p14"/>
          <p:cNvGrpSpPr/>
          <p:nvPr/>
        </p:nvGrpSpPr>
        <p:grpSpPr>
          <a:xfrm>
            <a:off x="17576631" y="5765952"/>
            <a:ext cx="2059839" cy="2085586"/>
            <a:chOff x="6184901" y="4203700"/>
            <a:chExt cx="254000" cy="257175"/>
          </a:xfrm>
        </p:grpSpPr>
        <p:sp>
          <p:nvSpPr>
            <p:cNvPr id="68" name="Google Shape;68;p14"/>
            <p:cNvSpPr/>
            <p:nvPr/>
          </p:nvSpPr>
          <p:spPr>
            <a:xfrm>
              <a:off x="6184901" y="4203700"/>
              <a:ext cx="254000" cy="257175"/>
            </a:xfrm>
            <a:custGeom>
              <a:rect b="b" l="l" r="r" t="t"/>
              <a:pathLst>
                <a:path extrusionOk="0" h="102" w="101">
                  <a:moveTo>
                    <a:pt x="51" y="7"/>
                  </a:moveTo>
                  <a:cubicBezTo>
                    <a:pt x="75" y="7"/>
                    <a:pt x="94" y="27"/>
                    <a:pt x="94" y="51"/>
                  </a:cubicBezTo>
                  <a:cubicBezTo>
                    <a:pt x="94" y="75"/>
                    <a:pt x="75" y="94"/>
                    <a:pt x="51" y="94"/>
                  </a:cubicBezTo>
                  <a:cubicBezTo>
                    <a:pt x="27" y="94"/>
                    <a:pt x="7" y="75"/>
                    <a:pt x="7" y="51"/>
                  </a:cubicBezTo>
                  <a:cubicBezTo>
                    <a:pt x="7" y="27"/>
                    <a:pt x="27" y="7"/>
                    <a:pt x="51" y="7"/>
                  </a:cubicBezTo>
                  <a:moveTo>
                    <a:pt x="51" y="0"/>
                  </a:moveTo>
                  <a:cubicBezTo>
                    <a:pt x="23" y="0"/>
                    <a:pt x="0" y="23"/>
                    <a:pt x="0" y="51"/>
                  </a:cubicBezTo>
                  <a:cubicBezTo>
                    <a:pt x="0" y="79"/>
                    <a:pt x="23" y="102"/>
                    <a:pt x="51" y="102"/>
                  </a:cubicBezTo>
                  <a:cubicBezTo>
                    <a:pt x="79" y="102"/>
                    <a:pt x="101" y="79"/>
                    <a:pt x="101" y="51"/>
                  </a:cubicBezTo>
                  <a:cubicBezTo>
                    <a:pt x="101" y="23"/>
                    <a:pt x="79" y="0"/>
                    <a:pt x="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69" name="Google Shape;69;p14"/>
            <p:cNvSpPr/>
            <p:nvPr/>
          </p:nvSpPr>
          <p:spPr>
            <a:xfrm>
              <a:off x="6275388" y="4251325"/>
              <a:ext cx="90488" cy="153988"/>
            </a:xfrm>
            <a:custGeom>
              <a:rect b="b" l="l" r="r" t="t"/>
              <a:pathLst>
                <a:path extrusionOk="0" h="97" w="57">
                  <a:moveTo>
                    <a:pt x="0" y="83"/>
                  </a:moveTo>
                  <a:lnTo>
                    <a:pt x="39" y="50"/>
                  </a:lnTo>
                  <a:lnTo>
                    <a:pt x="0" y="16"/>
                  </a:lnTo>
                  <a:lnTo>
                    <a:pt x="0" y="0"/>
                  </a:lnTo>
                  <a:lnTo>
                    <a:pt x="57" y="50"/>
                  </a:lnTo>
                  <a:lnTo>
                    <a:pt x="0" y="97"/>
                  </a:lnTo>
                  <a:lnTo>
                    <a:pt x="0" y="8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pic>
        <p:nvPicPr>
          <p:cNvPr id="70" name="Google Shape;7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29777" y="12325851"/>
            <a:ext cx="2220328" cy="1047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fatecsjc-prd.azurewebsites.net/images/logo/fatecsjc_10_anos_400x192.png" id="71" name="Google Shape;71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1785" y="11835658"/>
            <a:ext cx="4176311" cy="15379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3"/>
          <p:cNvSpPr txBox="1"/>
          <p:nvPr/>
        </p:nvSpPr>
        <p:spPr>
          <a:xfrm>
            <a:off x="2127181" y="1509822"/>
            <a:ext cx="8756172" cy="9787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Análise de dados</a:t>
            </a:r>
            <a:endParaRPr sz="7200">
              <a:solidFill>
                <a:schemeClr val="accent1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216" name="Google Shape;216;p23"/>
          <p:cNvSpPr txBox="1"/>
          <p:nvPr/>
        </p:nvSpPr>
        <p:spPr>
          <a:xfrm>
            <a:off x="2127181" y="1075111"/>
            <a:ext cx="875617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rPr>
              <a:t>Contexto</a:t>
            </a:r>
            <a:endParaRPr sz="2800">
              <a:solidFill>
                <a:schemeClr val="dk2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17" name="Google Shape;217;p23"/>
          <p:cNvSpPr/>
          <p:nvPr/>
        </p:nvSpPr>
        <p:spPr>
          <a:xfrm>
            <a:off x="1868638" y="1192805"/>
            <a:ext cx="141940" cy="125610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218" name="Google Shape;21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29777" y="12325851"/>
            <a:ext cx="2220328" cy="1047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fatecsjc-prd.azurewebsites.net/images/logo/fatecsjc_10_anos_400x192.png" id="219" name="Google Shape;219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1785" y="11835658"/>
            <a:ext cx="4176311" cy="1537943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3"/>
          <p:cNvSpPr/>
          <p:nvPr/>
        </p:nvSpPr>
        <p:spPr>
          <a:xfrm>
            <a:off x="6094413" y="5121627"/>
            <a:ext cx="12188825" cy="34727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Para John W. Tukey, grande parte da análise de dados é inferencial, ou seja, o ato de extrair informações de uma amostra em relação ao conjunto todo.</a:t>
            </a:r>
            <a:endParaRPr/>
          </a:p>
          <a:p>
            <a:pPr indent="0" lvl="1" marL="914216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Não é um conceito novo!</a:t>
            </a:r>
            <a:endParaRPr/>
          </a:p>
          <a:p>
            <a:pPr indent="-152400" lvl="1" marL="914216" marR="0" rtl="0" algn="l">
              <a:spcBef>
                <a:spcPts val="141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–"/>
            </a:pPr>
            <a:r>
              <a:rPr b="0" i="0" lang="en-US" sz="3200" u="none" cap="none" strike="noStrike">
                <a:solidFill>
                  <a:schemeClr val="dk1"/>
                </a:solidFill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rPr>
              <a:t>Tukey fez esta definição em 1961! No artigo </a:t>
            </a:r>
            <a:r>
              <a:rPr b="0" i="1" lang="en-US" sz="3200" u="none" cap="none" strike="noStrike">
                <a:solidFill>
                  <a:schemeClr val="dk1"/>
                </a:solidFill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rPr>
              <a:t>The Future of Data Analysis</a:t>
            </a:r>
            <a:endParaRPr b="0" i="1" sz="3200" u="none" cap="none" strike="noStrike">
              <a:solidFill>
                <a:schemeClr val="dk1"/>
              </a:solidFill>
              <a:highlight>
                <a:srgbClr val="0000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1" name="Google Shape;221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36439" y="6729699"/>
            <a:ext cx="653641" cy="666782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3"/>
          <p:cNvSpPr/>
          <p:nvPr/>
        </p:nvSpPr>
        <p:spPr>
          <a:xfrm>
            <a:off x="5100320" y="4656843"/>
            <a:ext cx="14244319" cy="4880734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223" name="Google Shape;223;p2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652241" y="3314675"/>
            <a:ext cx="2957209" cy="2957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10800000">
            <a:off x="18396736" y="7916436"/>
            <a:ext cx="2957209" cy="29572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4"/>
          <p:cNvSpPr txBox="1"/>
          <p:nvPr/>
        </p:nvSpPr>
        <p:spPr>
          <a:xfrm>
            <a:off x="2010578" y="1170394"/>
            <a:ext cx="8756172" cy="9787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Analista de dados</a:t>
            </a:r>
            <a:endParaRPr sz="7200">
              <a:solidFill>
                <a:schemeClr val="accent1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230" name="Google Shape;230;p24"/>
          <p:cNvSpPr txBox="1"/>
          <p:nvPr/>
        </p:nvSpPr>
        <p:spPr>
          <a:xfrm>
            <a:off x="2010578" y="735683"/>
            <a:ext cx="875617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rPr>
              <a:t>Análise de dados</a:t>
            </a:r>
            <a:endParaRPr/>
          </a:p>
        </p:txBody>
      </p:sp>
      <p:sp>
        <p:nvSpPr>
          <p:cNvPr id="231" name="Google Shape;231;p24"/>
          <p:cNvSpPr/>
          <p:nvPr/>
        </p:nvSpPr>
        <p:spPr>
          <a:xfrm>
            <a:off x="1752035" y="853377"/>
            <a:ext cx="141940" cy="125610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232" name="Google Shape;23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29777" y="12325851"/>
            <a:ext cx="2220328" cy="1047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fatecsjc-prd.azurewebsites.net/images/logo/fatecsjc_10_anos_400x192.png" id="233" name="Google Shape;233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1785" y="11835658"/>
            <a:ext cx="4176311" cy="1537943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24"/>
          <p:cNvSpPr/>
          <p:nvPr/>
        </p:nvSpPr>
        <p:spPr>
          <a:xfrm>
            <a:off x="7407149" y="2580340"/>
            <a:ext cx="16359188" cy="104079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       De acordo com artigo publicado pela Dataquest, o analista de dados é um:</a:t>
            </a:r>
            <a:endParaRPr sz="36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2" marL="182843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2" marL="182843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Agregador de valor para a companhia através respostas obtidas através dos dados, dessa forma, ajudando na tomada de decisão da empresa.</a:t>
            </a:r>
            <a:endParaRPr/>
          </a:p>
          <a:p>
            <a:pPr indent="0" lvl="2" marL="182843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1" marL="914216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E possui como principais atividades:</a:t>
            </a:r>
            <a:endParaRPr/>
          </a:p>
          <a:p>
            <a:pPr indent="0" lvl="2" marL="1828433" marR="0" rtl="0" algn="l">
              <a:lnSpc>
                <a:spcPct val="150000"/>
              </a:lnSpc>
              <a:spcBef>
                <a:spcPts val="1417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highlight>
                  <a:srgbClr val="000000"/>
                </a:highlight>
                <a:latin typeface="Lato Light"/>
                <a:ea typeface="Lato Light"/>
                <a:cs typeface="Lato Light"/>
                <a:sym typeface="Lato Light"/>
              </a:rPr>
              <a:t>Limpeza e organização de dados;</a:t>
            </a:r>
            <a:endParaRPr/>
          </a:p>
          <a:p>
            <a:pPr indent="0" lvl="2" marL="1828433" marR="0" rtl="0" algn="l">
              <a:lnSpc>
                <a:spcPct val="150000"/>
              </a:lnSpc>
              <a:spcBef>
                <a:spcPts val="1417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highlight>
                  <a:srgbClr val="000000"/>
                </a:highlight>
                <a:latin typeface="Lato Light"/>
                <a:ea typeface="Lato Light"/>
                <a:cs typeface="Lato Light"/>
                <a:sym typeface="Lato Light"/>
              </a:rPr>
              <a:t>Uso de estatística para ter uma visão geral dos dados;</a:t>
            </a:r>
            <a:endParaRPr/>
          </a:p>
          <a:p>
            <a:pPr indent="0" lvl="2" marL="1828433" marR="0" rtl="0" algn="l">
              <a:lnSpc>
                <a:spcPct val="150000"/>
              </a:lnSpc>
              <a:spcBef>
                <a:spcPts val="1417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highlight>
                  <a:srgbClr val="000000"/>
                </a:highlight>
                <a:latin typeface="Lato Light"/>
                <a:ea typeface="Lato Light"/>
                <a:cs typeface="Lato Light"/>
                <a:sym typeface="Lato Light"/>
              </a:rPr>
              <a:t>Análise de tendências encontradas nos dados;</a:t>
            </a:r>
            <a:endParaRPr/>
          </a:p>
          <a:p>
            <a:pPr indent="0" lvl="2" marL="1828433" marR="0" rtl="0" algn="l">
              <a:lnSpc>
                <a:spcPct val="150000"/>
              </a:lnSpc>
              <a:spcBef>
                <a:spcPts val="1417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highlight>
                  <a:srgbClr val="000000"/>
                </a:highlight>
                <a:latin typeface="Lato Light"/>
                <a:ea typeface="Lato Light"/>
                <a:cs typeface="Lato Light"/>
                <a:sym typeface="Lato Light"/>
              </a:rPr>
              <a:t>Criação de visualização e </a:t>
            </a:r>
            <a:r>
              <a:rPr b="0" i="1" lang="en-US" sz="3600" u="none" cap="none" strike="noStrike">
                <a:solidFill>
                  <a:schemeClr val="dk1"/>
                </a:solidFill>
                <a:highlight>
                  <a:srgbClr val="000000"/>
                </a:highlight>
                <a:latin typeface="Lato Light"/>
                <a:ea typeface="Lato Light"/>
                <a:cs typeface="Lato Light"/>
                <a:sym typeface="Lato Light"/>
              </a:rPr>
              <a:t>dashboards</a:t>
            </a:r>
            <a:r>
              <a:rPr b="0" i="0" lang="en-US" sz="3600" u="none" cap="none" strike="noStrike">
                <a:solidFill>
                  <a:schemeClr val="dk1"/>
                </a:solidFill>
                <a:highlight>
                  <a:srgbClr val="000000"/>
                </a:highlight>
                <a:latin typeface="Lato Light"/>
                <a:ea typeface="Lato Light"/>
                <a:cs typeface="Lato Light"/>
                <a:sym typeface="Lato Light"/>
              </a:rPr>
              <a:t> para ajudar na interpretação e tomada de decisão da empresa;</a:t>
            </a:r>
            <a:endParaRPr/>
          </a:p>
          <a:p>
            <a:pPr indent="0" lvl="2" marL="1828433" marR="0" rtl="0" algn="l">
              <a:lnSpc>
                <a:spcPct val="150000"/>
              </a:lnSpc>
              <a:spcBef>
                <a:spcPts val="1417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highlight>
                  <a:srgbClr val="000000"/>
                </a:highlight>
                <a:latin typeface="Lato Light"/>
                <a:ea typeface="Lato Light"/>
                <a:cs typeface="Lato Light"/>
                <a:sym typeface="Lato Light"/>
              </a:rPr>
              <a:t>Apresentação dos resultados obtidos pela análise para os clientes.</a:t>
            </a:r>
            <a:endParaRPr/>
          </a:p>
          <a:p>
            <a:pPr indent="0" lvl="1" marL="914216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35" name="Google Shape;235;p24"/>
          <p:cNvSpPr/>
          <p:nvPr/>
        </p:nvSpPr>
        <p:spPr>
          <a:xfrm>
            <a:off x="7164896" y="2402021"/>
            <a:ext cx="16601440" cy="1001562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236" name="Google Shape;236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243022" y="4219974"/>
            <a:ext cx="653641" cy="643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402855" y="6819422"/>
            <a:ext cx="653641" cy="643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402855" y="7813569"/>
            <a:ext cx="653641" cy="643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415881" y="8752088"/>
            <a:ext cx="653641" cy="643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95422" y="9769257"/>
            <a:ext cx="653641" cy="643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98288" y="11642654"/>
            <a:ext cx="653641" cy="643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2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94125" y="4391205"/>
            <a:ext cx="5202371" cy="52023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5"/>
          <p:cNvSpPr txBox="1"/>
          <p:nvPr/>
        </p:nvSpPr>
        <p:spPr>
          <a:xfrm>
            <a:off x="1192461" y="955085"/>
            <a:ext cx="8756172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Cientista de dados</a:t>
            </a:r>
            <a:endParaRPr sz="7200">
              <a:solidFill>
                <a:schemeClr val="accent1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248" name="Google Shape;248;p25"/>
          <p:cNvSpPr txBox="1"/>
          <p:nvPr/>
        </p:nvSpPr>
        <p:spPr>
          <a:xfrm>
            <a:off x="1192461" y="520374"/>
            <a:ext cx="875617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rPr>
              <a:t>Análise de dados</a:t>
            </a:r>
            <a:endParaRPr/>
          </a:p>
        </p:txBody>
      </p:sp>
      <p:sp>
        <p:nvSpPr>
          <p:cNvPr id="249" name="Google Shape;249;p25"/>
          <p:cNvSpPr/>
          <p:nvPr/>
        </p:nvSpPr>
        <p:spPr>
          <a:xfrm>
            <a:off x="933918" y="638068"/>
            <a:ext cx="141940" cy="125610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250" name="Google Shape;25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29777" y="12325851"/>
            <a:ext cx="2220328" cy="1047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fatecsjc-prd.azurewebsites.net/images/logo/fatecsjc_10_anos_400x192.png" id="251" name="Google Shape;251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1785" y="11835658"/>
            <a:ext cx="4176311" cy="1537943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25"/>
          <p:cNvSpPr/>
          <p:nvPr/>
        </p:nvSpPr>
        <p:spPr>
          <a:xfrm>
            <a:off x="2052957" y="6568220"/>
            <a:ext cx="6296333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Nem mesmo as pessoas que fazem isto tem uma definição concreta</a:t>
            </a:r>
            <a:endParaRPr/>
          </a:p>
        </p:txBody>
      </p:sp>
      <p:sp>
        <p:nvSpPr>
          <p:cNvPr id="253" name="Google Shape;253;p25"/>
          <p:cNvSpPr/>
          <p:nvPr/>
        </p:nvSpPr>
        <p:spPr>
          <a:xfrm>
            <a:off x="1880894" y="5498676"/>
            <a:ext cx="6640463" cy="3564043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54" name="Google Shape;254;p25"/>
          <p:cNvSpPr/>
          <p:nvPr/>
        </p:nvSpPr>
        <p:spPr>
          <a:xfrm>
            <a:off x="4019579" y="5196959"/>
            <a:ext cx="2363090" cy="713266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255" name="Google Shape;255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019579" y="3040292"/>
            <a:ext cx="3125969" cy="31259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913951" y="1075111"/>
            <a:ext cx="11941713" cy="115113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6"/>
          <p:cNvSpPr txBox="1"/>
          <p:nvPr/>
        </p:nvSpPr>
        <p:spPr>
          <a:xfrm>
            <a:off x="2127181" y="1509822"/>
            <a:ext cx="8756172" cy="9787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Cientista de dados</a:t>
            </a:r>
            <a:endParaRPr sz="7200">
              <a:solidFill>
                <a:schemeClr val="accent1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262" name="Google Shape;262;p26"/>
          <p:cNvSpPr txBox="1"/>
          <p:nvPr/>
        </p:nvSpPr>
        <p:spPr>
          <a:xfrm>
            <a:off x="2127181" y="1075111"/>
            <a:ext cx="875617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rPr>
              <a:t>Análise de dados</a:t>
            </a:r>
            <a:endParaRPr/>
          </a:p>
        </p:txBody>
      </p:sp>
      <p:sp>
        <p:nvSpPr>
          <p:cNvPr id="263" name="Google Shape;263;p26"/>
          <p:cNvSpPr/>
          <p:nvPr/>
        </p:nvSpPr>
        <p:spPr>
          <a:xfrm>
            <a:off x="1868638" y="1192805"/>
            <a:ext cx="141940" cy="125610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264" name="Google Shape;26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29777" y="12325851"/>
            <a:ext cx="2220328" cy="1047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fatecsjc-prd.azurewebsites.net/images/logo/fatecsjc_10_anos_400x192.png" id="265" name="Google Shape;265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1785" y="11835658"/>
            <a:ext cx="4176311" cy="1537943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26"/>
          <p:cNvSpPr/>
          <p:nvPr/>
        </p:nvSpPr>
        <p:spPr>
          <a:xfrm>
            <a:off x="2127181" y="4622948"/>
            <a:ext cx="13268960" cy="5078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Por conta destas múltiplas interpretações, vamos utilizar a definição do kdnuggets</a:t>
            </a:r>
            <a:endParaRPr sz="36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1" marL="914216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O analista busca resposta para o time e para o negócio. Por outro lado o cientista, cria modelos estatísticos de aprendizado de máquina, visualizações mais elaboradas e gera novas perguntas em relação aos dados.</a:t>
            </a:r>
            <a:endParaRPr/>
          </a:p>
        </p:txBody>
      </p:sp>
      <p:sp>
        <p:nvSpPr>
          <p:cNvPr id="267" name="Google Shape;267;p26"/>
          <p:cNvSpPr/>
          <p:nvPr/>
        </p:nvSpPr>
        <p:spPr>
          <a:xfrm>
            <a:off x="1802061" y="4146366"/>
            <a:ext cx="14061440" cy="6031477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268" name="Google Shape;268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329559" y="4498890"/>
            <a:ext cx="5202371" cy="52023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7"/>
          <p:cNvSpPr/>
          <p:nvPr/>
        </p:nvSpPr>
        <p:spPr>
          <a:xfrm>
            <a:off x="10424160" y="3373120"/>
            <a:ext cx="7924800" cy="778256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76200">
            <a:solidFill>
              <a:srgbClr val="5BE1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274" name="Google Shape;274;p27"/>
          <p:cNvSpPr txBox="1"/>
          <p:nvPr/>
        </p:nvSpPr>
        <p:spPr>
          <a:xfrm>
            <a:off x="2127180" y="1399749"/>
            <a:ext cx="14027219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O Processo da </a:t>
            </a:r>
            <a:r>
              <a:rPr lang="en-US" sz="7200">
                <a:solidFill>
                  <a:schemeClr val="accent1"/>
                </a:solidFill>
                <a:latin typeface="Lato Black"/>
                <a:ea typeface="Lato Black"/>
                <a:cs typeface="Lato Black"/>
                <a:sym typeface="Lato Black"/>
              </a:rPr>
              <a:t>Análise de dados</a:t>
            </a:r>
            <a:endParaRPr/>
          </a:p>
        </p:txBody>
      </p:sp>
      <p:sp>
        <p:nvSpPr>
          <p:cNvPr id="275" name="Google Shape;275;p27"/>
          <p:cNvSpPr/>
          <p:nvPr/>
        </p:nvSpPr>
        <p:spPr>
          <a:xfrm>
            <a:off x="1868638" y="1192805"/>
            <a:ext cx="141940" cy="125610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grpSp>
        <p:nvGrpSpPr>
          <p:cNvPr id="276" name="Google Shape;276;p27"/>
          <p:cNvGrpSpPr/>
          <p:nvPr/>
        </p:nvGrpSpPr>
        <p:grpSpPr>
          <a:xfrm>
            <a:off x="10996381" y="3900906"/>
            <a:ext cx="6780355" cy="6707975"/>
            <a:chOff x="2060926" y="-534"/>
            <a:chExt cx="6780355" cy="6707975"/>
          </a:xfrm>
        </p:grpSpPr>
        <p:sp>
          <p:nvSpPr>
            <p:cNvPr id="277" name="Google Shape;277;p27"/>
            <p:cNvSpPr/>
            <p:nvPr/>
          </p:nvSpPr>
          <p:spPr>
            <a:xfrm>
              <a:off x="6312693" y="496715"/>
              <a:ext cx="2528588" cy="25285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7"/>
            <p:cNvSpPr txBox="1"/>
            <p:nvPr/>
          </p:nvSpPr>
          <p:spPr>
            <a:xfrm>
              <a:off x="6312693" y="496715"/>
              <a:ext cx="2528588" cy="25285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spcFirstLastPara="1" rIns="53325" wrap="square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200">
                  <a:solidFill>
                    <a:schemeClr val="lt2"/>
                  </a:solidFill>
                  <a:latin typeface="Lato Light"/>
                  <a:ea typeface="Lato Light"/>
                  <a:cs typeface="Lato Light"/>
                  <a:sym typeface="Lato Light"/>
                </a:rPr>
                <a:t>Transform</a:t>
              </a:r>
              <a:endParaRPr sz="4200">
                <a:solidFill>
                  <a:schemeClr val="lt2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279" name="Google Shape;279;p27"/>
            <p:cNvSpPr/>
            <p:nvPr/>
          </p:nvSpPr>
          <p:spPr>
            <a:xfrm>
              <a:off x="2462181" y="-534"/>
              <a:ext cx="5977846" cy="5977846"/>
            </a:xfrm>
            <a:custGeom>
              <a:rect b="b" l="l" r="r" t="t"/>
              <a:pathLst>
                <a:path extrusionOk="0" h="120000" w="120000">
                  <a:moveTo>
                    <a:pt x="113395" y="60803"/>
                  </a:moveTo>
                  <a:lnTo>
                    <a:pt x="113395" y="60803"/>
                  </a:lnTo>
                  <a:cubicBezTo>
                    <a:pt x="113161" y="76402"/>
                    <a:pt x="106117" y="91118"/>
                    <a:pt x="94114" y="101084"/>
                  </a:cubicBezTo>
                  <a:lnTo>
                    <a:pt x="97480" y="106686"/>
                  </a:lnTo>
                  <a:lnTo>
                    <a:pt x="84955" y="101532"/>
                  </a:lnTo>
                  <a:lnTo>
                    <a:pt x="85585" y="86889"/>
                  </a:lnTo>
                  <a:lnTo>
                    <a:pt x="88943" y="92478"/>
                  </a:lnTo>
                  <a:lnTo>
                    <a:pt x="88943" y="92478"/>
                  </a:lnTo>
                  <a:cubicBezTo>
                    <a:pt x="98036" y="84375"/>
                    <a:pt x="103316" y="72832"/>
                    <a:pt x="103499" y="60654"/>
                  </a:cubicBezTo>
                  <a:close/>
                </a:path>
              </a:pathLst>
            </a:custGeom>
            <a:solidFill>
              <a:srgbClr val="1CA08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7"/>
            <p:cNvSpPr/>
            <p:nvPr/>
          </p:nvSpPr>
          <p:spPr>
            <a:xfrm>
              <a:off x="4186810" y="4178853"/>
              <a:ext cx="2528588" cy="25285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7"/>
            <p:cNvSpPr txBox="1"/>
            <p:nvPr/>
          </p:nvSpPr>
          <p:spPr>
            <a:xfrm>
              <a:off x="4186810" y="4178853"/>
              <a:ext cx="2528588" cy="25285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spcFirstLastPara="1" rIns="53325" wrap="square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200">
                  <a:solidFill>
                    <a:schemeClr val="lt2"/>
                  </a:solidFill>
                  <a:latin typeface="Lato Light"/>
                  <a:ea typeface="Lato Light"/>
                  <a:cs typeface="Lato Light"/>
                  <a:sym typeface="Lato Light"/>
                </a:rPr>
                <a:t>Visualise</a:t>
              </a:r>
              <a:endParaRPr sz="4200">
                <a:solidFill>
                  <a:schemeClr val="lt2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282" name="Google Shape;282;p27"/>
            <p:cNvSpPr/>
            <p:nvPr/>
          </p:nvSpPr>
          <p:spPr>
            <a:xfrm>
              <a:off x="2462181" y="-534"/>
              <a:ext cx="5977846" cy="5977846"/>
            </a:xfrm>
            <a:custGeom>
              <a:rect b="b" l="l" r="r" t="t"/>
              <a:pathLst>
                <a:path extrusionOk="0" h="120000" w="120000">
                  <a:moveTo>
                    <a:pt x="32496" y="105774"/>
                  </a:moveTo>
                  <a:lnTo>
                    <a:pt x="32496" y="105774"/>
                  </a:lnTo>
                  <a:cubicBezTo>
                    <a:pt x="19124" y="97739"/>
                    <a:pt x="9934" y="84258"/>
                    <a:pt x="7341" y="68875"/>
                  </a:cubicBezTo>
                  <a:lnTo>
                    <a:pt x="807" y="68973"/>
                  </a:lnTo>
                  <a:lnTo>
                    <a:pt x="11553" y="60729"/>
                  </a:lnTo>
                  <a:lnTo>
                    <a:pt x="23900" y="68626"/>
                  </a:lnTo>
                  <a:lnTo>
                    <a:pt x="17380" y="68724"/>
                  </a:lnTo>
                  <a:cubicBezTo>
                    <a:pt x="19822" y="80656"/>
                    <a:pt x="27154" y="91017"/>
                    <a:pt x="37594" y="97290"/>
                  </a:cubicBezTo>
                  <a:close/>
                </a:path>
              </a:pathLst>
            </a:custGeom>
            <a:solidFill>
              <a:srgbClr val="1CA08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7"/>
            <p:cNvSpPr/>
            <p:nvPr/>
          </p:nvSpPr>
          <p:spPr>
            <a:xfrm>
              <a:off x="2060926" y="496715"/>
              <a:ext cx="2528588" cy="25285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7"/>
            <p:cNvSpPr txBox="1"/>
            <p:nvPr/>
          </p:nvSpPr>
          <p:spPr>
            <a:xfrm>
              <a:off x="2060926" y="496715"/>
              <a:ext cx="2528588" cy="25285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spcFirstLastPara="1" rIns="53325" wrap="square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200">
                  <a:solidFill>
                    <a:schemeClr val="lt2"/>
                  </a:solidFill>
                  <a:latin typeface="Lato Light"/>
                  <a:ea typeface="Lato Light"/>
                  <a:cs typeface="Lato Light"/>
                  <a:sym typeface="Lato Light"/>
                </a:rPr>
                <a:t>Model</a:t>
              </a:r>
              <a:endParaRPr sz="4200">
                <a:solidFill>
                  <a:schemeClr val="lt2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285" name="Google Shape;285;p27"/>
            <p:cNvSpPr/>
            <p:nvPr/>
          </p:nvSpPr>
          <p:spPr>
            <a:xfrm>
              <a:off x="2462181" y="-534"/>
              <a:ext cx="5977846" cy="5977846"/>
            </a:xfrm>
            <a:custGeom>
              <a:rect b="b" l="l" r="r" t="t"/>
              <a:pathLst>
                <a:path extrusionOk="0" h="120000" w="120000">
                  <a:moveTo>
                    <a:pt x="41257" y="9996"/>
                  </a:moveTo>
                  <a:lnTo>
                    <a:pt x="41257" y="9996"/>
                  </a:lnTo>
                  <a:cubicBezTo>
                    <a:pt x="50743" y="6440"/>
                    <a:pt x="61045" y="5656"/>
                    <a:pt x="70960" y="7736"/>
                  </a:cubicBezTo>
                  <a:lnTo>
                    <a:pt x="73253" y="1616"/>
                  </a:lnTo>
                  <a:lnTo>
                    <a:pt x="77006" y="14630"/>
                  </a:lnTo>
                  <a:lnTo>
                    <a:pt x="65147" y="23242"/>
                  </a:lnTo>
                  <a:lnTo>
                    <a:pt x="67436" y="17137"/>
                  </a:lnTo>
                  <a:lnTo>
                    <a:pt x="67436" y="17137"/>
                  </a:lnTo>
                  <a:cubicBezTo>
                    <a:pt x="59813" y="15814"/>
                    <a:pt x="51975" y="16549"/>
                    <a:pt x="44731" y="19264"/>
                  </a:cubicBezTo>
                  <a:close/>
                </a:path>
              </a:pathLst>
            </a:custGeom>
            <a:solidFill>
              <a:srgbClr val="1CA08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6" name="Google Shape;286;p27"/>
          <p:cNvGrpSpPr/>
          <p:nvPr/>
        </p:nvGrpSpPr>
        <p:grpSpPr>
          <a:xfrm>
            <a:off x="1878761" y="7156124"/>
            <a:ext cx="20712571" cy="1882961"/>
            <a:chOff x="10123" y="4195928"/>
            <a:chExt cx="20712571" cy="1882961"/>
          </a:xfrm>
        </p:grpSpPr>
        <p:sp>
          <p:nvSpPr>
            <p:cNvPr id="287" name="Google Shape;287;p27"/>
            <p:cNvSpPr/>
            <p:nvPr/>
          </p:nvSpPr>
          <p:spPr>
            <a:xfrm>
              <a:off x="10123" y="4195928"/>
              <a:ext cx="3138268" cy="1882961"/>
            </a:xfrm>
            <a:prstGeom prst="roundRect">
              <a:avLst>
                <a:gd fmla="val 10000" name="adj"/>
              </a:avLst>
            </a:prstGeom>
            <a:solidFill>
              <a:srgbClr val="157561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7"/>
            <p:cNvSpPr txBox="1"/>
            <p:nvPr/>
          </p:nvSpPr>
          <p:spPr>
            <a:xfrm>
              <a:off x="65273" y="4251078"/>
              <a:ext cx="3027968" cy="17726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lt1"/>
                  </a:solidFill>
                  <a:latin typeface="Lato Black"/>
                  <a:ea typeface="Lato Black"/>
                  <a:cs typeface="Lato Black"/>
                  <a:sym typeface="Lato Black"/>
                </a:rPr>
                <a:t>Import</a:t>
              </a:r>
              <a:endParaRPr sz="3400">
                <a:solidFill>
                  <a:schemeClr val="lt1"/>
                </a:solidFill>
                <a:latin typeface="Lato Black"/>
                <a:ea typeface="Lato Black"/>
                <a:cs typeface="Lato Black"/>
                <a:sym typeface="Lato Black"/>
              </a:endParaRPr>
            </a:p>
          </p:txBody>
        </p:sp>
        <p:sp>
          <p:nvSpPr>
            <p:cNvPr id="289" name="Google Shape;289;p27"/>
            <p:cNvSpPr/>
            <p:nvPr/>
          </p:nvSpPr>
          <p:spPr>
            <a:xfrm>
              <a:off x="3462218" y="4748264"/>
              <a:ext cx="665312" cy="778290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1999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7"/>
            <p:cNvSpPr txBox="1"/>
            <p:nvPr/>
          </p:nvSpPr>
          <p:spPr>
            <a:xfrm>
              <a:off x="3462218" y="4903922"/>
              <a:ext cx="465718" cy="4669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291" name="Google Shape;291;p27"/>
            <p:cNvSpPr/>
            <p:nvPr/>
          </p:nvSpPr>
          <p:spPr>
            <a:xfrm>
              <a:off x="4403699" y="4195928"/>
              <a:ext cx="3138268" cy="1882961"/>
            </a:xfrm>
            <a:prstGeom prst="roundRect">
              <a:avLst>
                <a:gd fmla="val 10000" name="adj"/>
              </a:avLst>
            </a:prstGeom>
            <a:solidFill>
              <a:srgbClr val="39B594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7"/>
            <p:cNvSpPr txBox="1"/>
            <p:nvPr/>
          </p:nvSpPr>
          <p:spPr>
            <a:xfrm>
              <a:off x="4458849" y="4251078"/>
              <a:ext cx="3027968" cy="17726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3350" lIns="133350" spcFirstLastPara="1" rIns="133350" wrap="square" tIns="133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500">
                  <a:solidFill>
                    <a:schemeClr val="lt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Tidy</a:t>
              </a:r>
              <a:endParaRPr sz="35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293" name="Google Shape;293;p27"/>
            <p:cNvSpPr/>
            <p:nvPr/>
          </p:nvSpPr>
          <p:spPr>
            <a:xfrm>
              <a:off x="7855794" y="4748264"/>
              <a:ext cx="665312" cy="778290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5CC5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7"/>
            <p:cNvSpPr txBox="1"/>
            <p:nvPr/>
          </p:nvSpPr>
          <p:spPr>
            <a:xfrm>
              <a:off x="7855794" y="4903922"/>
              <a:ext cx="465718" cy="4669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295" name="Google Shape;295;p27"/>
            <p:cNvSpPr/>
            <p:nvPr/>
          </p:nvSpPr>
          <p:spPr>
            <a:xfrm>
              <a:off x="8797275" y="4195928"/>
              <a:ext cx="3138268" cy="1882961"/>
            </a:xfrm>
            <a:prstGeom prst="roundRect">
              <a:avLst>
                <a:gd fmla="val 10000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7"/>
            <p:cNvSpPr txBox="1"/>
            <p:nvPr/>
          </p:nvSpPr>
          <p:spPr>
            <a:xfrm>
              <a:off x="8852425" y="4251078"/>
              <a:ext cx="3027968" cy="17726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3350" lIns="133350" spcFirstLastPara="1" rIns="133350" wrap="square" tIns="133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5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297" name="Google Shape;297;p27"/>
            <p:cNvSpPr/>
            <p:nvPr/>
          </p:nvSpPr>
          <p:spPr>
            <a:xfrm>
              <a:off x="12249370" y="4748264"/>
              <a:ext cx="665312" cy="778290"/>
            </a:xfrm>
            <a:prstGeom prst="rightArrow">
              <a:avLst>
                <a:gd fmla="val 60000" name="adj1"/>
                <a:gd fmla="val 50000" name="adj2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7"/>
            <p:cNvSpPr txBox="1"/>
            <p:nvPr/>
          </p:nvSpPr>
          <p:spPr>
            <a:xfrm>
              <a:off x="12249370" y="4903922"/>
              <a:ext cx="465718" cy="4669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299" name="Google Shape;299;p27"/>
            <p:cNvSpPr/>
            <p:nvPr/>
          </p:nvSpPr>
          <p:spPr>
            <a:xfrm>
              <a:off x="13190852" y="4195928"/>
              <a:ext cx="3138268" cy="1882961"/>
            </a:xfrm>
            <a:prstGeom prst="roundRect">
              <a:avLst>
                <a:gd fmla="val 10000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7"/>
            <p:cNvSpPr txBox="1"/>
            <p:nvPr/>
          </p:nvSpPr>
          <p:spPr>
            <a:xfrm>
              <a:off x="13246002" y="4251078"/>
              <a:ext cx="3027968" cy="17726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3350" lIns="133350" spcFirstLastPara="1" rIns="133350" wrap="square" tIns="133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5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301" name="Google Shape;301;p27"/>
            <p:cNvSpPr/>
            <p:nvPr/>
          </p:nvSpPr>
          <p:spPr>
            <a:xfrm>
              <a:off x="16642945" y="4748264"/>
              <a:ext cx="665312" cy="778290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5CC5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7"/>
            <p:cNvSpPr txBox="1"/>
            <p:nvPr/>
          </p:nvSpPr>
          <p:spPr>
            <a:xfrm>
              <a:off x="16642945" y="4903922"/>
              <a:ext cx="465718" cy="4669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303" name="Google Shape;303;p27"/>
            <p:cNvSpPr/>
            <p:nvPr/>
          </p:nvSpPr>
          <p:spPr>
            <a:xfrm>
              <a:off x="17584427" y="4195928"/>
              <a:ext cx="3138268" cy="1882961"/>
            </a:xfrm>
            <a:prstGeom prst="roundRect">
              <a:avLst>
                <a:gd fmla="val 10000" name="adj"/>
              </a:avLst>
            </a:prstGeom>
            <a:solidFill>
              <a:srgbClr val="39B594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7"/>
            <p:cNvSpPr txBox="1"/>
            <p:nvPr/>
          </p:nvSpPr>
          <p:spPr>
            <a:xfrm>
              <a:off x="17639577" y="4251078"/>
              <a:ext cx="3027968" cy="17726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3350" lIns="133350" spcFirstLastPara="1" rIns="133350" wrap="square" tIns="133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500">
                  <a:solidFill>
                    <a:schemeClr val="lt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Communicate</a:t>
              </a:r>
              <a:endParaRPr sz="35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sp>
        <p:nvSpPr>
          <p:cNvPr id="305" name="Google Shape;305;p27"/>
          <p:cNvSpPr txBox="1"/>
          <p:nvPr/>
        </p:nvSpPr>
        <p:spPr>
          <a:xfrm>
            <a:off x="10883353" y="11229586"/>
            <a:ext cx="247904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Lato Black"/>
                <a:ea typeface="Lato Black"/>
                <a:cs typeface="Lato Black"/>
                <a:sym typeface="Lato Black"/>
              </a:rPr>
              <a:t>Explore</a:t>
            </a:r>
            <a:endParaRPr b="1" sz="3600">
              <a:solidFill>
                <a:schemeClr val="lt1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pic>
        <p:nvPicPr>
          <p:cNvPr id="306" name="Google Shape;306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7537" y="12325851"/>
            <a:ext cx="2220328" cy="1047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fatecsjc-prd.azurewebsites.net/images/logo/fatecsjc_10_anos_400x192.png" id="307" name="Google Shape;307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1785" y="11835658"/>
            <a:ext cx="4176311" cy="15379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8"/>
          <p:cNvSpPr/>
          <p:nvPr/>
        </p:nvSpPr>
        <p:spPr>
          <a:xfrm>
            <a:off x="8229600" y="3556000"/>
            <a:ext cx="7924800" cy="778256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76200">
            <a:solidFill>
              <a:srgbClr val="5BE1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313" name="Google Shape;313;p28"/>
          <p:cNvSpPr txBox="1"/>
          <p:nvPr/>
        </p:nvSpPr>
        <p:spPr>
          <a:xfrm>
            <a:off x="2127180" y="1509822"/>
            <a:ext cx="14027219" cy="9787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Análise exploratória de dados</a:t>
            </a:r>
            <a:endParaRPr sz="7200">
              <a:solidFill>
                <a:schemeClr val="accent1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314" name="Google Shape;314;p28"/>
          <p:cNvSpPr txBox="1"/>
          <p:nvPr/>
        </p:nvSpPr>
        <p:spPr>
          <a:xfrm>
            <a:off x="2127181" y="1075111"/>
            <a:ext cx="8756172" cy="4370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O Processo da </a:t>
            </a:r>
            <a:r>
              <a:rPr lang="en-US" sz="2800">
                <a:solidFill>
                  <a:schemeClr val="lt1"/>
                </a:solidFill>
                <a:latin typeface="Lato Black"/>
                <a:ea typeface="Lato Black"/>
                <a:cs typeface="Lato Black"/>
                <a:sym typeface="Lato Black"/>
              </a:rPr>
              <a:t>Análise de dados</a:t>
            </a:r>
            <a:endParaRPr/>
          </a:p>
        </p:txBody>
      </p:sp>
      <p:sp>
        <p:nvSpPr>
          <p:cNvPr id="315" name="Google Shape;315;p28"/>
          <p:cNvSpPr/>
          <p:nvPr/>
        </p:nvSpPr>
        <p:spPr>
          <a:xfrm>
            <a:off x="1868638" y="1192805"/>
            <a:ext cx="141940" cy="125610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grpSp>
        <p:nvGrpSpPr>
          <p:cNvPr id="316" name="Google Shape;316;p28"/>
          <p:cNvGrpSpPr/>
          <p:nvPr/>
        </p:nvGrpSpPr>
        <p:grpSpPr>
          <a:xfrm>
            <a:off x="8801821" y="4083786"/>
            <a:ext cx="6780355" cy="6707975"/>
            <a:chOff x="2060926" y="-534"/>
            <a:chExt cx="6780355" cy="6707975"/>
          </a:xfrm>
        </p:grpSpPr>
        <p:sp>
          <p:nvSpPr>
            <p:cNvPr id="317" name="Google Shape;317;p28"/>
            <p:cNvSpPr/>
            <p:nvPr/>
          </p:nvSpPr>
          <p:spPr>
            <a:xfrm>
              <a:off x="6312693" y="496715"/>
              <a:ext cx="2528588" cy="25285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8"/>
            <p:cNvSpPr txBox="1"/>
            <p:nvPr/>
          </p:nvSpPr>
          <p:spPr>
            <a:xfrm>
              <a:off x="6312693" y="496715"/>
              <a:ext cx="2528588" cy="25285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spcFirstLastPara="1" rIns="53325" wrap="square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200">
                  <a:solidFill>
                    <a:schemeClr val="lt2"/>
                  </a:solidFill>
                  <a:latin typeface="Lato Light"/>
                  <a:ea typeface="Lato Light"/>
                  <a:cs typeface="Lato Light"/>
                  <a:sym typeface="Lato Light"/>
                </a:rPr>
                <a:t>Transform</a:t>
              </a:r>
              <a:endParaRPr sz="4200">
                <a:solidFill>
                  <a:schemeClr val="lt2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319" name="Google Shape;319;p28"/>
            <p:cNvSpPr/>
            <p:nvPr/>
          </p:nvSpPr>
          <p:spPr>
            <a:xfrm>
              <a:off x="2462181" y="-534"/>
              <a:ext cx="5977846" cy="5977846"/>
            </a:xfrm>
            <a:custGeom>
              <a:rect b="b" l="l" r="r" t="t"/>
              <a:pathLst>
                <a:path extrusionOk="0" h="120000" w="120000">
                  <a:moveTo>
                    <a:pt x="113395" y="60803"/>
                  </a:moveTo>
                  <a:lnTo>
                    <a:pt x="113395" y="60803"/>
                  </a:lnTo>
                  <a:cubicBezTo>
                    <a:pt x="113161" y="76402"/>
                    <a:pt x="106117" y="91118"/>
                    <a:pt x="94114" y="101084"/>
                  </a:cubicBezTo>
                  <a:lnTo>
                    <a:pt x="97480" y="106686"/>
                  </a:lnTo>
                  <a:lnTo>
                    <a:pt x="84955" y="101532"/>
                  </a:lnTo>
                  <a:lnTo>
                    <a:pt x="85585" y="86889"/>
                  </a:lnTo>
                  <a:lnTo>
                    <a:pt x="88943" y="92478"/>
                  </a:lnTo>
                  <a:lnTo>
                    <a:pt x="88943" y="92478"/>
                  </a:lnTo>
                  <a:cubicBezTo>
                    <a:pt x="98036" y="84375"/>
                    <a:pt x="103316" y="72832"/>
                    <a:pt x="103499" y="60654"/>
                  </a:cubicBezTo>
                  <a:close/>
                </a:path>
              </a:pathLst>
            </a:custGeom>
            <a:solidFill>
              <a:srgbClr val="1CA08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8"/>
            <p:cNvSpPr/>
            <p:nvPr/>
          </p:nvSpPr>
          <p:spPr>
            <a:xfrm>
              <a:off x="4186810" y="4178853"/>
              <a:ext cx="2528588" cy="25285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8"/>
            <p:cNvSpPr txBox="1"/>
            <p:nvPr/>
          </p:nvSpPr>
          <p:spPr>
            <a:xfrm>
              <a:off x="4186810" y="4178853"/>
              <a:ext cx="2528588" cy="25285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spcFirstLastPara="1" rIns="53325" wrap="square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200">
                  <a:solidFill>
                    <a:schemeClr val="lt2"/>
                  </a:solidFill>
                  <a:latin typeface="Lato Light"/>
                  <a:ea typeface="Lato Light"/>
                  <a:cs typeface="Lato Light"/>
                  <a:sym typeface="Lato Light"/>
                </a:rPr>
                <a:t>Visualise</a:t>
              </a:r>
              <a:endParaRPr sz="4200">
                <a:solidFill>
                  <a:schemeClr val="lt2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322" name="Google Shape;322;p28"/>
            <p:cNvSpPr/>
            <p:nvPr/>
          </p:nvSpPr>
          <p:spPr>
            <a:xfrm>
              <a:off x="2462181" y="-534"/>
              <a:ext cx="5977846" cy="5977846"/>
            </a:xfrm>
            <a:custGeom>
              <a:rect b="b" l="l" r="r" t="t"/>
              <a:pathLst>
                <a:path extrusionOk="0" h="120000" w="120000">
                  <a:moveTo>
                    <a:pt x="32496" y="105774"/>
                  </a:moveTo>
                  <a:lnTo>
                    <a:pt x="32496" y="105774"/>
                  </a:lnTo>
                  <a:cubicBezTo>
                    <a:pt x="19124" y="97739"/>
                    <a:pt x="9934" y="84258"/>
                    <a:pt x="7341" y="68875"/>
                  </a:cubicBezTo>
                  <a:lnTo>
                    <a:pt x="807" y="68973"/>
                  </a:lnTo>
                  <a:lnTo>
                    <a:pt x="11553" y="60729"/>
                  </a:lnTo>
                  <a:lnTo>
                    <a:pt x="23900" y="68626"/>
                  </a:lnTo>
                  <a:lnTo>
                    <a:pt x="17380" y="68724"/>
                  </a:lnTo>
                  <a:cubicBezTo>
                    <a:pt x="19822" y="80656"/>
                    <a:pt x="27154" y="91017"/>
                    <a:pt x="37594" y="97290"/>
                  </a:cubicBezTo>
                  <a:close/>
                </a:path>
              </a:pathLst>
            </a:custGeom>
            <a:solidFill>
              <a:srgbClr val="1CA08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8"/>
            <p:cNvSpPr/>
            <p:nvPr/>
          </p:nvSpPr>
          <p:spPr>
            <a:xfrm>
              <a:off x="2060926" y="496715"/>
              <a:ext cx="2528588" cy="25285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8"/>
            <p:cNvSpPr txBox="1"/>
            <p:nvPr/>
          </p:nvSpPr>
          <p:spPr>
            <a:xfrm>
              <a:off x="2060926" y="496715"/>
              <a:ext cx="2528588" cy="25285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spcFirstLastPara="1" rIns="53325" wrap="square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200">
                  <a:solidFill>
                    <a:schemeClr val="lt2"/>
                  </a:solidFill>
                  <a:latin typeface="Lato Light"/>
                  <a:ea typeface="Lato Light"/>
                  <a:cs typeface="Lato Light"/>
                  <a:sym typeface="Lato Light"/>
                </a:rPr>
                <a:t>Model</a:t>
              </a:r>
              <a:endParaRPr sz="4200">
                <a:solidFill>
                  <a:schemeClr val="lt2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325" name="Google Shape;325;p28"/>
            <p:cNvSpPr/>
            <p:nvPr/>
          </p:nvSpPr>
          <p:spPr>
            <a:xfrm>
              <a:off x="2462181" y="-534"/>
              <a:ext cx="5977846" cy="5977846"/>
            </a:xfrm>
            <a:custGeom>
              <a:rect b="b" l="l" r="r" t="t"/>
              <a:pathLst>
                <a:path extrusionOk="0" h="120000" w="120000">
                  <a:moveTo>
                    <a:pt x="41257" y="9996"/>
                  </a:moveTo>
                  <a:lnTo>
                    <a:pt x="41257" y="9996"/>
                  </a:lnTo>
                  <a:cubicBezTo>
                    <a:pt x="50743" y="6440"/>
                    <a:pt x="61045" y="5656"/>
                    <a:pt x="70960" y="7736"/>
                  </a:cubicBezTo>
                  <a:lnTo>
                    <a:pt x="73253" y="1616"/>
                  </a:lnTo>
                  <a:lnTo>
                    <a:pt x="77006" y="14630"/>
                  </a:lnTo>
                  <a:lnTo>
                    <a:pt x="65147" y="23242"/>
                  </a:lnTo>
                  <a:lnTo>
                    <a:pt x="67436" y="17137"/>
                  </a:lnTo>
                  <a:lnTo>
                    <a:pt x="67436" y="17137"/>
                  </a:lnTo>
                  <a:cubicBezTo>
                    <a:pt x="59813" y="15814"/>
                    <a:pt x="51975" y="16549"/>
                    <a:pt x="44731" y="19264"/>
                  </a:cubicBezTo>
                  <a:close/>
                </a:path>
              </a:pathLst>
            </a:custGeom>
            <a:solidFill>
              <a:srgbClr val="1CA08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26" name="Google Shape;326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7537" y="12325851"/>
            <a:ext cx="2220328" cy="1047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fatecsjc-prd.azurewebsites.net/images/logo/fatecsjc_10_anos_400x192.png" id="327" name="Google Shape;327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1785" y="11835658"/>
            <a:ext cx="4176311" cy="15379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9"/>
          <p:cNvSpPr/>
          <p:nvPr/>
        </p:nvSpPr>
        <p:spPr>
          <a:xfrm>
            <a:off x="-3177" y="4911449"/>
            <a:ext cx="24377652" cy="3283502"/>
          </a:xfrm>
          <a:prstGeom prst="rect">
            <a:avLst/>
          </a:prstGeom>
          <a:solidFill>
            <a:schemeClr val="accent1">
              <a:alpha val="8274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33" name="Google Shape;333;p29"/>
          <p:cNvSpPr txBox="1"/>
          <p:nvPr/>
        </p:nvSpPr>
        <p:spPr>
          <a:xfrm>
            <a:off x="2269120" y="6234222"/>
            <a:ext cx="12056479" cy="9787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rgbClr val="FFFFFF"/>
                </a:solidFill>
                <a:latin typeface="Lato Black"/>
                <a:ea typeface="Lato Black"/>
                <a:cs typeface="Lato Black"/>
                <a:sym typeface="Lato Black"/>
              </a:rPr>
              <a:t>Fazendo a Análise de dados</a:t>
            </a:r>
            <a:endParaRPr/>
          </a:p>
        </p:txBody>
      </p:sp>
      <p:sp>
        <p:nvSpPr>
          <p:cNvPr id="334" name="Google Shape;334;p29"/>
          <p:cNvSpPr/>
          <p:nvPr/>
        </p:nvSpPr>
        <p:spPr>
          <a:xfrm>
            <a:off x="2010578" y="5917205"/>
            <a:ext cx="141940" cy="125610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335" name="Google Shape;335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29777" y="12325851"/>
            <a:ext cx="2220328" cy="104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708030" y="4911449"/>
            <a:ext cx="3284014" cy="328401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fatecsjc-prd.azurewebsites.net/images/logo/fatecsjc_10_anos_400x192.png" id="337" name="Google Shape;337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1785" y="11835658"/>
            <a:ext cx="4176311" cy="15379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Google Shape;34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24377650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30"/>
          <p:cNvSpPr/>
          <p:nvPr>
            <p:ph idx="2" type="pic"/>
          </p:nvPr>
        </p:nvSpPr>
        <p:spPr>
          <a:xfrm>
            <a:off x="-3176" y="0"/>
            <a:ext cx="24377652" cy="137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>
            <a:noAutofit/>
          </a:bodyPr>
          <a:lstStyle/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30"/>
          <p:cNvSpPr/>
          <p:nvPr/>
        </p:nvSpPr>
        <p:spPr>
          <a:xfrm>
            <a:off x="0" y="-1"/>
            <a:ext cx="24390401" cy="13716000"/>
          </a:xfrm>
          <a:prstGeom prst="rect">
            <a:avLst/>
          </a:prstGeom>
          <a:solidFill>
            <a:srgbClr val="000000">
              <a:alpha val="69803"/>
            </a:srgbClr>
          </a:solidFill>
          <a:ln>
            <a:noFill/>
          </a:ln>
        </p:spPr>
        <p:txBody>
          <a:bodyPr anchorCtr="0" anchor="ctr" bIns="109700" lIns="219400" spcFirstLastPara="1" rIns="219400" wrap="square" tIns="109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30"/>
          <p:cNvSpPr txBox="1"/>
          <p:nvPr/>
        </p:nvSpPr>
        <p:spPr>
          <a:xfrm>
            <a:off x="2245744" y="1542195"/>
            <a:ext cx="7957765" cy="10064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Ambiente</a:t>
            </a:r>
            <a:endParaRPr b="1" sz="6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6" name="Google Shape;346;p30"/>
          <p:cNvSpPr txBox="1"/>
          <p:nvPr/>
        </p:nvSpPr>
        <p:spPr>
          <a:xfrm>
            <a:off x="2245744" y="4613825"/>
            <a:ext cx="10088496" cy="44473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Jupyter Notebook</a:t>
            </a:r>
            <a:endParaRPr/>
          </a:p>
          <a:p>
            <a:pPr indent="-571500" lvl="1" marL="1485717" marR="0" rtl="0" algn="l">
              <a:spcBef>
                <a:spcPts val="1417"/>
              </a:spcBef>
              <a:spcAft>
                <a:spcPts val="0"/>
              </a:spcAft>
              <a:buClr>
                <a:schemeClr val="dk1"/>
              </a:buClr>
              <a:buSzPts val="3300"/>
              <a:buFont typeface="Noto Sans Symbols"/>
              <a:buChar char="✓"/>
            </a:pPr>
            <a:r>
              <a:rPr b="0" i="0" lang="en-US" sz="4400" u="none" cap="none" strike="noStrike">
                <a:solidFill>
                  <a:schemeClr val="dk1"/>
                </a:solidFill>
                <a:highlight>
                  <a:srgbClr val="000000"/>
                </a:highlight>
                <a:latin typeface="Lato Light"/>
                <a:ea typeface="Lato Light"/>
                <a:cs typeface="Lato Light"/>
                <a:sym typeface="Lato Light"/>
              </a:rPr>
              <a:t>Documentos interativos;</a:t>
            </a:r>
            <a:endParaRPr/>
          </a:p>
          <a:p>
            <a:pPr indent="-571500" lvl="1" marL="1485717" marR="0" rtl="0" algn="l">
              <a:spcBef>
                <a:spcPts val="1417"/>
              </a:spcBef>
              <a:spcAft>
                <a:spcPts val="0"/>
              </a:spcAft>
              <a:buClr>
                <a:schemeClr val="dk1"/>
              </a:buClr>
              <a:buSzPts val="3300"/>
              <a:buFont typeface="Noto Sans Symbols"/>
              <a:buChar char="✓"/>
            </a:pPr>
            <a:r>
              <a:rPr b="0" i="0" lang="en-US" sz="4400" u="none" cap="none" strike="noStrike">
                <a:solidFill>
                  <a:schemeClr val="dk1"/>
                </a:solidFill>
                <a:highlight>
                  <a:srgbClr val="000000"/>
                </a:highlight>
                <a:latin typeface="Lato Light"/>
                <a:ea typeface="Lato Light"/>
                <a:cs typeface="Lato Light"/>
                <a:sym typeface="Lato Light"/>
              </a:rPr>
              <a:t>Apresentação bonita e amigável!</a:t>
            </a:r>
            <a:endParaRPr/>
          </a:p>
          <a:p>
            <a:pPr indent="-571500" lvl="1" marL="1485717" marR="0" rtl="0" algn="l">
              <a:spcBef>
                <a:spcPts val="1417"/>
              </a:spcBef>
              <a:spcAft>
                <a:spcPts val="0"/>
              </a:spcAft>
              <a:buClr>
                <a:schemeClr val="dk1"/>
              </a:buClr>
              <a:buSzPts val="3300"/>
              <a:buFont typeface="Noto Sans Symbols"/>
              <a:buChar char="✓"/>
            </a:pPr>
            <a:r>
              <a:rPr b="0" i="0" lang="en-US" sz="4400" u="none" cap="none" strike="noStrike">
                <a:solidFill>
                  <a:schemeClr val="dk1"/>
                </a:solidFill>
                <a:highlight>
                  <a:srgbClr val="000000"/>
                </a:highlight>
                <a:latin typeface="Lato Light"/>
                <a:ea typeface="Lato Light"/>
                <a:cs typeface="Lato Light"/>
                <a:sym typeface="Lato Light"/>
              </a:rPr>
              <a:t>Permite a fácil distribuição dos resultados de análises.</a:t>
            </a:r>
            <a:endParaRPr/>
          </a:p>
        </p:txBody>
      </p:sp>
      <p:pic>
        <p:nvPicPr>
          <p:cNvPr id="347" name="Google Shape;347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145244" y="3936009"/>
            <a:ext cx="6857616" cy="685761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fatecsjc-prd.azurewebsites.net/images/logo/fatecsjc_10_anos_400x192.png" id="348" name="Google Shape;348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1785" y="11835658"/>
            <a:ext cx="4176311" cy="1537943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30"/>
          <p:cNvSpPr/>
          <p:nvPr/>
        </p:nvSpPr>
        <p:spPr>
          <a:xfrm>
            <a:off x="1868638" y="1192805"/>
            <a:ext cx="141940" cy="125610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50" name="Google Shape;350;p30"/>
          <p:cNvSpPr/>
          <p:nvPr/>
        </p:nvSpPr>
        <p:spPr>
          <a:xfrm>
            <a:off x="1802061" y="4146366"/>
            <a:ext cx="11792019" cy="6031477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cxnSp>
        <p:nvCxnSpPr>
          <p:cNvPr id="351" name="Google Shape;351;p30"/>
          <p:cNvCxnSpPr/>
          <p:nvPr/>
        </p:nvCxnSpPr>
        <p:spPr>
          <a:xfrm>
            <a:off x="14464308" y="3290102"/>
            <a:ext cx="0" cy="8229627"/>
          </a:xfrm>
          <a:prstGeom prst="straightConnector1">
            <a:avLst/>
          </a:prstGeom>
          <a:noFill/>
          <a:ln cap="flat" cmpd="sng" w="12700">
            <a:solidFill>
              <a:srgbClr val="D8D8D8"/>
            </a:solidFill>
            <a:prstDash val="lg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1"/>
          <p:cNvSpPr txBox="1"/>
          <p:nvPr/>
        </p:nvSpPr>
        <p:spPr>
          <a:xfrm>
            <a:off x="2127180" y="1569985"/>
            <a:ext cx="14027219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R VS Python</a:t>
            </a:r>
            <a:endParaRPr sz="7200">
              <a:solidFill>
                <a:schemeClr val="accent1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357" name="Google Shape;357;p31"/>
          <p:cNvSpPr txBox="1"/>
          <p:nvPr/>
        </p:nvSpPr>
        <p:spPr>
          <a:xfrm>
            <a:off x="2127181" y="1075111"/>
            <a:ext cx="875617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rPr>
              <a:t>Porque?</a:t>
            </a:r>
            <a:endParaRPr/>
          </a:p>
        </p:txBody>
      </p:sp>
      <p:sp>
        <p:nvSpPr>
          <p:cNvPr id="358" name="Google Shape;358;p31"/>
          <p:cNvSpPr/>
          <p:nvPr/>
        </p:nvSpPr>
        <p:spPr>
          <a:xfrm>
            <a:off x="1868638" y="1192805"/>
            <a:ext cx="141940" cy="125610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359" name="Google Shape;359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127178" y="5603039"/>
            <a:ext cx="5014649" cy="439388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m para R language icon" id="360" name="Google Shape;360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0268" y="5853086"/>
            <a:ext cx="5046248" cy="3910842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31"/>
          <p:cNvSpPr/>
          <p:nvPr/>
        </p:nvSpPr>
        <p:spPr>
          <a:xfrm>
            <a:off x="6094413" y="5443374"/>
            <a:ext cx="12610125" cy="4898818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62" name="Google Shape;362;p31"/>
          <p:cNvSpPr/>
          <p:nvPr/>
        </p:nvSpPr>
        <p:spPr>
          <a:xfrm>
            <a:off x="12136244" y="5443374"/>
            <a:ext cx="6568294" cy="4898818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63" name="Google Shape;363;p31"/>
          <p:cNvSpPr/>
          <p:nvPr/>
        </p:nvSpPr>
        <p:spPr>
          <a:xfrm>
            <a:off x="9802369" y="5139820"/>
            <a:ext cx="4754880" cy="713266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64" name="Google Shape;364;p31"/>
          <p:cNvSpPr/>
          <p:nvPr/>
        </p:nvSpPr>
        <p:spPr>
          <a:xfrm>
            <a:off x="11010657" y="9628925"/>
            <a:ext cx="2160601" cy="640307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65" name="Google Shape;365;p31"/>
          <p:cNvSpPr/>
          <p:nvPr/>
        </p:nvSpPr>
        <p:spPr>
          <a:xfrm rot="5400000">
            <a:off x="9515389" y="7297021"/>
            <a:ext cx="5700157" cy="134775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66" name="Google Shape;366;p31"/>
          <p:cNvSpPr/>
          <p:nvPr/>
        </p:nvSpPr>
        <p:spPr>
          <a:xfrm>
            <a:off x="6094413" y="7133028"/>
            <a:ext cx="12773450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Contexto ! Não existe a melhor linguagem para todos os casos, mas sim para certo contexto</a:t>
            </a:r>
            <a:endParaRPr sz="44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67" name="Google Shape;367;p31"/>
          <p:cNvSpPr/>
          <p:nvPr/>
        </p:nvSpPr>
        <p:spPr>
          <a:xfrm>
            <a:off x="9954769" y="9868318"/>
            <a:ext cx="4754880" cy="713266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/>
        </p:nvSpPr>
        <p:spPr>
          <a:xfrm>
            <a:off x="2127180" y="1509822"/>
            <a:ext cx="12859252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Meet our Awesome </a:t>
            </a:r>
            <a:r>
              <a:rPr lang="en-US" sz="7200">
                <a:solidFill>
                  <a:schemeClr val="accent1"/>
                </a:solidFill>
                <a:latin typeface="Lato Black"/>
                <a:ea typeface="Lato Black"/>
                <a:cs typeface="Lato Black"/>
                <a:sym typeface="Lato Black"/>
              </a:rPr>
              <a:t>Team</a:t>
            </a:r>
            <a:endParaRPr/>
          </a:p>
        </p:txBody>
      </p:sp>
      <p:sp>
        <p:nvSpPr>
          <p:cNvPr id="77" name="Google Shape;77;p15"/>
          <p:cNvSpPr txBox="1"/>
          <p:nvPr/>
        </p:nvSpPr>
        <p:spPr>
          <a:xfrm>
            <a:off x="2127181" y="1075111"/>
            <a:ext cx="875617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rPr>
              <a:t>Apresentação </a:t>
            </a:r>
            <a:endParaRPr/>
          </a:p>
        </p:txBody>
      </p:sp>
      <p:sp>
        <p:nvSpPr>
          <p:cNvPr id="78" name="Google Shape;78;p15"/>
          <p:cNvSpPr/>
          <p:nvPr/>
        </p:nvSpPr>
        <p:spPr>
          <a:xfrm>
            <a:off x="1868638" y="1192805"/>
            <a:ext cx="141940" cy="125610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6688749" y="8542754"/>
            <a:ext cx="419834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FELIPE CARVALHO</a:t>
            </a:r>
            <a:endParaRPr sz="32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13664019" y="8542754"/>
            <a:ext cx="419834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FELIPE MENINO</a:t>
            </a:r>
            <a:endParaRPr sz="32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6735807" y="9127530"/>
            <a:ext cx="4198348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5"/>
          <p:cNvSpPr/>
          <p:nvPr/>
        </p:nvSpPr>
        <p:spPr>
          <a:xfrm>
            <a:off x="14511834" y="9336521"/>
            <a:ext cx="607838" cy="607840"/>
          </a:xfrm>
          <a:custGeom>
            <a:rect b="b" l="l" r="r" t="t"/>
            <a:pathLst>
              <a:path extrusionOk="0" h="116" w="116">
                <a:moveTo>
                  <a:pt x="107" y="0"/>
                </a:move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113"/>
                  <a:pt x="4" y="116"/>
                  <a:pt x="8" y="116"/>
                </a:cubicBezTo>
                <a:cubicBezTo>
                  <a:pt x="107" y="116"/>
                  <a:pt x="107" y="116"/>
                  <a:pt x="107" y="116"/>
                </a:cubicBezTo>
                <a:cubicBezTo>
                  <a:pt x="112" y="116"/>
                  <a:pt x="116" y="113"/>
                  <a:pt x="116" y="108"/>
                </a:cubicBezTo>
                <a:cubicBezTo>
                  <a:pt x="116" y="9"/>
                  <a:pt x="116" y="9"/>
                  <a:pt x="116" y="9"/>
                </a:cubicBezTo>
                <a:cubicBezTo>
                  <a:pt x="116" y="4"/>
                  <a:pt x="112" y="0"/>
                  <a:pt x="107" y="0"/>
                </a:cubicBezTo>
                <a:close/>
                <a:moveTo>
                  <a:pt x="35" y="98"/>
                </a:moveTo>
                <a:cubicBezTo>
                  <a:pt x="17" y="98"/>
                  <a:pt x="17" y="98"/>
                  <a:pt x="17" y="98"/>
                </a:cubicBezTo>
                <a:cubicBezTo>
                  <a:pt x="17" y="45"/>
                  <a:pt x="17" y="45"/>
                  <a:pt x="17" y="45"/>
                </a:cubicBezTo>
                <a:cubicBezTo>
                  <a:pt x="35" y="45"/>
                  <a:pt x="35" y="45"/>
                  <a:pt x="35" y="45"/>
                </a:cubicBezTo>
                <a:lnTo>
                  <a:pt x="35" y="98"/>
                </a:lnTo>
                <a:close/>
                <a:moveTo>
                  <a:pt x="26" y="38"/>
                </a:moveTo>
                <a:cubicBezTo>
                  <a:pt x="26" y="38"/>
                  <a:pt x="26" y="38"/>
                  <a:pt x="26" y="38"/>
                </a:cubicBezTo>
                <a:cubicBezTo>
                  <a:pt x="20" y="38"/>
                  <a:pt x="16" y="34"/>
                  <a:pt x="16" y="29"/>
                </a:cubicBezTo>
                <a:cubicBezTo>
                  <a:pt x="16" y="24"/>
                  <a:pt x="20" y="20"/>
                  <a:pt x="26" y="20"/>
                </a:cubicBezTo>
                <a:cubicBezTo>
                  <a:pt x="32" y="20"/>
                  <a:pt x="36" y="24"/>
                  <a:pt x="36" y="29"/>
                </a:cubicBezTo>
                <a:cubicBezTo>
                  <a:pt x="36" y="34"/>
                  <a:pt x="32" y="38"/>
                  <a:pt x="26" y="38"/>
                </a:cubicBezTo>
                <a:close/>
                <a:moveTo>
                  <a:pt x="98" y="98"/>
                </a:moveTo>
                <a:cubicBezTo>
                  <a:pt x="81" y="98"/>
                  <a:pt x="81" y="98"/>
                  <a:pt x="81" y="98"/>
                </a:cubicBezTo>
                <a:cubicBezTo>
                  <a:pt x="81" y="69"/>
                  <a:pt x="81" y="69"/>
                  <a:pt x="81" y="69"/>
                </a:cubicBezTo>
                <a:cubicBezTo>
                  <a:pt x="81" y="62"/>
                  <a:pt x="78" y="58"/>
                  <a:pt x="72" y="58"/>
                </a:cubicBezTo>
                <a:cubicBezTo>
                  <a:pt x="67" y="58"/>
                  <a:pt x="64" y="61"/>
                  <a:pt x="63" y="64"/>
                </a:cubicBezTo>
                <a:cubicBezTo>
                  <a:pt x="62" y="65"/>
                  <a:pt x="62" y="67"/>
                  <a:pt x="62" y="68"/>
                </a:cubicBezTo>
                <a:cubicBezTo>
                  <a:pt x="62" y="98"/>
                  <a:pt x="62" y="98"/>
                  <a:pt x="62" y="98"/>
                </a:cubicBezTo>
                <a:cubicBezTo>
                  <a:pt x="45" y="98"/>
                  <a:pt x="45" y="98"/>
                  <a:pt x="45" y="98"/>
                </a:cubicBezTo>
                <a:cubicBezTo>
                  <a:pt x="45" y="98"/>
                  <a:pt x="45" y="50"/>
                  <a:pt x="45" y="45"/>
                </a:cubicBezTo>
                <a:cubicBezTo>
                  <a:pt x="62" y="45"/>
                  <a:pt x="62" y="45"/>
                  <a:pt x="62" y="45"/>
                </a:cubicBezTo>
                <a:cubicBezTo>
                  <a:pt x="62" y="53"/>
                  <a:pt x="62" y="53"/>
                  <a:pt x="62" y="53"/>
                </a:cubicBezTo>
                <a:cubicBezTo>
                  <a:pt x="64" y="49"/>
                  <a:pt x="69" y="44"/>
                  <a:pt x="78" y="44"/>
                </a:cubicBezTo>
                <a:cubicBezTo>
                  <a:pt x="90" y="44"/>
                  <a:pt x="98" y="51"/>
                  <a:pt x="98" y="67"/>
                </a:cubicBezTo>
                <a:lnTo>
                  <a:pt x="98" y="98"/>
                </a:lnTo>
                <a:close/>
                <a:moveTo>
                  <a:pt x="62" y="53"/>
                </a:moveTo>
                <a:cubicBezTo>
                  <a:pt x="62" y="53"/>
                  <a:pt x="62" y="53"/>
                  <a:pt x="62" y="53"/>
                </a:cubicBezTo>
                <a:cubicBezTo>
                  <a:pt x="62" y="53"/>
                  <a:pt x="62" y="53"/>
                  <a:pt x="62" y="5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83" name="Google Shape;83;p15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664019" y="9316357"/>
            <a:ext cx="624300" cy="62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5"/>
          <p:cNvPicPr preferRelativeResize="0"/>
          <p:nvPr>
            <p:ph idx="3" type="pic"/>
          </p:nvPr>
        </p:nvPicPr>
        <p:blipFill rotWithShape="1">
          <a:blip r:embed="rId4">
            <a:alphaModFix/>
          </a:blip>
          <a:srcRect b="0" l="19" r="19" t="0"/>
          <a:stretch/>
        </p:blipFill>
        <p:spPr>
          <a:xfrm>
            <a:off x="15348627" y="9296193"/>
            <a:ext cx="715500" cy="61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5"/>
          <p:cNvSpPr/>
          <p:nvPr/>
        </p:nvSpPr>
        <p:spPr>
          <a:xfrm>
            <a:off x="7536565" y="9351605"/>
            <a:ext cx="607838" cy="607840"/>
          </a:xfrm>
          <a:custGeom>
            <a:rect b="b" l="l" r="r" t="t"/>
            <a:pathLst>
              <a:path extrusionOk="0" h="116" w="116">
                <a:moveTo>
                  <a:pt x="107" y="0"/>
                </a:move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113"/>
                  <a:pt x="4" y="116"/>
                  <a:pt x="8" y="116"/>
                </a:cubicBezTo>
                <a:cubicBezTo>
                  <a:pt x="107" y="116"/>
                  <a:pt x="107" y="116"/>
                  <a:pt x="107" y="116"/>
                </a:cubicBezTo>
                <a:cubicBezTo>
                  <a:pt x="112" y="116"/>
                  <a:pt x="116" y="113"/>
                  <a:pt x="116" y="108"/>
                </a:cubicBezTo>
                <a:cubicBezTo>
                  <a:pt x="116" y="9"/>
                  <a:pt x="116" y="9"/>
                  <a:pt x="116" y="9"/>
                </a:cubicBezTo>
                <a:cubicBezTo>
                  <a:pt x="116" y="4"/>
                  <a:pt x="112" y="0"/>
                  <a:pt x="107" y="0"/>
                </a:cubicBezTo>
                <a:close/>
                <a:moveTo>
                  <a:pt x="35" y="98"/>
                </a:moveTo>
                <a:cubicBezTo>
                  <a:pt x="17" y="98"/>
                  <a:pt x="17" y="98"/>
                  <a:pt x="17" y="98"/>
                </a:cubicBezTo>
                <a:cubicBezTo>
                  <a:pt x="17" y="45"/>
                  <a:pt x="17" y="45"/>
                  <a:pt x="17" y="45"/>
                </a:cubicBezTo>
                <a:cubicBezTo>
                  <a:pt x="35" y="45"/>
                  <a:pt x="35" y="45"/>
                  <a:pt x="35" y="45"/>
                </a:cubicBezTo>
                <a:lnTo>
                  <a:pt x="35" y="98"/>
                </a:lnTo>
                <a:close/>
                <a:moveTo>
                  <a:pt x="26" y="38"/>
                </a:moveTo>
                <a:cubicBezTo>
                  <a:pt x="26" y="38"/>
                  <a:pt x="26" y="38"/>
                  <a:pt x="26" y="38"/>
                </a:cubicBezTo>
                <a:cubicBezTo>
                  <a:pt x="20" y="38"/>
                  <a:pt x="16" y="34"/>
                  <a:pt x="16" y="29"/>
                </a:cubicBezTo>
                <a:cubicBezTo>
                  <a:pt x="16" y="24"/>
                  <a:pt x="20" y="20"/>
                  <a:pt x="26" y="20"/>
                </a:cubicBezTo>
                <a:cubicBezTo>
                  <a:pt x="32" y="20"/>
                  <a:pt x="36" y="24"/>
                  <a:pt x="36" y="29"/>
                </a:cubicBezTo>
                <a:cubicBezTo>
                  <a:pt x="36" y="34"/>
                  <a:pt x="32" y="38"/>
                  <a:pt x="26" y="38"/>
                </a:cubicBezTo>
                <a:close/>
                <a:moveTo>
                  <a:pt x="98" y="98"/>
                </a:moveTo>
                <a:cubicBezTo>
                  <a:pt x="81" y="98"/>
                  <a:pt x="81" y="98"/>
                  <a:pt x="81" y="98"/>
                </a:cubicBezTo>
                <a:cubicBezTo>
                  <a:pt x="81" y="69"/>
                  <a:pt x="81" y="69"/>
                  <a:pt x="81" y="69"/>
                </a:cubicBezTo>
                <a:cubicBezTo>
                  <a:pt x="81" y="62"/>
                  <a:pt x="78" y="58"/>
                  <a:pt x="72" y="58"/>
                </a:cubicBezTo>
                <a:cubicBezTo>
                  <a:pt x="67" y="58"/>
                  <a:pt x="64" y="61"/>
                  <a:pt x="63" y="64"/>
                </a:cubicBezTo>
                <a:cubicBezTo>
                  <a:pt x="62" y="65"/>
                  <a:pt x="62" y="67"/>
                  <a:pt x="62" y="68"/>
                </a:cubicBezTo>
                <a:cubicBezTo>
                  <a:pt x="62" y="98"/>
                  <a:pt x="62" y="98"/>
                  <a:pt x="62" y="98"/>
                </a:cubicBezTo>
                <a:cubicBezTo>
                  <a:pt x="45" y="98"/>
                  <a:pt x="45" y="98"/>
                  <a:pt x="45" y="98"/>
                </a:cubicBezTo>
                <a:cubicBezTo>
                  <a:pt x="45" y="98"/>
                  <a:pt x="45" y="50"/>
                  <a:pt x="45" y="45"/>
                </a:cubicBezTo>
                <a:cubicBezTo>
                  <a:pt x="62" y="45"/>
                  <a:pt x="62" y="45"/>
                  <a:pt x="62" y="45"/>
                </a:cubicBezTo>
                <a:cubicBezTo>
                  <a:pt x="62" y="53"/>
                  <a:pt x="62" y="53"/>
                  <a:pt x="62" y="53"/>
                </a:cubicBezTo>
                <a:cubicBezTo>
                  <a:pt x="64" y="49"/>
                  <a:pt x="69" y="44"/>
                  <a:pt x="78" y="44"/>
                </a:cubicBezTo>
                <a:cubicBezTo>
                  <a:pt x="90" y="44"/>
                  <a:pt x="98" y="51"/>
                  <a:pt x="98" y="67"/>
                </a:cubicBezTo>
                <a:lnTo>
                  <a:pt x="98" y="98"/>
                </a:lnTo>
                <a:close/>
                <a:moveTo>
                  <a:pt x="62" y="53"/>
                </a:moveTo>
                <a:cubicBezTo>
                  <a:pt x="62" y="53"/>
                  <a:pt x="62" y="53"/>
                  <a:pt x="62" y="53"/>
                </a:cubicBezTo>
                <a:cubicBezTo>
                  <a:pt x="62" y="53"/>
                  <a:pt x="62" y="53"/>
                  <a:pt x="62" y="5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86" name="Google Shape;86;p15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88749" y="9331441"/>
            <a:ext cx="624300" cy="62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5"/>
          <p:cNvPicPr preferRelativeResize="0"/>
          <p:nvPr>
            <p:ph idx="3" type="pic"/>
          </p:nvPr>
        </p:nvPicPr>
        <p:blipFill rotWithShape="1">
          <a:blip r:embed="rId4">
            <a:alphaModFix/>
          </a:blip>
          <a:srcRect b="0" l="19" r="19" t="0"/>
          <a:stretch/>
        </p:blipFill>
        <p:spPr>
          <a:xfrm>
            <a:off x="8373356" y="9311277"/>
            <a:ext cx="715500" cy="61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29777" y="12325851"/>
            <a:ext cx="2220328" cy="104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5"/>
          <p:cNvPicPr preferRelativeResize="0"/>
          <p:nvPr>
            <p:ph idx="2" type="pic"/>
          </p:nvPr>
        </p:nvPicPr>
        <p:blipFill rotWithShape="1">
          <a:blip r:embed="rId6">
            <a:alphaModFix/>
          </a:blip>
          <a:srcRect b="27857" l="-397" r="397" t="-297"/>
          <a:stretch/>
        </p:blipFill>
        <p:spPr>
          <a:xfrm>
            <a:off x="6235750" y="3429176"/>
            <a:ext cx="4698405" cy="4698405"/>
          </a:xfrm>
          <a:prstGeom prst="rect">
            <a:avLst/>
          </a:prstGeom>
          <a:noFill/>
          <a:ln cap="sq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  <p:pic>
        <p:nvPicPr>
          <p:cNvPr id="90" name="Google Shape;90;p15"/>
          <p:cNvPicPr preferRelativeResize="0"/>
          <p:nvPr>
            <p:ph idx="4" type="pic"/>
          </p:nvPr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3337413" y="3409409"/>
            <a:ext cx="4737938" cy="4737938"/>
          </a:xfrm>
          <a:prstGeom prst="rect">
            <a:avLst/>
          </a:prstGeom>
          <a:noFill/>
          <a:ln cap="sq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  <p:pic>
        <p:nvPicPr>
          <p:cNvPr descr="http://fatecsjc-prd.azurewebsites.net/images/logo/fatecsjc_10_anos_400x192.png" id="91" name="Google Shape;91;p1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51785" y="11835658"/>
            <a:ext cx="4176311" cy="15379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/>
          <p:nvPr/>
        </p:nvSpPr>
        <p:spPr>
          <a:xfrm>
            <a:off x="2127180" y="1509822"/>
            <a:ext cx="12859252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Meet our Awesome </a:t>
            </a:r>
            <a:r>
              <a:rPr lang="en-US" sz="7200">
                <a:solidFill>
                  <a:schemeClr val="accent1"/>
                </a:solidFill>
                <a:latin typeface="Lato Black"/>
                <a:ea typeface="Lato Black"/>
                <a:cs typeface="Lato Black"/>
                <a:sym typeface="Lato Black"/>
              </a:rPr>
              <a:t>Team</a:t>
            </a:r>
            <a:endParaRPr/>
          </a:p>
        </p:txBody>
      </p:sp>
      <p:sp>
        <p:nvSpPr>
          <p:cNvPr id="97" name="Google Shape;97;p16"/>
          <p:cNvSpPr txBox="1"/>
          <p:nvPr/>
        </p:nvSpPr>
        <p:spPr>
          <a:xfrm>
            <a:off x="2127181" y="1075111"/>
            <a:ext cx="875617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rPr>
              <a:t>Apresentação</a:t>
            </a:r>
            <a:endParaRPr sz="2800">
              <a:solidFill>
                <a:schemeClr val="dk2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98" name="Google Shape;98;p16"/>
          <p:cNvSpPr/>
          <p:nvPr/>
        </p:nvSpPr>
        <p:spPr>
          <a:xfrm>
            <a:off x="1868638" y="1192805"/>
            <a:ext cx="141940" cy="125610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99" name="Google Shape;99;p16"/>
          <p:cNvSpPr/>
          <p:nvPr/>
        </p:nvSpPr>
        <p:spPr>
          <a:xfrm>
            <a:off x="0" y="2955642"/>
            <a:ext cx="9256169" cy="428943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00" name="Google Shape;100;p16"/>
          <p:cNvSpPr txBox="1"/>
          <p:nvPr/>
        </p:nvSpPr>
        <p:spPr>
          <a:xfrm>
            <a:off x="2127181" y="4346108"/>
            <a:ext cx="7128988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lt1"/>
                </a:solidFill>
                <a:latin typeface="Lato Black"/>
                <a:ea typeface="Lato Black"/>
                <a:cs typeface="Lato Black"/>
                <a:sym typeface="Lato Black"/>
              </a:rPr>
              <a:t>Colaboradores</a:t>
            </a:r>
            <a:endParaRPr sz="11500">
              <a:solidFill>
                <a:schemeClr val="lt1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pic>
        <p:nvPicPr>
          <p:cNvPr id="101" name="Google Shape;10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29777" y="12325851"/>
            <a:ext cx="2220328" cy="1047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6"/>
          <p:cNvSpPr txBox="1"/>
          <p:nvPr/>
        </p:nvSpPr>
        <p:spPr>
          <a:xfrm>
            <a:off x="9523258" y="11182020"/>
            <a:ext cx="456498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DANIELA ZARAMELLO</a:t>
            </a:r>
            <a:endParaRPr sz="32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15262384" y="11175859"/>
            <a:ext cx="456498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WESLEI LUIZ</a:t>
            </a:r>
            <a:endParaRPr sz="32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04" name="Google Shape;104;p16"/>
          <p:cNvSpPr txBox="1"/>
          <p:nvPr/>
        </p:nvSpPr>
        <p:spPr>
          <a:xfrm>
            <a:off x="19126331" y="11175860"/>
            <a:ext cx="456498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LUCAS AUGUSTO</a:t>
            </a:r>
            <a:endParaRPr sz="32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105" name="Google Shape;105;p16"/>
          <p:cNvPicPr preferRelativeResize="0"/>
          <p:nvPr>
            <p:ph idx="6" type="pic"/>
          </p:nvPr>
        </p:nvPicPr>
        <p:blipFill rotWithShape="1">
          <a:blip r:embed="rId4">
            <a:alphaModFix/>
          </a:blip>
          <a:srcRect b="3089" l="0" r="0" t="3090"/>
          <a:stretch/>
        </p:blipFill>
        <p:spPr>
          <a:xfrm>
            <a:off x="19126331" y="6643011"/>
            <a:ext cx="4572000" cy="4289432"/>
          </a:xfrm>
          <a:prstGeom prst="rect">
            <a:avLst/>
          </a:prstGeom>
          <a:noFill/>
          <a:ln cap="sq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  <p:pic>
        <p:nvPicPr>
          <p:cNvPr id="106" name="Google Shape;106;p16"/>
          <p:cNvPicPr preferRelativeResize="0"/>
          <p:nvPr>
            <p:ph idx="2" type="pic"/>
          </p:nvPr>
        </p:nvPicPr>
        <p:blipFill rotWithShape="1">
          <a:blip r:embed="rId5">
            <a:alphaModFix/>
          </a:blip>
          <a:srcRect b="3089" l="0" r="0" t="3090"/>
          <a:stretch/>
        </p:blipFill>
        <p:spPr>
          <a:xfrm>
            <a:off x="9454012" y="6586955"/>
            <a:ext cx="4572000" cy="4289432"/>
          </a:xfrm>
          <a:prstGeom prst="rect">
            <a:avLst/>
          </a:prstGeom>
          <a:noFill/>
          <a:ln cap="sq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  <p:pic>
        <p:nvPicPr>
          <p:cNvPr id="107" name="Google Shape;107;p16"/>
          <p:cNvPicPr preferRelativeResize="0"/>
          <p:nvPr>
            <p:ph idx="7" type="pic"/>
          </p:nvPr>
        </p:nvPicPr>
        <p:blipFill rotWithShape="1">
          <a:blip r:embed="rId6">
            <a:alphaModFix/>
          </a:blip>
          <a:srcRect b="3089" l="0" r="0" t="3090"/>
          <a:stretch/>
        </p:blipFill>
        <p:spPr>
          <a:xfrm>
            <a:off x="453940" y="2955649"/>
            <a:ext cx="4572000" cy="42894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fatecsjc-prd.azurewebsites.net/images/logo/fatecsjc_10_anos_400x192.png" id="108" name="Google Shape;108;p1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51785" y="11835658"/>
            <a:ext cx="4176311" cy="1537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6"/>
          <p:cNvPicPr preferRelativeResize="0"/>
          <p:nvPr>
            <p:ph idx="7" type="pic"/>
          </p:nvPr>
        </p:nvPicPr>
        <p:blipFill rotWithShape="1">
          <a:blip r:embed="rId8">
            <a:alphaModFix/>
          </a:blip>
          <a:srcRect b="3089" l="0" r="0" t="3090"/>
          <a:stretch/>
        </p:blipFill>
        <p:spPr>
          <a:xfrm>
            <a:off x="14290738" y="6643018"/>
            <a:ext cx="4572000" cy="4289425"/>
          </a:xfrm>
          <a:prstGeom prst="rect">
            <a:avLst/>
          </a:prstGeom>
          <a:noFill/>
          <a:ln cap="sq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/>
        </p:nvSpPr>
        <p:spPr>
          <a:xfrm>
            <a:off x="1781649" y="6100001"/>
            <a:ext cx="21149334" cy="47089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Disponível no Github</a:t>
            </a:r>
            <a:endParaRPr sz="54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-571500" lvl="2" marL="2399934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Noto Sans Symbols"/>
              <a:buChar char="✓"/>
            </a:pPr>
            <a:r>
              <a:rPr b="0" i="0" lang="en-US" sz="4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Ambiente: </a:t>
            </a:r>
            <a:r>
              <a:rPr b="0" i="0" lang="en-US" sz="4800" u="none" cap="none" strike="noStrik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rPr>
              <a:t>https://github.com/dataAt/ambiente</a:t>
            </a:r>
            <a:endParaRPr/>
          </a:p>
          <a:p>
            <a:pPr indent="-571500" lvl="2" marL="2399934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Noto Sans Symbols"/>
              <a:buChar char="✓"/>
            </a:pPr>
            <a:r>
              <a:rPr b="0" i="0" lang="en-US" sz="4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Apresentação: </a:t>
            </a:r>
            <a:r>
              <a:rPr b="0" i="0" lang="en-US" sz="4800" u="none" cap="none" strike="noStrik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rPr>
              <a:t>https://github.com/dataAt/apresentacao</a:t>
            </a:r>
            <a:endParaRPr/>
          </a:p>
          <a:p>
            <a:pPr indent="-571500" lvl="2" marL="2399934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Noto Sans Symbols"/>
              <a:buChar char="✓"/>
            </a:pPr>
            <a:r>
              <a:rPr b="0" i="0" lang="en-US" sz="4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Códigos e leitura auxiliar: </a:t>
            </a:r>
            <a:r>
              <a:rPr b="0" i="0" lang="en-US" sz="4800" u="none" cap="none" strike="noStrik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rPr>
              <a:t>https://github.com/dataAt/introducao-analise-de-dados</a:t>
            </a:r>
            <a:endParaRPr/>
          </a:p>
        </p:txBody>
      </p:sp>
      <p:pic>
        <p:nvPicPr>
          <p:cNvPr id="116" name="Google Shape;11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7537" y="12325851"/>
            <a:ext cx="2220328" cy="1047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7"/>
          <p:cNvSpPr/>
          <p:nvPr/>
        </p:nvSpPr>
        <p:spPr>
          <a:xfrm>
            <a:off x="996316" y="4916722"/>
            <a:ext cx="22720000" cy="668172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118" name="Google Shape;11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85221" y="4262791"/>
            <a:ext cx="9553074" cy="1047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fatecsjc-prd.azurewebsites.net/images/logo/fatecsjc_10_anos_400x192.png" id="119" name="Google Shape;119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1785" y="11835658"/>
            <a:ext cx="4176311" cy="1537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260572" y="1661605"/>
            <a:ext cx="5202371" cy="52023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/>
        </p:nvSpPr>
        <p:spPr>
          <a:xfrm>
            <a:off x="2437634" y="1594488"/>
            <a:ext cx="8756172" cy="9787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Divisão do Curso</a:t>
            </a:r>
            <a:endParaRPr sz="9600">
              <a:solidFill>
                <a:schemeClr val="accent1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26" name="Google Shape;126;p18"/>
          <p:cNvSpPr/>
          <p:nvPr/>
        </p:nvSpPr>
        <p:spPr>
          <a:xfrm>
            <a:off x="2179091" y="1187999"/>
            <a:ext cx="141940" cy="222526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27" name="Google Shape;127;p18"/>
          <p:cNvSpPr txBox="1"/>
          <p:nvPr/>
        </p:nvSpPr>
        <p:spPr>
          <a:xfrm>
            <a:off x="5873337" y="3036150"/>
            <a:ext cx="3855949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rPr>
              <a:t>Parte 01</a:t>
            </a:r>
            <a:endParaRPr sz="4800">
              <a:solidFill>
                <a:schemeClr val="accen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128" name="Google Shape;12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29777" y="12325851"/>
            <a:ext cx="2220328" cy="10477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9" name="Google Shape;129;p18"/>
          <p:cNvGraphicFramePr/>
          <p:nvPr/>
        </p:nvGraphicFramePr>
        <p:xfrm>
          <a:off x="14406788" y="402411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{7C48C6D9-381E-4BC4-B6CA-10C3AD76E365}</a:tableStyleId>
              </a:tblPr>
              <a:tblGrid>
                <a:gridCol w="1071250"/>
                <a:gridCol w="1071250"/>
                <a:gridCol w="1071250"/>
                <a:gridCol w="1071250"/>
                <a:gridCol w="1071250"/>
                <a:gridCol w="1071250"/>
                <a:gridCol w="1071250"/>
              </a:tblGrid>
              <a:tr h="10345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chemeClr val="lt2"/>
                          </a:solidFill>
                        </a:rPr>
                        <a:t>D</a:t>
                      </a:r>
                      <a:endParaRPr sz="2400" u="none" cap="none" strike="noStrike">
                        <a:solidFill>
                          <a:schemeClr val="lt2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chemeClr val="lt2"/>
                          </a:solidFill>
                        </a:rPr>
                        <a:t>S</a:t>
                      </a:r>
                      <a:endParaRPr sz="2400" u="none" cap="none" strike="noStrike">
                        <a:solidFill>
                          <a:schemeClr val="lt2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chemeClr val="lt2"/>
                          </a:solidFill>
                        </a:rPr>
                        <a:t>T</a:t>
                      </a:r>
                      <a:endParaRPr sz="2400" u="none" cap="none" strike="noStrike">
                        <a:solidFill>
                          <a:schemeClr val="lt2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chemeClr val="lt2"/>
                          </a:solidFill>
                        </a:rPr>
                        <a:t>Q</a:t>
                      </a:r>
                      <a:endParaRPr sz="2400" u="none" cap="none" strike="noStrike">
                        <a:solidFill>
                          <a:schemeClr val="lt2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chemeClr val="lt2"/>
                          </a:solidFill>
                        </a:rPr>
                        <a:t>Q</a:t>
                      </a:r>
                      <a:endParaRPr sz="2400" u="none" cap="none" strike="noStrike">
                        <a:solidFill>
                          <a:schemeClr val="lt2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chemeClr val="lt2"/>
                          </a:solidFill>
                        </a:rPr>
                        <a:t>S</a:t>
                      </a:r>
                      <a:endParaRPr sz="2400" u="none" cap="none" strike="noStrike">
                        <a:solidFill>
                          <a:schemeClr val="lt2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chemeClr val="lt2"/>
                          </a:solidFill>
                        </a:rPr>
                        <a:t>S</a:t>
                      </a:r>
                      <a:endParaRPr sz="2400" u="none" cap="none" strike="noStrike">
                        <a:solidFill>
                          <a:schemeClr val="lt2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001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1</a:t>
                      </a:r>
                      <a:endParaRPr sz="2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2</a:t>
                      </a:r>
                      <a:endParaRPr sz="2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3</a:t>
                      </a:r>
                      <a:endParaRPr sz="2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4</a:t>
                      </a:r>
                      <a:endParaRPr sz="2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5</a:t>
                      </a:r>
                      <a:endParaRPr sz="2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6</a:t>
                      </a:r>
                      <a:endParaRPr sz="2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1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7</a:t>
                      </a:r>
                      <a:endParaRPr sz="2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8</a:t>
                      </a:r>
                      <a:endParaRPr sz="2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9</a:t>
                      </a:r>
                      <a:endParaRPr sz="2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10</a:t>
                      </a:r>
                      <a:endParaRPr sz="2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11</a:t>
                      </a:r>
                      <a:endParaRPr sz="2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12</a:t>
                      </a:r>
                      <a:endParaRPr sz="2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chemeClr val="lt1"/>
                          </a:solidFill>
                        </a:rPr>
                        <a:t>13</a:t>
                      </a:r>
                      <a:endParaRPr sz="2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1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14</a:t>
                      </a:r>
                      <a:endParaRPr sz="2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15</a:t>
                      </a:r>
                      <a:endParaRPr sz="2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16</a:t>
                      </a:r>
                      <a:endParaRPr sz="2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17</a:t>
                      </a:r>
                      <a:endParaRPr sz="2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18</a:t>
                      </a:r>
                      <a:endParaRPr sz="2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19</a:t>
                      </a:r>
                      <a:endParaRPr sz="2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20</a:t>
                      </a:r>
                      <a:endParaRPr sz="2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1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21</a:t>
                      </a:r>
                      <a:endParaRPr sz="2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22</a:t>
                      </a:r>
                      <a:endParaRPr sz="2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FFFFFF"/>
                          </a:solidFill>
                        </a:rPr>
                        <a:t>23</a:t>
                      </a:r>
                      <a:endParaRPr sz="2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24</a:t>
                      </a:r>
                      <a:endParaRPr sz="2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25</a:t>
                      </a:r>
                      <a:endParaRPr sz="2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26</a:t>
                      </a:r>
                      <a:endParaRPr sz="2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27</a:t>
                      </a:r>
                      <a:endParaRPr sz="2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567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28</a:t>
                      </a:r>
                      <a:endParaRPr sz="2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29</a:t>
                      </a:r>
                      <a:endParaRPr sz="2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30</a:t>
                      </a:r>
                      <a:endParaRPr sz="2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31</a:t>
                      </a:r>
                      <a:endParaRPr sz="2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30" name="Google Shape;130;p18"/>
          <p:cNvGraphicFramePr/>
          <p:nvPr/>
        </p:nvGraphicFramePr>
        <p:xfrm>
          <a:off x="3329226" y="402411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{7C48C6D9-381E-4BC4-B6CA-10C3AD76E365}</a:tableStyleId>
              </a:tblPr>
              <a:tblGrid>
                <a:gridCol w="1071250"/>
                <a:gridCol w="1071250"/>
                <a:gridCol w="1071250"/>
                <a:gridCol w="1071250"/>
                <a:gridCol w="1071250"/>
                <a:gridCol w="1071250"/>
                <a:gridCol w="1071250"/>
              </a:tblGrid>
              <a:tr h="1001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chemeClr val="lt2"/>
                          </a:solidFill>
                        </a:rPr>
                        <a:t>D</a:t>
                      </a:r>
                      <a:endParaRPr sz="2400" u="none" cap="none" strike="noStrike">
                        <a:solidFill>
                          <a:schemeClr val="lt2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chemeClr val="lt2"/>
                          </a:solidFill>
                        </a:rPr>
                        <a:t>S</a:t>
                      </a:r>
                      <a:endParaRPr sz="2400" u="none" cap="none" strike="noStrike">
                        <a:solidFill>
                          <a:schemeClr val="lt2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chemeClr val="lt2"/>
                          </a:solidFill>
                        </a:rPr>
                        <a:t>T</a:t>
                      </a:r>
                      <a:endParaRPr sz="2400" u="none" cap="none" strike="noStrike">
                        <a:solidFill>
                          <a:schemeClr val="lt2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chemeClr val="lt2"/>
                          </a:solidFill>
                        </a:rPr>
                        <a:t>Q</a:t>
                      </a:r>
                      <a:endParaRPr sz="2400" u="none" cap="none" strike="noStrike">
                        <a:solidFill>
                          <a:schemeClr val="lt2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chemeClr val="lt2"/>
                          </a:solidFill>
                        </a:rPr>
                        <a:t>Q</a:t>
                      </a:r>
                      <a:endParaRPr sz="2400" u="none" cap="none" strike="noStrike">
                        <a:solidFill>
                          <a:schemeClr val="lt2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chemeClr val="lt2"/>
                          </a:solidFill>
                        </a:rPr>
                        <a:t>S</a:t>
                      </a:r>
                      <a:endParaRPr sz="2400" u="none" cap="none" strike="noStrike">
                        <a:solidFill>
                          <a:schemeClr val="lt2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chemeClr val="lt2"/>
                          </a:solidFill>
                        </a:rPr>
                        <a:t>S</a:t>
                      </a:r>
                      <a:endParaRPr sz="2400" u="none" cap="none" strike="noStrike">
                        <a:solidFill>
                          <a:schemeClr val="lt2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001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1</a:t>
                      </a:r>
                      <a:endParaRPr sz="2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2</a:t>
                      </a:r>
                      <a:endParaRPr sz="2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3</a:t>
                      </a:r>
                      <a:endParaRPr sz="2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4</a:t>
                      </a:r>
                      <a:endParaRPr sz="2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5</a:t>
                      </a:r>
                      <a:endParaRPr sz="2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6</a:t>
                      </a:r>
                      <a:endParaRPr sz="2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1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7</a:t>
                      </a:r>
                      <a:endParaRPr sz="2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8</a:t>
                      </a:r>
                      <a:endParaRPr sz="2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9</a:t>
                      </a:r>
                      <a:endParaRPr sz="2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10</a:t>
                      </a:r>
                      <a:endParaRPr sz="2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11</a:t>
                      </a:r>
                      <a:endParaRPr sz="2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12</a:t>
                      </a:r>
                      <a:endParaRPr sz="2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chemeClr val="lt1"/>
                          </a:solidFill>
                        </a:rPr>
                        <a:t>13</a:t>
                      </a:r>
                      <a:endParaRPr sz="2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1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14</a:t>
                      </a:r>
                      <a:endParaRPr sz="2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15</a:t>
                      </a:r>
                      <a:endParaRPr sz="2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16</a:t>
                      </a:r>
                      <a:endParaRPr sz="2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17</a:t>
                      </a:r>
                      <a:endParaRPr sz="2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18</a:t>
                      </a:r>
                      <a:endParaRPr sz="2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19</a:t>
                      </a:r>
                      <a:endParaRPr sz="2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20</a:t>
                      </a:r>
                      <a:endParaRPr sz="2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1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21</a:t>
                      </a:r>
                      <a:endParaRPr sz="2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22</a:t>
                      </a:r>
                      <a:endParaRPr sz="2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FFFFFF"/>
                          </a:solidFill>
                        </a:rPr>
                        <a:t>23</a:t>
                      </a:r>
                      <a:endParaRPr sz="2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24</a:t>
                      </a:r>
                      <a:endParaRPr sz="2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25</a:t>
                      </a:r>
                      <a:endParaRPr sz="2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26</a:t>
                      </a:r>
                      <a:endParaRPr sz="2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27</a:t>
                      </a:r>
                      <a:endParaRPr sz="2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1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28</a:t>
                      </a:r>
                      <a:endParaRPr sz="2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29</a:t>
                      </a:r>
                      <a:endParaRPr sz="2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30</a:t>
                      </a:r>
                      <a:endParaRPr sz="2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31</a:t>
                      </a:r>
                      <a:endParaRPr sz="2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1" name="Google Shape;131;p18"/>
          <p:cNvSpPr txBox="1"/>
          <p:nvPr/>
        </p:nvSpPr>
        <p:spPr>
          <a:xfrm>
            <a:off x="16900247" y="3073099"/>
            <a:ext cx="2511898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rPr>
              <a:t>Parte 02</a:t>
            </a:r>
            <a:endParaRPr sz="4800">
              <a:solidFill>
                <a:schemeClr val="accen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2" name="Google Shape;132;p18"/>
          <p:cNvSpPr txBox="1"/>
          <p:nvPr/>
        </p:nvSpPr>
        <p:spPr>
          <a:xfrm>
            <a:off x="13620377" y="10657506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None/>
            </a:pPr>
            <a:r>
              <a:rPr lang="en-US" sz="4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Conceitos básicos da análise de dados e aplicações (Python ou R)</a:t>
            </a:r>
            <a:endParaRPr sz="4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3" name="Google Shape;133;p18"/>
          <p:cNvSpPr txBox="1"/>
          <p:nvPr/>
        </p:nvSpPr>
        <p:spPr>
          <a:xfrm>
            <a:off x="1902780" y="10657506"/>
            <a:ext cx="982588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None/>
            </a:pPr>
            <a:r>
              <a:rPr lang="en-US" sz="4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Conceitos básicos da análise de dados e aplicações (Python ou R)</a:t>
            </a:r>
            <a:endParaRPr/>
          </a:p>
        </p:txBody>
      </p:sp>
      <p:pic>
        <p:nvPicPr>
          <p:cNvPr descr="http://fatecsjc-prd.azurewebsites.net/images/logo/fatecsjc_10_anos_400x192.png" id="134" name="Google Shape;134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1785" y="11835658"/>
            <a:ext cx="4176311" cy="15379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/>
          <p:nvPr/>
        </p:nvSpPr>
        <p:spPr>
          <a:xfrm>
            <a:off x="3635553" y="5893250"/>
            <a:ext cx="11239534" cy="1175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80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Introdução</a:t>
            </a:r>
            <a:endParaRPr sz="13800">
              <a:solidFill>
                <a:schemeClr val="accent1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pic>
        <p:nvPicPr>
          <p:cNvPr id="141" name="Google Shape;14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29777" y="12325851"/>
            <a:ext cx="2220328" cy="104775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9"/>
          <p:cNvSpPr/>
          <p:nvPr/>
        </p:nvSpPr>
        <p:spPr>
          <a:xfrm>
            <a:off x="2458720" y="4811906"/>
            <a:ext cx="20360640" cy="654304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143" name="Google Shape;14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57393" y="4097717"/>
            <a:ext cx="14436631" cy="10477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9"/>
          <p:cNvSpPr/>
          <p:nvPr/>
        </p:nvSpPr>
        <p:spPr>
          <a:xfrm>
            <a:off x="3493613" y="5497284"/>
            <a:ext cx="141940" cy="18290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145" name="Google Shape;145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45205" y="1538625"/>
            <a:ext cx="5787670" cy="578767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fatecsjc-prd.azurewebsites.net/images/logo/fatecsjc_10_anos_400x192.png" id="146" name="Google Shape;146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1785" y="11835658"/>
            <a:ext cx="4176311" cy="15379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/>
          <p:nvPr/>
        </p:nvSpPr>
        <p:spPr>
          <a:xfrm>
            <a:off x="3483153" y="5622293"/>
            <a:ext cx="7128989" cy="12741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>
                <a:solidFill>
                  <a:schemeClr val="accent1"/>
                </a:solidFill>
                <a:latin typeface="Lato Black"/>
                <a:ea typeface="Lato Black"/>
                <a:cs typeface="Lato Black"/>
                <a:sym typeface="Lato Black"/>
              </a:rPr>
              <a:t>Objetivo</a:t>
            </a:r>
            <a:endParaRPr sz="9600">
              <a:solidFill>
                <a:schemeClr val="accent1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53" name="Google Shape;153;p20"/>
          <p:cNvSpPr/>
          <p:nvPr/>
        </p:nvSpPr>
        <p:spPr>
          <a:xfrm>
            <a:off x="3341213" y="5344884"/>
            <a:ext cx="141940" cy="182901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54" name="Google Shape;154;p20"/>
          <p:cNvSpPr txBox="1"/>
          <p:nvPr/>
        </p:nvSpPr>
        <p:spPr>
          <a:xfrm>
            <a:off x="6014718" y="7702214"/>
            <a:ext cx="14224002" cy="21236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Introduzir o processo básico de análise de, utilizando as linguagens de programação R e Python, para aqueles que querem ter o primeiro contato com esta atividade.</a:t>
            </a:r>
            <a:endParaRPr sz="44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155" name="Google Shape;15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7537" y="12325851"/>
            <a:ext cx="2220328" cy="104775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0"/>
          <p:cNvSpPr/>
          <p:nvPr/>
        </p:nvSpPr>
        <p:spPr>
          <a:xfrm>
            <a:off x="2458720" y="4811906"/>
            <a:ext cx="20360640" cy="654304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157" name="Google Shape;15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57393" y="4097717"/>
            <a:ext cx="14436631" cy="104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489438" y="419922"/>
            <a:ext cx="6116545" cy="611654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fatecsjc-prd.azurewebsites.net/images/logo/fatecsjc_10_anos_400x192.png" id="159" name="Google Shape;159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1785" y="11835658"/>
            <a:ext cx="4176311" cy="15379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1"/>
          <p:cNvSpPr txBox="1"/>
          <p:nvPr/>
        </p:nvSpPr>
        <p:spPr>
          <a:xfrm>
            <a:off x="2127180" y="1509822"/>
            <a:ext cx="14027219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Sobre os Dados</a:t>
            </a:r>
            <a:endParaRPr sz="7200">
              <a:solidFill>
                <a:schemeClr val="accent1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65" name="Google Shape;165;p21"/>
          <p:cNvSpPr txBox="1"/>
          <p:nvPr/>
        </p:nvSpPr>
        <p:spPr>
          <a:xfrm>
            <a:off x="2127181" y="1075111"/>
            <a:ext cx="875617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rPr>
              <a:t>Desvendando a Analise de Dados</a:t>
            </a:r>
            <a:endParaRPr/>
          </a:p>
        </p:txBody>
      </p:sp>
      <p:sp>
        <p:nvSpPr>
          <p:cNvPr id="166" name="Google Shape;166;p21"/>
          <p:cNvSpPr/>
          <p:nvPr/>
        </p:nvSpPr>
        <p:spPr>
          <a:xfrm>
            <a:off x="1868638" y="1192805"/>
            <a:ext cx="141940" cy="125610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67" name="Google Shape;167;p21"/>
          <p:cNvSpPr/>
          <p:nvPr/>
        </p:nvSpPr>
        <p:spPr>
          <a:xfrm>
            <a:off x="864960" y="4097053"/>
            <a:ext cx="6215343" cy="6218768"/>
          </a:xfrm>
          <a:prstGeom prst="ellips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txBody>
          <a:bodyPr anchorCtr="0" anchor="ctr" bIns="121925" lIns="243850" spcFirstLastPara="1" rIns="243850" wrap="square" tIns="121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68" name="Google Shape;168;p21"/>
          <p:cNvSpPr/>
          <p:nvPr/>
        </p:nvSpPr>
        <p:spPr>
          <a:xfrm>
            <a:off x="6525113" y="4045322"/>
            <a:ext cx="6215343" cy="6218768"/>
          </a:xfrm>
          <a:prstGeom prst="ellipse">
            <a:avLst/>
          </a:prstGeom>
          <a:solidFill>
            <a:schemeClr val="accent5">
              <a:alpha val="80000"/>
            </a:schemeClr>
          </a:solidFill>
          <a:ln>
            <a:noFill/>
          </a:ln>
        </p:spPr>
        <p:txBody>
          <a:bodyPr anchorCtr="0" anchor="ctr" bIns="121925" lIns="243850" spcFirstLastPara="1" rIns="243850" wrap="square" tIns="121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69" name="Google Shape;169;p21"/>
          <p:cNvSpPr/>
          <p:nvPr/>
        </p:nvSpPr>
        <p:spPr>
          <a:xfrm>
            <a:off x="11960222" y="4045322"/>
            <a:ext cx="6215343" cy="6218768"/>
          </a:xfrm>
          <a:prstGeom prst="ellips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txBody>
          <a:bodyPr anchorCtr="0" anchor="ctr" bIns="121925" lIns="243850" spcFirstLastPara="1" rIns="243850" wrap="square" tIns="121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70" name="Google Shape;170;p21"/>
          <p:cNvSpPr/>
          <p:nvPr/>
        </p:nvSpPr>
        <p:spPr>
          <a:xfrm>
            <a:off x="17508123" y="4045322"/>
            <a:ext cx="6215343" cy="6218768"/>
          </a:xfrm>
          <a:prstGeom prst="ellipse">
            <a:avLst/>
          </a:prstGeom>
          <a:solidFill>
            <a:schemeClr val="accent5">
              <a:alpha val="80000"/>
            </a:schemeClr>
          </a:solidFill>
          <a:ln>
            <a:noFill/>
          </a:ln>
        </p:spPr>
        <p:txBody>
          <a:bodyPr anchorCtr="0" anchor="ctr" bIns="121925" lIns="243850" spcFirstLastPara="1" rIns="243850" wrap="square" tIns="121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71" name="Google Shape;171;p21"/>
          <p:cNvSpPr txBox="1"/>
          <p:nvPr/>
        </p:nvSpPr>
        <p:spPr>
          <a:xfrm>
            <a:off x="1428397" y="6375685"/>
            <a:ext cx="5058296" cy="2769943"/>
          </a:xfrm>
          <a:prstGeom prst="rect">
            <a:avLst/>
          </a:prstGeom>
          <a:noFill/>
          <a:ln>
            <a:noFill/>
          </a:ln>
        </p:spPr>
        <p:txBody>
          <a:bodyPr anchorCtr="0" anchor="t" bIns="121875" lIns="243775" spcFirstLastPara="1" rIns="243775" wrap="square" tIns="1218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Dado</a:t>
            </a:r>
            <a:endParaRPr sz="36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É tudo aquilo que é registrado, para posteriormente, ser analisado</a:t>
            </a:r>
            <a:endParaRPr sz="29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72" name="Google Shape;172;p21"/>
          <p:cNvSpPr txBox="1"/>
          <p:nvPr/>
        </p:nvSpPr>
        <p:spPr>
          <a:xfrm>
            <a:off x="7366646" y="6458271"/>
            <a:ext cx="4509086" cy="2585277"/>
          </a:xfrm>
          <a:prstGeom prst="rect">
            <a:avLst/>
          </a:prstGeom>
          <a:noFill/>
          <a:ln>
            <a:noFill/>
          </a:ln>
        </p:spPr>
        <p:txBody>
          <a:bodyPr anchorCtr="0" anchor="t" bIns="121875" lIns="243775" spcFirstLastPara="1" rIns="243775" wrap="square" tIns="1218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Formatos </a:t>
            </a:r>
            <a:endParaRPr sz="36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Cada formato pode apresentar etapas diferentes de organização</a:t>
            </a:r>
            <a:endParaRPr sz="29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73" name="Google Shape;173;p21"/>
          <p:cNvSpPr txBox="1"/>
          <p:nvPr/>
        </p:nvSpPr>
        <p:spPr>
          <a:xfrm>
            <a:off x="12502654" y="6376400"/>
            <a:ext cx="5376363" cy="2769943"/>
          </a:xfrm>
          <a:prstGeom prst="rect">
            <a:avLst/>
          </a:prstGeom>
          <a:noFill/>
          <a:ln>
            <a:noFill/>
          </a:ln>
        </p:spPr>
        <p:txBody>
          <a:bodyPr anchorCtr="0" anchor="t" bIns="121875" lIns="243775" spcFirstLastPara="1" rIns="243775" wrap="square" tIns="1218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DataFrame </a:t>
            </a:r>
            <a:endParaRPr sz="36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São tabelas utilizadas para armazenar dados, podem sem manipulados através de linhas e colunas;</a:t>
            </a:r>
            <a:endParaRPr/>
          </a:p>
        </p:txBody>
      </p:sp>
      <p:sp>
        <p:nvSpPr>
          <p:cNvPr id="174" name="Google Shape;174;p21"/>
          <p:cNvSpPr txBox="1"/>
          <p:nvPr/>
        </p:nvSpPr>
        <p:spPr>
          <a:xfrm>
            <a:off x="18503109" y="6375684"/>
            <a:ext cx="4513321" cy="2769943"/>
          </a:xfrm>
          <a:prstGeom prst="rect">
            <a:avLst/>
          </a:prstGeom>
          <a:noFill/>
          <a:ln>
            <a:noFill/>
          </a:ln>
        </p:spPr>
        <p:txBody>
          <a:bodyPr anchorCtr="0" anchor="t" bIns="121875" lIns="243775" spcFirstLastPara="1" rIns="243775" wrap="square" tIns="1218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Peso </a:t>
            </a:r>
            <a:endParaRPr sz="36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Entenda que todo dado tem um peso, contexto e impacto ao ser analisado.</a:t>
            </a:r>
            <a:endParaRPr/>
          </a:p>
        </p:txBody>
      </p:sp>
      <p:pic>
        <p:nvPicPr>
          <p:cNvPr id="175" name="Google Shape;17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9058" y="4717798"/>
            <a:ext cx="1784743" cy="1784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97603" y="4465780"/>
            <a:ext cx="1827080" cy="1827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011906" y="4465780"/>
            <a:ext cx="2047886" cy="1828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9881075" y="4601565"/>
            <a:ext cx="1757389" cy="17573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487537" y="12325851"/>
            <a:ext cx="2220328" cy="1047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fatecsjc-prd.azurewebsites.net/images/logo/fatecsjc_10_anos_400x192.png" id="180" name="Google Shape;180;p2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51785" y="11835658"/>
            <a:ext cx="4176311" cy="15379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2"/>
          <p:cNvSpPr txBox="1"/>
          <p:nvPr/>
        </p:nvSpPr>
        <p:spPr>
          <a:xfrm>
            <a:off x="2040197" y="1822289"/>
            <a:ext cx="14311114" cy="9787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Formatos de </a:t>
            </a:r>
            <a:r>
              <a:rPr lang="en-US" sz="7200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rPr>
              <a:t>Dados</a:t>
            </a:r>
            <a:endParaRPr sz="7200">
              <a:solidFill>
                <a:schemeClr val="accent1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86" name="Google Shape;186;p22"/>
          <p:cNvSpPr/>
          <p:nvPr/>
        </p:nvSpPr>
        <p:spPr>
          <a:xfrm>
            <a:off x="1837206" y="1371134"/>
            <a:ext cx="141940" cy="125610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87" name="Google Shape;187;p22"/>
          <p:cNvSpPr/>
          <p:nvPr/>
        </p:nvSpPr>
        <p:spPr>
          <a:xfrm>
            <a:off x="9363778" y="5274752"/>
            <a:ext cx="6304866" cy="45466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88" name="Google Shape;188;p22"/>
          <p:cNvSpPr/>
          <p:nvPr/>
        </p:nvSpPr>
        <p:spPr>
          <a:xfrm>
            <a:off x="3898733" y="4069656"/>
            <a:ext cx="2554772" cy="181385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189" name="Google Shape;18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29777" y="12325851"/>
            <a:ext cx="2220328" cy="104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566945" y="5712874"/>
            <a:ext cx="1974192" cy="19741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905258" y="7310294"/>
            <a:ext cx="1931903" cy="19319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386152" y="7310294"/>
            <a:ext cx="1953566" cy="1953566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2"/>
          <p:cNvSpPr txBox="1"/>
          <p:nvPr/>
        </p:nvSpPr>
        <p:spPr>
          <a:xfrm>
            <a:off x="9363778" y="4129200"/>
            <a:ext cx="630486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Dados Semiestruturados</a:t>
            </a:r>
            <a:endParaRPr sz="4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22"/>
          <p:cNvSpPr/>
          <p:nvPr/>
        </p:nvSpPr>
        <p:spPr>
          <a:xfrm>
            <a:off x="9363778" y="4146889"/>
            <a:ext cx="6304866" cy="1086471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95" name="Google Shape;195;p22"/>
          <p:cNvSpPr/>
          <p:nvPr/>
        </p:nvSpPr>
        <p:spPr>
          <a:xfrm>
            <a:off x="11473740" y="4837261"/>
            <a:ext cx="2160601" cy="713266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96" name="Google Shape;196;p22"/>
          <p:cNvSpPr/>
          <p:nvPr/>
        </p:nvSpPr>
        <p:spPr>
          <a:xfrm>
            <a:off x="1901072" y="5271727"/>
            <a:ext cx="6304866" cy="45466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97" name="Google Shape;197;p22"/>
          <p:cNvSpPr txBox="1"/>
          <p:nvPr/>
        </p:nvSpPr>
        <p:spPr>
          <a:xfrm>
            <a:off x="1901072" y="4126175"/>
            <a:ext cx="630486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Dados Estruturados</a:t>
            </a:r>
            <a:endParaRPr sz="4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22"/>
          <p:cNvSpPr/>
          <p:nvPr/>
        </p:nvSpPr>
        <p:spPr>
          <a:xfrm>
            <a:off x="1901072" y="4143864"/>
            <a:ext cx="6304866" cy="1086471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99" name="Google Shape;199;p22"/>
          <p:cNvSpPr/>
          <p:nvPr/>
        </p:nvSpPr>
        <p:spPr>
          <a:xfrm>
            <a:off x="4011034" y="4834236"/>
            <a:ext cx="2160601" cy="713266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00" name="Google Shape;200;p22"/>
          <p:cNvSpPr/>
          <p:nvPr/>
        </p:nvSpPr>
        <p:spPr>
          <a:xfrm>
            <a:off x="18864684" y="4142584"/>
            <a:ext cx="2554772" cy="181385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01" name="Google Shape;201;p22"/>
          <p:cNvSpPr/>
          <p:nvPr/>
        </p:nvSpPr>
        <p:spPr>
          <a:xfrm>
            <a:off x="16867023" y="5344655"/>
            <a:ext cx="6304866" cy="45466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02" name="Google Shape;202;p22"/>
          <p:cNvSpPr txBox="1"/>
          <p:nvPr/>
        </p:nvSpPr>
        <p:spPr>
          <a:xfrm>
            <a:off x="16867023" y="4199103"/>
            <a:ext cx="650298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Dados não Estruturados</a:t>
            </a:r>
            <a:endParaRPr sz="4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22"/>
          <p:cNvSpPr/>
          <p:nvPr/>
        </p:nvSpPr>
        <p:spPr>
          <a:xfrm>
            <a:off x="16867023" y="4216792"/>
            <a:ext cx="6304866" cy="1086471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04" name="Google Shape;204;p22"/>
          <p:cNvSpPr/>
          <p:nvPr/>
        </p:nvSpPr>
        <p:spPr>
          <a:xfrm>
            <a:off x="18976986" y="4907164"/>
            <a:ext cx="2160601" cy="713266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205" name="Google Shape;205;p2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9113159" y="5760736"/>
            <a:ext cx="2010716" cy="20107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1020231" y="7428981"/>
            <a:ext cx="1641550" cy="1799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7448252" y="7418725"/>
            <a:ext cx="1604502" cy="18774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792789" y="6072466"/>
            <a:ext cx="2764867" cy="276486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fatecsjc-prd.azurewebsites.net/images/logo/fatecsjc_10_anos_400x192.png" id="209" name="Google Shape;209;p22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651785" y="11835658"/>
            <a:ext cx="4176311" cy="1537943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2"/>
          <p:cNvSpPr txBox="1"/>
          <p:nvPr/>
        </p:nvSpPr>
        <p:spPr>
          <a:xfrm>
            <a:off x="2127181" y="1299069"/>
            <a:ext cx="875617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rPr>
              <a:t>Sobre os dados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Theme">
  <a:themeElements>
    <a:clrScheme name="Next Level Dark">
      <a:dk1>
        <a:srgbClr val="E2E3E9"/>
      </a:dk1>
      <a:lt1>
        <a:srgbClr val="FFFFFF"/>
      </a:lt1>
      <a:dk2>
        <a:srgbClr val="E2E3E9"/>
      </a:dk2>
      <a:lt2>
        <a:srgbClr val="19242F"/>
      </a:lt2>
      <a:accent1>
        <a:srgbClr val="1EA185"/>
      </a:accent1>
      <a:accent2>
        <a:srgbClr val="B4B4BA"/>
      </a:accent2>
      <a:accent3>
        <a:srgbClr val="5BB292"/>
      </a:accent3>
      <a:accent4>
        <a:srgbClr val="B4B4BA"/>
      </a:accent4>
      <a:accent5>
        <a:srgbClr val="1EA185"/>
      </a:accent5>
      <a:accent6>
        <a:srgbClr val="B4B4BA"/>
      </a:accent6>
      <a:hlink>
        <a:srgbClr val="5BB292"/>
      </a:hlink>
      <a:folHlink>
        <a:srgbClr val="75E8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