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0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76" r:id="rId28"/>
    <p:sldId id="288" r:id="rId29"/>
    <p:sldId id="289" r:id="rId30"/>
    <p:sldId id="292" r:id="rId31"/>
    <p:sldId id="293" r:id="rId32"/>
    <p:sldId id="291" r:id="rId33"/>
    <p:sldId id="294" r:id="rId34"/>
    <p:sldId id="290" r:id="rId35"/>
  </p:sldIdLst>
  <p:sldSz cx="12192000" cy="6858000"/>
  <p:notesSz cx="6858000" cy="19526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6E53C3-518B-4CA8-4E85-539346F59BF8}" v="6305" dt="2019-10-23T04:13:38.9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CC44B5-53F9-4F03-9EEB-4C3C821A6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6339840" cy="2387600"/>
          </a:xfrm>
        </p:spPr>
        <p:txBody>
          <a:bodyPr>
            <a:normAutofit/>
          </a:bodyPr>
          <a:lstStyle/>
          <a:p>
            <a:pPr algn="l"/>
            <a:r>
              <a:rPr lang="en-US" sz="5600" b="1">
                <a:latin typeface="Agency FB"/>
                <a:cs typeface="Calibri Light"/>
              </a:rPr>
              <a:t>Introdução à Análise de Dados Espaciais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633984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b="1" dirty="0" err="1">
                <a:latin typeface="Agency FB"/>
                <a:cs typeface="Calibri"/>
              </a:rPr>
              <a:t>Introdução</a:t>
            </a:r>
            <a:r>
              <a:rPr lang="en-US" b="1" dirty="0">
                <a:latin typeface="Agency FB"/>
                <a:cs typeface="Calibri"/>
              </a:rPr>
              <a:t> à </a:t>
            </a:r>
            <a:r>
              <a:rPr lang="en-US" b="1" dirty="0" err="1">
                <a:latin typeface="Agency FB"/>
                <a:cs typeface="Calibri"/>
              </a:rPr>
              <a:t>Extensão</a:t>
            </a:r>
            <a:r>
              <a:rPr lang="en-US" b="1" dirty="0">
                <a:latin typeface="Agency FB"/>
                <a:cs typeface="Calibri"/>
              </a:rPr>
              <a:t> </a:t>
            </a:r>
            <a:r>
              <a:rPr lang="en-US" b="1" dirty="0" err="1">
                <a:latin typeface="Agency FB"/>
                <a:cs typeface="Calibri"/>
              </a:rPr>
              <a:t>Espacial</a:t>
            </a:r>
            <a:r>
              <a:rPr lang="en-US" b="1" dirty="0">
                <a:latin typeface="Agency FB"/>
                <a:cs typeface="Calibri"/>
              </a:rPr>
              <a:t> </a:t>
            </a:r>
            <a:r>
              <a:rPr lang="en-US" b="1" dirty="0" err="1">
                <a:latin typeface="Agency FB"/>
                <a:cs typeface="Calibri"/>
              </a:rPr>
              <a:t>PostGIS</a:t>
            </a:r>
            <a:endParaRPr lang="en-US" b="1" dirty="0">
              <a:latin typeface="Agency FB"/>
              <a:cs typeface="Calibri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21E8B8D1-C24E-43C0-9BB5-1CCC5E26F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999"/>
          <a:stretch/>
        </p:blipFill>
        <p:spPr>
          <a:xfrm>
            <a:off x="9902188" y="81279"/>
            <a:ext cx="1981196" cy="1981196"/>
          </a:xfrm>
          <a:custGeom>
            <a:avLst/>
            <a:gdLst>
              <a:gd name="connsiteX0" fmla="*/ 1722118 w 3444236"/>
              <a:gd name="connsiteY0" fmla="*/ 0 h 3444236"/>
              <a:gd name="connsiteX1" fmla="*/ 3444236 w 3444236"/>
              <a:gd name="connsiteY1" fmla="*/ 1722118 h 3444236"/>
              <a:gd name="connsiteX2" fmla="*/ 1722118 w 3444236"/>
              <a:gd name="connsiteY2" fmla="*/ 3444236 h 3444236"/>
              <a:gd name="connsiteX3" fmla="*/ 0 w 3444236"/>
              <a:gd name="connsiteY3" fmla="*/ 1722118 h 3444236"/>
              <a:gd name="connsiteX4" fmla="*/ 1722118 w 3444236"/>
              <a:gd name="connsiteY4" fmla="*/ 0 h 34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4236" h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6A29FB4C-2E4E-4E3A-87A0-C8C0409C79E1}"/>
              </a:ext>
            </a:extLst>
          </p:cNvPr>
          <p:cNvSpPr txBox="1">
            <a:spLocks/>
          </p:cNvSpPr>
          <p:nvPr/>
        </p:nvSpPr>
        <p:spPr>
          <a:xfrm>
            <a:off x="8859520" y="4913948"/>
            <a:ext cx="302768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dirty="0">
                <a:solidFill>
                  <a:srgbClr val="0070C0"/>
                </a:solidFill>
                <a:latin typeface="Agency FB"/>
                <a:cs typeface="Calibri"/>
              </a:rPr>
              <a:t>Adriano P. Almeida</a:t>
            </a:r>
            <a:endParaRPr lang="en-US" b="1">
              <a:solidFill>
                <a:srgbClr val="0070C0"/>
              </a:solidFill>
              <a:latin typeface="Agency FB"/>
            </a:endParaRPr>
          </a:p>
          <a:p>
            <a:pPr algn="r"/>
            <a:r>
              <a:rPr lang="en-US" dirty="0">
                <a:solidFill>
                  <a:srgbClr val="0070C0"/>
                </a:solidFill>
                <a:latin typeface="Agency FB"/>
                <a:cs typeface="Calibri"/>
              </a:rPr>
              <a:t>Felipe Carvalho</a:t>
            </a:r>
          </a:p>
          <a:p>
            <a:pPr algn="r"/>
            <a:r>
              <a:rPr lang="en-US" dirty="0">
                <a:solidFill>
                  <a:srgbClr val="0070C0"/>
                </a:solidFill>
                <a:latin typeface="Agency FB"/>
                <a:cs typeface="Calibri"/>
              </a:rPr>
              <a:t>Felipe Menino</a:t>
            </a:r>
          </a:p>
          <a:p>
            <a:pPr algn="r"/>
            <a:r>
              <a:rPr lang="en-US" dirty="0" err="1">
                <a:solidFill>
                  <a:srgbClr val="0070C0"/>
                </a:solidFill>
                <a:latin typeface="Agency FB"/>
                <a:cs typeface="Calibri"/>
              </a:rPr>
              <a:t>Helvécio</a:t>
            </a:r>
            <a:r>
              <a:rPr lang="en-US" dirty="0">
                <a:solidFill>
                  <a:srgbClr val="0070C0"/>
                </a:solidFill>
                <a:latin typeface="Agency FB"/>
                <a:cs typeface="Calibri"/>
              </a:rPr>
              <a:t> Neto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CFCBD45-25CA-4AA6-AC0F-EB2DB8C63DE6}"/>
              </a:ext>
            </a:extLst>
          </p:cNvPr>
          <p:cNvSpPr txBox="1">
            <a:spLocks/>
          </p:cNvSpPr>
          <p:nvPr/>
        </p:nvSpPr>
        <p:spPr>
          <a:xfrm>
            <a:off x="1270000" y="1408748"/>
            <a:ext cx="1158240" cy="46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>
                <a:latin typeface="Agency FB"/>
                <a:cs typeface="Calibri"/>
              </a:rPr>
              <a:t>Minicurso</a:t>
            </a:r>
            <a:r>
              <a:rPr lang="en-US" dirty="0">
                <a:latin typeface="Agency FB"/>
                <a:cs typeface="Calibri"/>
              </a:rPr>
              <a:t>:</a:t>
            </a:r>
            <a:endParaRPr lang="en-US" dirty="0" err="1">
              <a:cs typeface="Calibri" panose="020F0502020204030204"/>
            </a:endParaRPr>
          </a:p>
        </p:txBody>
      </p:sp>
      <p:pic>
        <p:nvPicPr>
          <p:cNvPr id="8" name="Picture 13" descr="A picture containing drawing, light&#10;&#10;Description generated with very high confidence">
            <a:extLst>
              <a:ext uri="{FF2B5EF4-FFF2-40B4-BE49-F238E27FC236}">
                <a16:creationId xmlns:a16="http://schemas.microsoft.com/office/drawing/2014/main" id="{983A40B4-D8D8-4C6D-9B67-84F9D8C23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-619760" y="4909671"/>
            <a:ext cx="2509520" cy="1874819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E10C9F6A-CEE5-49F1-8E46-A459B4D8593C}"/>
              </a:ext>
            </a:extLst>
          </p:cNvPr>
          <p:cNvSpPr txBox="1">
            <a:spLocks/>
          </p:cNvSpPr>
          <p:nvPr/>
        </p:nvSpPr>
        <p:spPr>
          <a:xfrm>
            <a:off x="4226560" y="6183948"/>
            <a:ext cx="3738880" cy="6092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3A3838"/>
                </a:solidFill>
                <a:latin typeface="Agency FB"/>
                <a:cs typeface="Calibri"/>
              </a:rPr>
              <a:t>23 de </a:t>
            </a:r>
            <a:r>
              <a:rPr lang="en-US" sz="1800" dirty="0" err="1">
                <a:solidFill>
                  <a:srgbClr val="3A3838"/>
                </a:solidFill>
                <a:latin typeface="Agency FB"/>
                <a:cs typeface="Calibri"/>
              </a:rPr>
              <a:t>Outubro</a:t>
            </a:r>
            <a:r>
              <a:rPr lang="en-US" sz="1800" dirty="0">
                <a:solidFill>
                  <a:srgbClr val="3A3838"/>
                </a:solidFill>
                <a:latin typeface="Agency FB"/>
                <a:cs typeface="Calibri"/>
              </a:rPr>
              <a:t> de 2019</a:t>
            </a:r>
          </a:p>
          <a:p>
            <a:r>
              <a:rPr lang="en-US" sz="1800" dirty="0">
                <a:solidFill>
                  <a:srgbClr val="3A3838"/>
                </a:solidFill>
                <a:latin typeface="Agency FB"/>
                <a:cs typeface="Calibri"/>
              </a:rPr>
              <a:t>São José dos Campos - SP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77E9F6E9-1CD1-4A92-8709-8FC927F095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999"/>
          <a:stretch/>
        </p:blipFill>
        <p:spPr>
          <a:xfrm>
            <a:off x="11487148" y="6197599"/>
            <a:ext cx="599436" cy="599436"/>
          </a:xfrm>
          <a:custGeom>
            <a:avLst/>
            <a:gdLst>
              <a:gd name="connsiteX0" fmla="*/ 1722118 w 3444236"/>
              <a:gd name="connsiteY0" fmla="*/ 0 h 3444236"/>
              <a:gd name="connsiteX1" fmla="*/ 3444236 w 3444236"/>
              <a:gd name="connsiteY1" fmla="*/ 1722118 h 3444236"/>
              <a:gd name="connsiteX2" fmla="*/ 1722118 w 3444236"/>
              <a:gd name="connsiteY2" fmla="*/ 3444236 h 3444236"/>
              <a:gd name="connsiteX3" fmla="*/ 0 w 3444236"/>
              <a:gd name="connsiteY3" fmla="*/ 1722118 h 3444236"/>
              <a:gd name="connsiteX4" fmla="*/ 1722118 w 3444236"/>
              <a:gd name="connsiteY4" fmla="*/ 0 h 34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4236" h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5E5B19FD-9B1B-4FB6-AC39-B68ECEB086B0}"/>
              </a:ext>
            </a:extLst>
          </p:cNvPr>
          <p:cNvSpPr txBox="1">
            <a:spLocks/>
          </p:cNvSpPr>
          <p:nvPr/>
        </p:nvSpPr>
        <p:spPr>
          <a:xfrm>
            <a:off x="8890000" y="6488748"/>
            <a:ext cx="2651760" cy="3654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>
                <a:latin typeface="Agency FB"/>
                <a:cs typeface="Calibri"/>
              </a:rPr>
              <a:t>Introdução à Análise de Dados Espaciais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AEC5EB6-0210-4C85-9C78-A7FA1CEA9166}"/>
              </a:ext>
            </a:extLst>
          </p:cNvPr>
          <p:cNvSpPr txBox="1">
            <a:spLocks/>
          </p:cNvSpPr>
          <p:nvPr/>
        </p:nvSpPr>
        <p:spPr>
          <a:xfrm>
            <a:off x="8829039" y="6234748"/>
            <a:ext cx="2651760" cy="3654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>
                <a:latin typeface="Agency FB"/>
                <a:ea typeface="+mn-lt"/>
                <a:cs typeface="+mn-lt"/>
              </a:rPr>
              <a:t>VI CimaTech- Congress of Industrial Management Aeronautical Technology</a:t>
            </a:r>
            <a:endParaRPr lang="en-US" b="1">
              <a:latin typeface="Agency FB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9307D9-9125-43E0-94AC-9D7AB6FAD08D}"/>
              </a:ext>
            </a:extLst>
          </p:cNvPr>
          <p:cNvCxnSpPr/>
          <p:nvPr/>
        </p:nvCxnSpPr>
        <p:spPr>
          <a:xfrm flipV="1">
            <a:off x="635" y="6162675"/>
            <a:ext cx="12192000" cy="2032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1D449F7-703E-412D-A8AC-FC463A8A3757}"/>
              </a:ext>
            </a:extLst>
          </p:cNvPr>
          <p:cNvSpPr txBox="1"/>
          <p:nvPr/>
        </p:nvSpPr>
        <p:spPr>
          <a:xfrm>
            <a:off x="162560" y="243840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>
                <a:solidFill>
                  <a:srgbClr val="0070C0"/>
                </a:solidFill>
                <a:latin typeface="Agency FB"/>
              </a:rPr>
              <a:t>POSTGIS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664B50-70F7-46C2-9120-A32F2ECC9C9F}"/>
              </a:ext>
            </a:extLst>
          </p:cNvPr>
          <p:cNvSpPr txBox="1"/>
          <p:nvPr/>
        </p:nvSpPr>
        <p:spPr>
          <a:xfrm>
            <a:off x="305435" y="100647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595959"/>
                </a:solidFill>
                <a:latin typeface="Agency FB"/>
              </a:rPr>
              <a:t>Instalação</a:t>
            </a:r>
            <a:endParaRPr lang="en-US" sz="2800" b="1" dirty="0">
              <a:solidFill>
                <a:srgbClr val="595959"/>
              </a:solidFill>
              <a:latin typeface="Agency FB"/>
            </a:endParaRPr>
          </a:p>
        </p:txBody>
      </p:sp>
      <p:pic>
        <p:nvPicPr>
          <p:cNvPr id="3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5A91913-8370-439E-876D-7FDEECA8AC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597" r="158" b="-347"/>
          <a:stretch/>
        </p:blipFill>
        <p:spPr>
          <a:xfrm>
            <a:off x="2481532" y="4131579"/>
            <a:ext cx="9083627" cy="1813224"/>
          </a:xfrm>
          <a:prstGeom prst="rect">
            <a:avLst/>
          </a:prstGeom>
        </p:spPr>
      </p:pic>
      <p:pic>
        <p:nvPicPr>
          <p:cNvPr id="12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00CDA2B-A52B-4452-BCDF-488F641613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26" r="158" b="56597"/>
          <a:stretch/>
        </p:blipFill>
        <p:spPr>
          <a:xfrm>
            <a:off x="2481531" y="1883495"/>
            <a:ext cx="9083627" cy="18040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082EDEB-3121-4365-8B4A-01007B356FD7}"/>
              </a:ext>
            </a:extLst>
          </p:cNvPr>
          <p:cNvSpPr txBox="1"/>
          <p:nvPr/>
        </p:nvSpPr>
        <p:spPr>
          <a:xfrm>
            <a:off x="190416" y="2544852"/>
            <a:ext cx="153550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800" b="1">
                <a:solidFill>
                  <a:srgbClr val="000000"/>
                </a:solidFill>
                <a:latin typeface="Agency FB"/>
              </a:rPr>
              <a:t>MacOS:</a:t>
            </a:r>
            <a:endParaRPr lang="en-US" sz="2800" b="1" dirty="0">
              <a:solidFill>
                <a:srgbClr val="000000"/>
              </a:solidFill>
              <a:latin typeface="Agency FB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E14539-7E46-4708-96A8-E5EB412C9888}"/>
              </a:ext>
            </a:extLst>
          </p:cNvPr>
          <p:cNvSpPr txBox="1"/>
          <p:nvPr/>
        </p:nvSpPr>
        <p:spPr>
          <a:xfrm>
            <a:off x="190416" y="4586436"/>
            <a:ext cx="153550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800" b="1">
                <a:solidFill>
                  <a:srgbClr val="000000"/>
                </a:solidFill>
                <a:latin typeface="Agency FB"/>
              </a:rPr>
              <a:t>Linux:</a:t>
            </a:r>
            <a:endParaRPr lang="en-US" sz="2800" b="1" dirty="0">
              <a:solidFill>
                <a:srgbClr val="000000"/>
              </a:solidFill>
              <a:latin typeface="Agency FB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4A62C-E065-406B-B80D-1214B0DCA77F}"/>
              </a:ext>
            </a:extLst>
          </p:cNvPr>
          <p:cNvSpPr txBox="1"/>
          <p:nvPr/>
        </p:nvSpPr>
        <p:spPr>
          <a:xfrm>
            <a:off x="166777" y="632028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A5A5A5"/>
                </a:solidFill>
                <a:latin typeface="Agency FB"/>
              </a:rPr>
              <a:t>10/34</a:t>
            </a:r>
          </a:p>
        </p:txBody>
      </p:sp>
    </p:spTree>
    <p:extLst>
      <p:ext uri="{BB962C8B-B14F-4D97-AF65-F5344CB8AC3E}">
        <p14:creationId xmlns:p14="http://schemas.microsoft.com/office/powerpoint/2010/main" val="3150865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77E9F6E9-1CD1-4A92-8709-8FC927F095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999"/>
          <a:stretch/>
        </p:blipFill>
        <p:spPr>
          <a:xfrm>
            <a:off x="11487148" y="6197599"/>
            <a:ext cx="599436" cy="599436"/>
          </a:xfrm>
          <a:custGeom>
            <a:avLst/>
            <a:gdLst>
              <a:gd name="connsiteX0" fmla="*/ 1722118 w 3444236"/>
              <a:gd name="connsiteY0" fmla="*/ 0 h 3444236"/>
              <a:gd name="connsiteX1" fmla="*/ 3444236 w 3444236"/>
              <a:gd name="connsiteY1" fmla="*/ 1722118 h 3444236"/>
              <a:gd name="connsiteX2" fmla="*/ 1722118 w 3444236"/>
              <a:gd name="connsiteY2" fmla="*/ 3444236 h 3444236"/>
              <a:gd name="connsiteX3" fmla="*/ 0 w 3444236"/>
              <a:gd name="connsiteY3" fmla="*/ 1722118 h 3444236"/>
              <a:gd name="connsiteX4" fmla="*/ 1722118 w 3444236"/>
              <a:gd name="connsiteY4" fmla="*/ 0 h 34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4236" h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5E5B19FD-9B1B-4FB6-AC39-B68ECEB086B0}"/>
              </a:ext>
            </a:extLst>
          </p:cNvPr>
          <p:cNvSpPr txBox="1">
            <a:spLocks/>
          </p:cNvSpPr>
          <p:nvPr/>
        </p:nvSpPr>
        <p:spPr>
          <a:xfrm>
            <a:off x="8890000" y="6488748"/>
            <a:ext cx="2651760" cy="3654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>
                <a:latin typeface="Agency FB"/>
                <a:cs typeface="Calibri"/>
              </a:rPr>
              <a:t>Introdução à Análise de Dados Espaciais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AEC5EB6-0210-4C85-9C78-A7FA1CEA9166}"/>
              </a:ext>
            </a:extLst>
          </p:cNvPr>
          <p:cNvSpPr txBox="1">
            <a:spLocks/>
          </p:cNvSpPr>
          <p:nvPr/>
        </p:nvSpPr>
        <p:spPr>
          <a:xfrm>
            <a:off x="8829039" y="6234748"/>
            <a:ext cx="2651760" cy="3654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>
                <a:latin typeface="Agency FB"/>
                <a:ea typeface="+mn-lt"/>
                <a:cs typeface="+mn-lt"/>
              </a:rPr>
              <a:t>VI CimaTech- Congress of Industrial Management Aeronautical Technology</a:t>
            </a:r>
            <a:endParaRPr lang="en-US" b="1">
              <a:latin typeface="Agency FB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9307D9-9125-43E0-94AC-9D7AB6FAD08D}"/>
              </a:ext>
            </a:extLst>
          </p:cNvPr>
          <p:cNvCxnSpPr/>
          <p:nvPr/>
        </p:nvCxnSpPr>
        <p:spPr>
          <a:xfrm flipV="1">
            <a:off x="635" y="6162675"/>
            <a:ext cx="12192000" cy="2032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1D449F7-703E-412D-A8AC-FC463A8A3757}"/>
              </a:ext>
            </a:extLst>
          </p:cNvPr>
          <p:cNvSpPr txBox="1"/>
          <p:nvPr/>
        </p:nvSpPr>
        <p:spPr>
          <a:xfrm>
            <a:off x="162560" y="243840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>
                <a:solidFill>
                  <a:srgbClr val="0070C0"/>
                </a:solidFill>
                <a:latin typeface="Agency FB"/>
              </a:rPr>
              <a:t>POSTGIS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664B50-70F7-46C2-9120-A32F2ECC9C9F}"/>
              </a:ext>
            </a:extLst>
          </p:cNvPr>
          <p:cNvSpPr txBox="1"/>
          <p:nvPr/>
        </p:nvSpPr>
        <p:spPr>
          <a:xfrm>
            <a:off x="305435" y="100647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595959"/>
                </a:solidFill>
                <a:latin typeface="Agency FB"/>
              </a:rPr>
              <a:t>Primeiros passos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11EE82-9DC0-4A50-967C-3EC04DC69EA8}"/>
              </a:ext>
            </a:extLst>
          </p:cNvPr>
          <p:cNvSpPr txBox="1"/>
          <p:nvPr/>
        </p:nvSpPr>
        <p:spPr>
          <a:xfrm>
            <a:off x="247925" y="1797229"/>
            <a:ext cx="373523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Agency FB"/>
              </a:rPr>
              <a:t>Criando banco de </a:t>
            </a:r>
            <a:r>
              <a:rPr lang="en-US" sz="2800" b="1">
                <a:latin typeface="Agency FB"/>
              </a:rPr>
              <a:t>dados:</a:t>
            </a:r>
            <a:endParaRPr lang="en-US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C5DD7-A630-403A-B2A5-AB5C51ECE484}"/>
              </a:ext>
            </a:extLst>
          </p:cNvPr>
          <p:cNvSpPr txBox="1"/>
          <p:nvPr/>
        </p:nvSpPr>
        <p:spPr>
          <a:xfrm>
            <a:off x="377321" y="4083229"/>
            <a:ext cx="373523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Agency FB"/>
              </a:rPr>
              <a:t>Habilitando extensão:</a:t>
            </a:r>
            <a:endParaRPr lang="en-US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650466-AF48-484C-816C-6733263F1B0F}"/>
              </a:ext>
            </a:extLst>
          </p:cNvPr>
          <p:cNvSpPr txBox="1"/>
          <p:nvPr/>
        </p:nvSpPr>
        <p:spPr>
          <a:xfrm>
            <a:off x="334189" y="2516097"/>
            <a:ext cx="11398369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b="1" dirty="0">
              <a:solidFill>
                <a:schemeClr val="accent6">
                  <a:lumMod val="50000"/>
                </a:schemeClr>
              </a:solidFill>
              <a:latin typeface="Consolas"/>
            </a:endParaRPr>
          </a:p>
          <a:p>
            <a:r>
              <a:rPr lang="en-US" sz="2000" b="1">
                <a:solidFill>
                  <a:schemeClr val="accent6">
                    <a:lumMod val="50000"/>
                  </a:schemeClr>
                </a:solidFill>
                <a:latin typeface="Consolas"/>
              </a:rPr>
              <a:t>CREATE DATABASE</a:t>
            </a:r>
            <a:r>
              <a:rPr lang="en-US" sz="2000" b="1" dirty="0">
                <a:latin typeface="Consolas"/>
              </a:rPr>
              <a:t> </a:t>
            </a:r>
            <a:r>
              <a:rPr lang="en-US" sz="2000" b="1">
                <a:solidFill>
                  <a:schemeClr val="accent5">
                    <a:lumMod val="50000"/>
                  </a:schemeClr>
                </a:solidFill>
                <a:latin typeface="Consolas"/>
              </a:rPr>
              <a:t>&lt;database&gt;;</a:t>
            </a:r>
          </a:p>
          <a:p>
            <a:endParaRPr lang="en-US" sz="2000" b="1" dirty="0">
              <a:latin typeface="Consola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FA7C2D-E114-40CA-AF4C-C2181EE89F87}"/>
              </a:ext>
            </a:extLst>
          </p:cNvPr>
          <p:cNvSpPr txBox="1"/>
          <p:nvPr/>
        </p:nvSpPr>
        <p:spPr>
          <a:xfrm>
            <a:off x="377320" y="4758964"/>
            <a:ext cx="11398369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b="1" dirty="0">
              <a:solidFill>
                <a:schemeClr val="accent6">
                  <a:lumMod val="50000"/>
                </a:schemeClr>
              </a:solidFill>
              <a:latin typeface="Consolas"/>
            </a:endParaRPr>
          </a:p>
          <a:p>
            <a:r>
              <a:rPr lang="en-US" sz="2000" b="1">
                <a:solidFill>
                  <a:schemeClr val="accent6">
                    <a:lumMod val="50000"/>
                  </a:schemeClr>
                </a:solidFill>
                <a:latin typeface="Consolas"/>
              </a:rPr>
              <a:t>CREATE EXTENSION </a:t>
            </a:r>
            <a:r>
              <a:rPr lang="en-US" sz="2000" b="1">
                <a:solidFill>
                  <a:schemeClr val="accent5">
                    <a:lumMod val="50000"/>
                  </a:schemeClr>
                </a:solidFill>
                <a:latin typeface="Consolas"/>
              </a:rPr>
              <a:t>postgis;</a:t>
            </a:r>
          </a:p>
          <a:p>
            <a:endParaRPr lang="en-US" sz="2000" b="1" dirty="0">
              <a:latin typeface="Consola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B2235A-9A1F-49A1-AC4A-CF7DC3289A3A}"/>
              </a:ext>
            </a:extLst>
          </p:cNvPr>
          <p:cNvSpPr txBox="1"/>
          <p:nvPr/>
        </p:nvSpPr>
        <p:spPr>
          <a:xfrm>
            <a:off x="166777" y="632028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A5A5A5"/>
                </a:solidFill>
                <a:latin typeface="Agency FB"/>
              </a:rPr>
              <a:t>11/34</a:t>
            </a:r>
          </a:p>
        </p:txBody>
      </p:sp>
    </p:spTree>
    <p:extLst>
      <p:ext uri="{BB962C8B-B14F-4D97-AF65-F5344CB8AC3E}">
        <p14:creationId xmlns:p14="http://schemas.microsoft.com/office/powerpoint/2010/main" val="3044436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77E9F6E9-1CD1-4A92-8709-8FC927F095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999"/>
          <a:stretch/>
        </p:blipFill>
        <p:spPr>
          <a:xfrm>
            <a:off x="11487148" y="6197599"/>
            <a:ext cx="599436" cy="599436"/>
          </a:xfrm>
          <a:custGeom>
            <a:avLst/>
            <a:gdLst>
              <a:gd name="connsiteX0" fmla="*/ 1722118 w 3444236"/>
              <a:gd name="connsiteY0" fmla="*/ 0 h 3444236"/>
              <a:gd name="connsiteX1" fmla="*/ 3444236 w 3444236"/>
              <a:gd name="connsiteY1" fmla="*/ 1722118 h 3444236"/>
              <a:gd name="connsiteX2" fmla="*/ 1722118 w 3444236"/>
              <a:gd name="connsiteY2" fmla="*/ 3444236 h 3444236"/>
              <a:gd name="connsiteX3" fmla="*/ 0 w 3444236"/>
              <a:gd name="connsiteY3" fmla="*/ 1722118 h 3444236"/>
              <a:gd name="connsiteX4" fmla="*/ 1722118 w 3444236"/>
              <a:gd name="connsiteY4" fmla="*/ 0 h 34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4236" h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5E5B19FD-9B1B-4FB6-AC39-B68ECEB086B0}"/>
              </a:ext>
            </a:extLst>
          </p:cNvPr>
          <p:cNvSpPr txBox="1">
            <a:spLocks/>
          </p:cNvSpPr>
          <p:nvPr/>
        </p:nvSpPr>
        <p:spPr>
          <a:xfrm>
            <a:off x="8890000" y="6488748"/>
            <a:ext cx="2651760" cy="3654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>
                <a:latin typeface="Agency FB"/>
                <a:cs typeface="Calibri"/>
              </a:rPr>
              <a:t>Introdução à Análise de Dados Espaciais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AEC5EB6-0210-4C85-9C78-A7FA1CEA9166}"/>
              </a:ext>
            </a:extLst>
          </p:cNvPr>
          <p:cNvSpPr txBox="1">
            <a:spLocks/>
          </p:cNvSpPr>
          <p:nvPr/>
        </p:nvSpPr>
        <p:spPr>
          <a:xfrm>
            <a:off x="8829039" y="6234748"/>
            <a:ext cx="2651760" cy="3654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>
                <a:latin typeface="Agency FB"/>
                <a:ea typeface="+mn-lt"/>
                <a:cs typeface="+mn-lt"/>
              </a:rPr>
              <a:t>VI CimaTech- Congress of Industrial Management Aeronautical Technology</a:t>
            </a:r>
            <a:endParaRPr lang="en-US" b="1">
              <a:latin typeface="Agency FB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9307D9-9125-43E0-94AC-9D7AB6FAD08D}"/>
              </a:ext>
            </a:extLst>
          </p:cNvPr>
          <p:cNvCxnSpPr/>
          <p:nvPr/>
        </p:nvCxnSpPr>
        <p:spPr>
          <a:xfrm flipV="1">
            <a:off x="635" y="6162675"/>
            <a:ext cx="12192000" cy="2032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1D449F7-703E-412D-A8AC-FC463A8A3757}"/>
              </a:ext>
            </a:extLst>
          </p:cNvPr>
          <p:cNvSpPr txBox="1"/>
          <p:nvPr/>
        </p:nvSpPr>
        <p:spPr>
          <a:xfrm>
            <a:off x="162560" y="243840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>
                <a:solidFill>
                  <a:srgbClr val="0070C0"/>
                </a:solidFill>
                <a:latin typeface="Agency FB"/>
              </a:rPr>
              <a:t>POSTGIS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664B50-70F7-46C2-9120-A32F2ECC9C9F}"/>
              </a:ext>
            </a:extLst>
          </p:cNvPr>
          <p:cNvSpPr txBox="1"/>
          <p:nvPr/>
        </p:nvSpPr>
        <p:spPr>
          <a:xfrm>
            <a:off x="305435" y="100647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595959"/>
                </a:solidFill>
                <a:latin typeface="Agency FB"/>
              </a:rPr>
              <a:t>Criando tabela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650466-AF48-484C-816C-6733263F1B0F}"/>
              </a:ext>
            </a:extLst>
          </p:cNvPr>
          <p:cNvSpPr txBox="1"/>
          <p:nvPr/>
        </p:nvSpPr>
        <p:spPr>
          <a:xfrm>
            <a:off x="305434" y="2012890"/>
            <a:ext cx="11398369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b="1" dirty="0">
              <a:solidFill>
                <a:schemeClr val="accent6">
                  <a:lumMod val="50000"/>
                </a:schemeClr>
              </a:solidFill>
              <a:latin typeface="Consolas"/>
            </a:endParaRPr>
          </a:p>
          <a:p>
            <a:r>
              <a:rPr lang="en-US" sz="2000" b="1">
                <a:solidFill>
                  <a:schemeClr val="accent6">
                    <a:lumMod val="50000"/>
                  </a:schemeClr>
                </a:solidFill>
                <a:latin typeface="Consolas"/>
              </a:rPr>
              <a:t>CREATE TABLE </a:t>
            </a:r>
            <a:r>
              <a:rPr lang="en-US" sz="2000" b="1">
                <a:solidFill>
                  <a:schemeClr val="accent5">
                    <a:lumMod val="50000"/>
                  </a:schemeClr>
                </a:solidFill>
                <a:latin typeface="Consolas"/>
              </a:rPr>
              <a:t>&lt;nome-tabela&gt;(</a:t>
            </a:r>
          </a:p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/>
              </a:rPr>
              <a:t>   </a:t>
            </a:r>
            <a:r>
              <a:rPr lang="en-US" sz="2000" b="1">
                <a:solidFill>
                  <a:schemeClr val="accent6">
                    <a:lumMod val="50000"/>
                  </a:schemeClr>
                </a:solidFill>
                <a:latin typeface="Consolas"/>
              </a:rPr>
              <a:t>id </a:t>
            </a:r>
            <a:r>
              <a:rPr lang="en-US" sz="2000" b="1">
                <a:solidFill>
                  <a:schemeClr val="accent5">
                    <a:lumMod val="50000"/>
                  </a:schemeClr>
                </a:solidFill>
                <a:latin typeface="Consolas"/>
              </a:rPr>
              <a:t>serial </a:t>
            </a:r>
            <a:r>
              <a:rPr lang="en-US" sz="2000" b="1">
                <a:solidFill>
                  <a:schemeClr val="accent6">
                    <a:lumMod val="50000"/>
                  </a:schemeClr>
                </a:solidFill>
                <a:latin typeface="Consolas"/>
              </a:rPr>
              <a:t>PRIMARY KEY</a:t>
            </a:r>
            <a:r>
              <a:rPr lang="en-US" sz="2000" b="1">
                <a:solidFill>
                  <a:schemeClr val="accent5">
                    <a:lumMod val="50000"/>
                  </a:schemeClr>
                </a:solidFill>
                <a:latin typeface="Consolas"/>
              </a:rPr>
              <a:t>,</a:t>
            </a:r>
          </a:p>
          <a:p>
            <a:r>
              <a:rPr lang="en-US" sz="2000" b="1">
                <a:solidFill>
                  <a:schemeClr val="accent5">
                    <a:lumMod val="50000"/>
                  </a:schemeClr>
                </a:solidFill>
                <a:latin typeface="Consolas"/>
              </a:rPr>
              <a:t>   &lt;coluna1&gt; </a:t>
            </a:r>
            <a:r>
              <a:rPr lang="en-US" sz="2000" b="1">
                <a:solidFill>
                  <a:schemeClr val="accent6">
                    <a:lumMod val="50000"/>
                  </a:schemeClr>
                </a:solidFill>
                <a:latin typeface="Consolas"/>
              </a:rPr>
              <a:t>&lt;tipo&gt;</a:t>
            </a:r>
            <a:r>
              <a:rPr lang="en-US" sz="2000" b="1">
                <a:solidFill>
                  <a:schemeClr val="accent5">
                    <a:lumMod val="50000"/>
                  </a:schemeClr>
                </a:solidFill>
                <a:latin typeface="Consolas"/>
              </a:rPr>
              <a:t>,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Consolas"/>
            </a:endParaRPr>
          </a:p>
          <a:p>
            <a:r>
              <a:rPr lang="en-US" sz="2000" b="1">
                <a:solidFill>
                  <a:schemeClr val="accent5">
                    <a:lumMod val="50000"/>
                  </a:schemeClr>
                </a:solidFill>
                <a:latin typeface="Consolas"/>
              </a:rPr>
              <a:t>   &lt;coluna2&gt; </a:t>
            </a:r>
            <a:r>
              <a:rPr lang="en-US" sz="2000" b="1">
                <a:solidFill>
                  <a:schemeClr val="accent6">
                    <a:lumMod val="50000"/>
                  </a:schemeClr>
                </a:solidFill>
                <a:latin typeface="Consolas"/>
              </a:rPr>
              <a:t>&lt;tipo&gt;</a:t>
            </a:r>
            <a:r>
              <a:rPr lang="en-US" sz="2000" b="1">
                <a:solidFill>
                  <a:schemeClr val="accent5">
                    <a:lumMod val="50000"/>
                  </a:schemeClr>
                </a:solidFill>
                <a:latin typeface="Consolas"/>
              </a:rPr>
              <a:t>,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Consolas"/>
            </a:endParaRPr>
          </a:p>
          <a:p>
            <a:r>
              <a:rPr lang="en-US" sz="2000" b="1">
                <a:solidFill>
                  <a:schemeClr val="accent5">
                    <a:lumMod val="50000"/>
                  </a:schemeClr>
                </a:solidFill>
                <a:latin typeface="Consolas"/>
              </a:rPr>
              <a:t>   .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Consolas"/>
            </a:endParaRPr>
          </a:p>
          <a:p>
            <a:r>
              <a:rPr lang="en-US" sz="2000" b="1">
                <a:solidFill>
                  <a:schemeClr val="accent5">
                    <a:lumMod val="50000"/>
                  </a:schemeClr>
                </a:solidFill>
                <a:latin typeface="Consolas"/>
              </a:rPr>
              <a:t>   .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Consolas"/>
            </a:endParaRPr>
          </a:p>
          <a:p>
            <a:r>
              <a:rPr lang="en-US" sz="2000" b="1">
                <a:solidFill>
                  <a:schemeClr val="accent5">
                    <a:lumMod val="50000"/>
                  </a:schemeClr>
                </a:solidFill>
                <a:latin typeface="Consolas"/>
              </a:rPr>
              <a:t>   .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Consolas"/>
            </a:endParaRPr>
          </a:p>
          <a:p>
            <a:r>
              <a:rPr lang="en-US" sz="2000" b="1">
                <a:solidFill>
                  <a:schemeClr val="accent5">
                    <a:lumMod val="50000"/>
                  </a:schemeClr>
                </a:solidFill>
                <a:latin typeface="Consolas"/>
              </a:rPr>
              <a:t>   &lt;colunan&gt; </a:t>
            </a:r>
            <a:r>
              <a:rPr lang="en-US" sz="2000" b="1">
                <a:solidFill>
                  <a:schemeClr val="accent6">
                    <a:lumMod val="50000"/>
                  </a:schemeClr>
                </a:solidFill>
                <a:latin typeface="Consolas"/>
              </a:rPr>
              <a:t>&lt;tipo&gt;</a:t>
            </a:r>
            <a:r>
              <a:rPr lang="en-US" sz="2000" b="1">
                <a:solidFill>
                  <a:schemeClr val="accent5">
                    <a:lumMod val="50000"/>
                  </a:schemeClr>
                </a:solidFill>
                <a:latin typeface="Consolas"/>
              </a:rPr>
              <a:t>,</a:t>
            </a:r>
            <a:endParaRPr lang="en-US" sz="2000">
              <a:solidFill>
                <a:schemeClr val="accent5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2000" b="1">
                <a:solidFill>
                  <a:schemeClr val="accent5">
                    <a:lumMod val="50000"/>
                  </a:schemeClr>
                </a:solidFill>
                <a:latin typeface="Consolas"/>
              </a:rPr>
              <a:t>   &lt;geometria&gt; </a:t>
            </a:r>
            <a:r>
              <a:rPr lang="en-US" sz="2000" b="1">
                <a:solidFill>
                  <a:schemeClr val="accent6">
                    <a:lumMod val="50000"/>
                  </a:schemeClr>
                </a:solidFill>
                <a:latin typeface="Consolas"/>
              </a:rPr>
              <a:t>GEOMETRY</a:t>
            </a:r>
          </a:p>
          <a:p>
            <a:r>
              <a:rPr lang="en-US" sz="2000" b="1">
                <a:solidFill>
                  <a:schemeClr val="accent5">
                    <a:lumMod val="50000"/>
                  </a:schemeClr>
                </a:solidFill>
                <a:latin typeface="Consolas"/>
              </a:rPr>
              <a:t>);</a:t>
            </a:r>
            <a:endParaRPr lang="en-US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2000" b="1" dirty="0">
              <a:latin typeface="Consola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98E88B-E0FF-45E4-BDFB-6F94DF49C2D0}"/>
              </a:ext>
            </a:extLst>
          </p:cNvPr>
          <p:cNvSpPr txBox="1"/>
          <p:nvPr/>
        </p:nvSpPr>
        <p:spPr>
          <a:xfrm>
            <a:off x="166777" y="632028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A5A5A5"/>
                </a:solidFill>
                <a:latin typeface="Agency FB"/>
              </a:rPr>
              <a:t>12/34</a:t>
            </a:r>
          </a:p>
        </p:txBody>
      </p:sp>
    </p:spTree>
    <p:extLst>
      <p:ext uri="{BB962C8B-B14F-4D97-AF65-F5344CB8AC3E}">
        <p14:creationId xmlns:p14="http://schemas.microsoft.com/office/powerpoint/2010/main" val="561270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77E9F6E9-1CD1-4A92-8709-8FC927F095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999"/>
          <a:stretch/>
        </p:blipFill>
        <p:spPr>
          <a:xfrm>
            <a:off x="11487148" y="6197599"/>
            <a:ext cx="599436" cy="599436"/>
          </a:xfrm>
          <a:custGeom>
            <a:avLst/>
            <a:gdLst>
              <a:gd name="connsiteX0" fmla="*/ 1722118 w 3444236"/>
              <a:gd name="connsiteY0" fmla="*/ 0 h 3444236"/>
              <a:gd name="connsiteX1" fmla="*/ 3444236 w 3444236"/>
              <a:gd name="connsiteY1" fmla="*/ 1722118 h 3444236"/>
              <a:gd name="connsiteX2" fmla="*/ 1722118 w 3444236"/>
              <a:gd name="connsiteY2" fmla="*/ 3444236 h 3444236"/>
              <a:gd name="connsiteX3" fmla="*/ 0 w 3444236"/>
              <a:gd name="connsiteY3" fmla="*/ 1722118 h 3444236"/>
              <a:gd name="connsiteX4" fmla="*/ 1722118 w 3444236"/>
              <a:gd name="connsiteY4" fmla="*/ 0 h 34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4236" h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5E5B19FD-9B1B-4FB6-AC39-B68ECEB086B0}"/>
              </a:ext>
            </a:extLst>
          </p:cNvPr>
          <p:cNvSpPr txBox="1">
            <a:spLocks/>
          </p:cNvSpPr>
          <p:nvPr/>
        </p:nvSpPr>
        <p:spPr>
          <a:xfrm>
            <a:off x="8890000" y="6488748"/>
            <a:ext cx="2651760" cy="3654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>
                <a:latin typeface="Agency FB"/>
                <a:cs typeface="Calibri"/>
              </a:rPr>
              <a:t>Introdução à Análise de Dados Espaciais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AEC5EB6-0210-4C85-9C78-A7FA1CEA9166}"/>
              </a:ext>
            </a:extLst>
          </p:cNvPr>
          <p:cNvSpPr txBox="1">
            <a:spLocks/>
          </p:cNvSpPr>
          <p:nvPr/>
        </p:nvSpPr>
        <p:spPr>
          <a:xfrm>
            <a:off x="8829039" y="6234748"/>
            <a:ext cx="2651760" cy="3654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>
                <a:latin typeface="Agency FB"/>
                <a:ea typeface="+mn-lt"/>
                <a:cs typeface="+mn-lt"/>
              </a:rPr>
              <a:t>VI CimaTech- Congress of Industrial Management Aeronautical Technology</a:t>
            </a:r>
            <a:endParaRPr lang="en-US" b="1">
              <a:latin typeface="Agency FB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9307D9-9125-43E0-94AC-9D7AB6FAD08D}"/>
              </a:ext>
            </a:extLst>
          </p:cNvPr>
          <p:cNvCxnSpPr/>
          <p:nvPr/>
        </p:nvCxnSpPr>
        <p:spPr>
          <a:xfrm flipV="1">
            <a:off x="635" y="6162675"/>
            <a:ext cx="12192000" cy="2032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1D449F7-703E-412D-A8AC-FC463A8A3757}"/>
              </a:ext>
            </a:extLst>
          </p:cNvPr>
          <p:cNvSpPr txBox="1"/>
          <p:nvPr/>
        </p:nvSpPr>
        <p:spPr>
          <a:xfrm>
            <a:off x="162560" y="243840"/>
            <a:ext cx="448285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Agency FB"/>
              </a:rPr>
              <a:t>WELL-KNOW TEXT (WKT)</a:t>
            </a:r>
          </a:p>
        </p:txBody>
      </p:sp>
      <p:pic>
        <p:nvPicPr>
          <p:cNvPr id="2" name="Picture 2" descr="A close up of a light&#10;&#10;Description generated with high confidence">
            <a:extLst>
              <a:ext uri="{FF2B5EF4-FFF2-40B4-BE49-F238E27FC236}">
                <a16:creationId xmlns:a16="http://schemas.microsoft.com/office/drawing/2014/main" id="{7185212E-22F2-4C70-95D9-F08CBABFF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042" y="1238516"/>
            <a:ext cx="8652293" cy="47116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737955-0E3E-4154-8BCC-22F8B33EE3A0}"/>
              </a:ext>
            </a:extLst>
          </p:cNvPr>
          <p:cNvSpPr txBox="1"/>
          <p:nvPr/>
        </p:nvSpPr>
        <p:spPr>
          <a:xfrm>
            <a:off x="166777" y="632028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A5A5A5"/>
                </a:solidFill>
                <a:latin typeface="Agency FB"/>
              </a:rPr>
              <a:t>13/34</a:t>
            </a:r>
          </a:p>
        </p:txBody>
      </p:sp>
    </p:spTree>
    <p:extLst>
      <p:ext uri="{BB962C8B-B14F-4D97-AF65-F5344CB8AC3E}">
        <p14:creationId xmlns:p14="http://schemas.microsoft.com/office/powerpoint/2010/main" val="3790397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77E9F6E9-1CD1-4A92-8709-8FC927F095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999"/>
          <a:stretch/>
        </p:blipFill>
        <p:spPr>
          <a:xfrm>
            <a:off x="11487148" y="6197599"/>
            <a:ext cx="599436" cy="599436"/>
          </a:xfrm>
          <a:custGeom>
            <a:avLst/>
            <a:gdLst>
              <a:gd name="connsiteX0" fmla="*/ 1722118 w 3444236"/>
              <a:gd name="connsiteY0" fmla="*/ 0 h 3444236"/>
              <a:gd name="connsiteX1" fmla="*/ 3444236 w 3444236"/>
              <a:gd name="connsiteY1" fmla="*/ 1722118 h 3444236"/>
              <a:gd name="connsiteX2" fmla="*/ 1722118 w 3444236"/>
              <a:gd name="connsiteY2" fmla="*/ 3444236 h 3444236"/>
              <a:gd name="connsiteX3" fmla="*/ 0 w 3444236"/>
              <a:gd name="connsiteY3" fmla="*/ 1722118 h 3444236"/>
              <a:gd name="connsiteX4" fmla="*/ 1722118 w 3444236"/>
              <a:gd name="connsiteY4" fmla="*/ 0 h 34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4236" h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5E5B19FD-9B1B-4FB6-AC39-B68ECEB086B0}"/>
              </a:ext>
            </a:extLst>
          </p:cNvPr>
          <p:cNvSpPr txBox="1">
            <a:spLocks/>
          </p:cNvSpPr>
          <p:nvPr/>
        </p:nvSpPr>
        <p:spPr>
          <a:xfrm>
            <a:off x="8890000" y="6488748"/>
            <a:ext cx="2651760" cy="3654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>
                <a:latin typeface="Agency FB"/>
                <a:cs typeface="Calibri"/>
              </a:rPr>
              <a:t>Introdução à Análise de Dados Espaciais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AEC5EB6-0210-4C85-9C78-A7FA1CEA9166}"/>
              </a:ext>
            </a:extLst>
          </p:cNvPr>
          <p:cNvSpPr txBox="1">
            <a:spLocks/>
          </p:cNvSpPr>
          <p:nvPr/>
        </p:nvSpPr>
        <p:spPr>
          <a:xfrm>
            <a:off x="8829039" y="6234748"/>
            <a:ext cx="2651760" cy="3654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>
                <a:latin typeface="Agency FB"/>
                <a:ea typeface="+mn-lt"/>
                <a:cs typeface="+mn-lt"/>
              </a:rPr>
              <a:t>VI CimaTech- Congress of Industrial Management Aeronautical Technology</a:t>
            </a:r>
            <a:endParaRPr lang="en-US" b="1">
              <a:latin typeface="Agency FB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9307D9-9125-43E0-94AC-9D7AB6FAD08D}"/>
              </a:ext>
            </a:extLst>
          </p:cNvPr>
          <p:cNvCxnSpPr/>
          <p:nvPr/>
        </p:nvCxnSpPr>
        <p:spPr>
          <a:xfrm flipV="1">
            <a:off x="635" y="6162675"/>
            <a:ext cx="12192000" cy="2032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14997A7-7C29-41BB-ABE0-7E319D606D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278" r="270" b="2071"/>
          <a:stretch/>
        </p:blipFill>
        <p:spPr>
          <a:xfrm>
            <a:off x="2150852" y="1374575"/>
            <a:ext cx="8364757" cy="46276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DF9E8E-C929-42D6-ACFE-FF53FFEA6827}"/>
              </a:ext>
            </a:extLst>
          </p:cNvPr>
          <p:cNvSpPr txBox="1"/>
          <p:nvPr/>
        </p:nvSpPr>
        <p:spPr>
          <a:xfrm>
            <a:off x="162560" y="243840"/>
            <a:ext cx="448285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Agency FB"/>
              </a:rPr>
              <a:t>WELL-KNOW TEXT (WKT)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B9F72F-8387-4679-8F14-B543F1101C33}"/>
              </a:ext>
            </a:extLst>
          </p:cNvPr>
          <p:cNvSpPr txBox="1"/>
          <p:nvPr/>
        </p:nvSpPr>
        <p:spPr>
          <a:xfrm>
            <a:off x="166777" y="632028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A5A5A5"/>
                </a:solidFill>
                <a:latin typeface="Agency FB"/>
              </a:rPr>
              <a:t>14/34</a:t>
            </a:r>
          </a:p>
        </p:txBody>
      </p:sp>
    </p:spTree>
    <p:extLst>
      <p:ext uri="{BB962C8B-B14F-4D97-AF65-F5344CB8AC3E}">
        <p14:creationId xmlns:p14="http://schemas.microsoft.com/office/powerpoint/2010/main" val="3646788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77E9F6E9-1CD1-4A92-8709-8FC927F095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999"/>
          <a:stretch/>
        </p:blipFill>
        <p:spPr>
          <a:xfrm>
            <a:off x="11487148" y="6197599"/>
            <a:ext cx="599436" cy="599436"/>
          </a:xfrm>
          <a:custGeom>
            <a:avLst/>
            <a:gdLst>
              <a:gd name="connsiteX0" fmla="*/ 1722118 w 3444236"/>
              <a:gd name="connsiteY0" fmla="*/ 0 h 3444236"/>
              <a:gd name="connsiteX1" fmla="*/ 3444236 w 3444236"/>
              <a:gd name="connsiteY1" fmla="*/ 1722118 h 3444236"/>
              <a:gd name="connsiteX2" fmla="*/ 1722118 w 3444236"/>
              <a:gd name="connsiteY2" fmla="*/ 3444236 h 3444236"/>
              <a:gd name="connsiteX3" fmla="*/ 0 w 3444236"/>
              <a:gd name="connsiteY3" fmla="*/ 1722118 h 3444236"/>
              <a:gd name="connsiteX4" fmla="*/ 1722118 w 3444236"/>
              <a:gd name="connsiteY4" fmla="*/ 0 h 34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4236" h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5E5B19FD-9B1B-4FB6-AC39-B68ECEB086B0}"/>
              </a:ext>
            </a:extLst>
          </p:cNvPr>
          <p:cNvSpPr txBox="1">
            <a:spLocks/>
          </p:cNvSpPr>
          <p:nvPr/>
        </p:nvSpPr>
        <p:spPr>
          <a:xfrm>
            <a:off x="8890000" y="6488748"/>
            <a:ext cx="2651760" cy="3654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>
                <a:latin typeface="Agency FB"/>
                <a:cs typeface="Calibri"/>
              </a:rPr>
              <a:t>Introdução à Análise de Dados Espaciais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AEC5EB6-0210-4C85-9C78-A7FA1CEA9166}"/>
              </a:ext>
            </a:extLst>
          </p:cNvPr>
          <p:cNvSpPr txBox="1">
            <a:spLocks/>
          </p:cNvSpPr>
          <p:nvPr/>
        </p:nvSpPr>
        <p:spPr>
          <a:xfrm>
            <a:off x="8829039" y="6234748"/>
            <a:ext cx="2651760" cy="3654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>
                <a:latin typeface="Agency FB"/>
                <a:ea typeface="+mn-lt"/>
                <a:cs typeface="+mn-lt"/>
              </a:rPr>
              <a:t>VI CimaTech- Congress of Industrial Management Aeronautical Technology</a:t>
            </a:r>
            <a:endParaRPr lang="en-US" b="1">
              <a:latin typeface="Agency FB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9307D9-9125-43E0-94AC-9D7AB6FAD08D}"/>
              </a:ext>
            </a:extLst>
          </p:cNvPr>
          <p:cNvCxnSpPr/>
          <p:nvPr/>
        </p:nvCxnSpPr>
        <p:spPr>
          <a:xfrm flipV="1">
            <a:off x="635" y="6162675"/>
            <a:ext cx="12192000" cy="2032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968648-CBE5-41BA-8D9A-4FC8F8514913}"/>
              </a:ext>
            </a:extLst>
          </p:cNvPr>
          <p:cNvSpPr txBox="1"/>
          <p:nvPr/>
        </p:nvSpPr>
        <p:spPr>
          <a:xfrm>
            <a:off x="391698" y="3220588"/>
            <a:ext cx="11398369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accent6">
                    <a:lumMod val="50000"/>
                  </a:schemeClr>
                </a:solidFill>
                <a:latin typeface="Consolas"/>
              </a:rPr>
              <a:t>SELECT </a:t>
            </a:r>
            <a:r>
              <a:rPr lang="en-US" sz="2000" b="1">
                <a:solidFill>
                  <a:schemeClr val="accent5">
                    <a:lumMod val="50000"/>
                  </a:schemeClr>
                </a:solidFill>
                <a:latin typeface="Consolas"/>
              </a:rPr>
              <a:t>ST_GeomFromText('POINT(1 1)');</a:t>
            </a:r>
            <a:endParaRPr lang="en-US" sz="2000" b="1">
              <a:solidFill>
                <a:schemeClr val="accent5">
                  <a:lumMod val="50000"/>
                </a:schemeClr>
              </a:solidFill>
              <a:latin typeface="Consolas"/>
              <a:cs typeface="Calibri"/>
            </a:endParaRPr>
          </a:p>
          <a:p>
            <a:endParaRPr lang="en-US" sz="2000" b="1" dirty="0">
              <a:solidFill>
                <a:schemeClr val="accent5">
                  <a:lumMod val="50000"/>
                </a:schemeClr>
              </a:solidFill>
              <a:latin typeface="Consolas"/>
            </a:endParaRPr>
          </a:p>
          <a:p>
            <a:r>
              <a:rPr lang="en-US" sz="2000" b="1">
                <a:solidFill>
                  <a:schemeClr val="accent6">
                    <a:lumMod val="50000"/>
                  </a:schemeClr>
                </a:solidFill>
                <a:latin typeface="Consolas"/>
              </a:rPr>
              <a:t>SELECT </a:t>
            </a:r>
            <a:r>
              <a:rPr lang="en-US" sz="2000" b="1">
                <a:solidFill>
                  <a:schemeClr val="accent5">
                    <a:lumMod val="50000"/>
                  </a:schemeClr>
                </a:solidFill>
                <a:latin typeface="Consolas"/>
              </a:rPr>
              <a:t>ST_GeomFromText('LINESTRING(1 2, 3 4)');</a:t>
            </a:r>
            <a:endParaRPr lang="en-US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2000" b="1" dirty="0">
              <a:solidFill>
                <a:schemeClr val="accent5">
                  <a:lumMod val="50000"/>
                </a:schemeClr>
              </a:solidFill>
              <a:latin typeface="Consolas"/>
            </a:endParaRPr>
          </a:p>
          <a:p>
            <a:r>
              <a:rPr lang="en-US" sz="2000" b="1">
                <a:solidFill>
                  <a:schemeClr val="accent6">
                    <a:lumMod val="50000"/>
                  </a:schemeClr>
                </a:solidFill>
                <a:latin typeface="Consolas"/>
              </a:rPr>
              <a:t>SELECT </a:t>
            </a:r>
            <a:r>
              <a:rPr lang="en-US" sz="2000" b="1">
                <a:solidFill>
                  <a:schemeClr val="accent5">
                    <a:lumMod val="50000"/>
                  </a:schemeClr>
                </a:solidFill>
                <a:latin typeface="Consolas"/>
              </a:rPr>
              <a:t>ST_GeomFromText('POLYGON(4 2, 8 2, 8 4, 4 4, 4 2)');</a:t>
            </a:r>
            <a:endParaRPr lang="en-US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2000" b="1" dirty="0">
              <a:latin typeface="Consola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9E7515-718C-4F7E-A4C8-AAC405E69825}"/>
              </a:ext>
            </a:extLst>
          </p:cNvPr>
          <p:cNvSpPr txBox="1"/>
          <p:nvPr/>
        </p:nvSpPr>
        <p:spPr>
          <a:xfrm>
            <a:off x="305435" y="100647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595959"/>
                </a:solidFill>
                <a:latin typeface="Agency FB"/>
              </a:rPr>
              <a:t>SQL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8CD1B3-889B-4D8A-A91A-A17D9B2A642E}"/>
              </a:ext>
            </a:extLst>
          </p:cNvPr>
          <p:cNvSpPr txBox="1"/>
          <p:nvPr/>
        </p:nvSpPr>
        <p:spPr>
          <a:xfrm>
            <a:off x="162560" y="243840"/>
            <a:ext cx="448285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Agency FB"/>
              </a:rPr>
              <a:t>WELL-KNOW TEXT (WKT)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66025C-74B9-4BD2-9772-4FF2564AC6C9}"/>
              </a:ext>
            </a:extLst>
          </p:cNvPr>
          <p:cNvSpPr txBox="1"/>
          <p:nvPr/>
        </p:nvSpPr>
        <p:spPr>
          <a:xfrm>
            <a:off x="305434" y="1710965"/>
            <a:ext cx="1157089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Agency FB"/>
              </a:rPr>
              <a:t>Uma das formas de interagir com objetos geométricos utilizando SQL é através da função </a:t>
            </a:r>
            <a:r>
              <a:rPr lang="en-US" sz="2800" b="1">
                <a:latin typeface="Agency FB"/>
              </a:rPr>
              <a:t>ST_GeomFromText()</a:t>
            </a:r>
            <a:r>
              <a:rPr lang="en-US" sz="2800">
                <a:latin typeface="Agency FB"/>
              </a:rPr>
              <a:t>, que recebe como argumento  o WKT da geometria.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BDDC6D-B273-43B5-8659-DFE4DCAD627F}"/>
              </a:ext>
            </a:extLst>
          </p:cNvPr>
          <p:cNvSpPr txBox="1"/>
          <p:nvPr/>
        </p:nvSpPr>
        <p:spPr>
          <a:xfrm>
            <a:off x="166777" y="632028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A5A5A5"/>
                </a:solidFill>
                <a:latin typeface="Agency FB"/>
              </a:rPr>
              <a:t>15/34</a:t>
            </a:r>
          </a:p>
        </p:txBody>
      </p:sp>
    </p:spTree>
    <p:extLst>
      <p:ext uri="{BB962C8B-B14F-4D97-AF65-F5344CB8AC3E}">
        <p14:creationId xmlns:p14="http://schemas.microsoft.com/office/powerpoint/2010/main" val="579034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77E9F6E9-1CD1-4A92-8709-8FC927F095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999"/>
          <a:stretch/>
        </p:blipFill>
        <p:spPr>
          <a:xfrm>
            <a:off x="11487148" y="6197599"/>
            <a:ext cx="599436" cy="599436"/>
          </a:xfrm>
          <a:custGeom>
            <a:avLst/>
            <a:gdLst>
              <a:gd name="connsiteX0" fmla="*/ 1722118 w 3444236"/>
              <a:gd name="connsiteY0" fmla="*/ 0 h 3444236"/>
              <a:gd name="connsiteX1" fmla="*/ 3444236 w 3444236"/>
              <a:gd name="connsiteY1" fmla="*/ 1722118 h 3444236"/>
              <a:gd name="connsiteX2" fmla="*/ 1722118 w 3444236"/>
              <a:gd name="connsiteY2" fmla="*/ 3444236 h 3444236"/>
              <a:gd name="connsiteX3" fmla="*/ 0 w 3444236"/>
              <a:gd name="connsiteY3" fmla="*/ 1722118 h 3444236"/>
              <a:gd name="connsiteX4" fmla="*/ 1722118 w 3444236"/>
              <a:gd name="connsiteY4" fmla="*/ 0 h 34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4236" h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5E5B19FD-9B1B-4FB6-AC39-B68ECEB086B0}"/>
              </a:ext>
            </a:extLst>
          </p:cNvPr>
          <p:cNvSpPr txBox="1">
            <a:spLocks/>
          </p:cNvSpPr>
          <p:nvPr/>
        </p:nvSpPr>
        <p:spPr>
          <a:xfrm>
            <a:off x="8890000" y="6488748"/>
            <a:ext cx="2651760" cy="3654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>
                <a:latin typeface="Agency FB"/>
                <a:cs typeface="Calibri"/>
              </a:rPr>
              <a:t>Introdução à Análise de Dados Espaciais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AEC5EB6-0210-4C85-9C78-A7FA1CEA9166}"/>
              </a:ext>
            </a:extLst>
          </p:cNvPr>
          <p:cNvSpPr txBox="1">
            <a:spLocks/>
          </p:cNvSpPr>
          <p:nvPr/>
        </p:nvSpPr>
        <p:spPr>
          <a:xfrm>
            <a:off x="8829039" y="6234748"/>
            <a:ext cx="2651760" cy="3654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>
                <a:latin typeface="Agency FB"/>
                <a:ea typeface="+mn-lt"/>
                <a:cs typeface="+mn-lt"/>
              </a:rPr>
              <a:t>VI CimaTech- Congress of Industrial Management Aeronautical Technology</a:t>
            </a:r>
            <a:endParaRPr lang="en-US" b="1">
              <a:latin typeface="Agency FB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9307D9-9125-43E0-94AC-9D7AB6FAD08D}"/>
              </a:ext>
            </a:extLst>
          </p:cNvPr>
          <p:cNvCxnSpPr/>
          <p:nvPr/>
        </p:nvCxnSpPr>
        <p:spPr>
          <a:xfrm flipV="1">
            <a:off x="635" y="6162675"/>
            <a:ext cx="12192000" cy="2032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968648-CBE5-41BA-8D9A-4FC8F8514913}"/>
              </a:ext>
            </a:extLst>
          </p:cNvPr>
          <p:cNvSpPr txBox="1"/>
          <p:nvPr/>
        </p:nvSpPr>
        <p:spPr>
          <a:xfrm>
            <a:off x="362943" y="2918663"/>
            <a:ext cx="11398369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b="1" dirty="0">
              <a:solidFill>
                <a:schemeClr val="accent6">
                  <a:lumMod val="50000"/>
                </a:schemeClr>
              </a:solidFill>
              <a:latin typeface="Consolas"/>
            </a:endParaRPr>
          </a:p>
          <a:p>
            <a:r>
              <a:rPr lang="en-US" sz="2000" b="1">
                <a:solidFill>
                  <a:schemeClr val="accent6">
                    <a:lumMod val="50000"/>
                  </a:schemeClr>
                </a:solidFill>
                <a:latin typeface="Consolas"/>
              </a:rPr>
              <a:t>SELECT </a:t>
            </a:r>
            <a:r>
              <a:rPr lang="en-US" sz="2000" b="1">
                <a:solidFill>
                  <a:schemeClr val="accent5">
                    <a:lumMod val="50000"/>
                  </a:schemeClr>
                </a:solidFill>
                <a:latin typeface="Consolas"/>
              </a:rPr>
              <a:t>ST_GeomFromText('POINT(1 1)');</a:t>
            </a:r>
            <a:endParaRPr lang="en-US" sz="2000" b="1">
              <a:solidFill>
                <a:schemeClr val="accent5">
                  <a:lumMod val="50000"/>
                </a:schemeClr>
              </a:solidFill>
              <a:latin typeface="Consolas"/>
              <a:cs typeface="Calibri"/>
            </a:endParaRPr>
          </a:p>
          <a:p>
            <a:endParaRPr lang="en-US" sz="2000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9E7515-718C-4F7E-A4C8-AAC405E69825}"/>
              </a:ext>
            </a:extLst>
          </p:cNvPr>
          <p:cNvSpPr txBox="1"/>
          <p:nvPr/>
        </p:nvSpPr>
        <p:spPr>
          <a:xfrm>
            <a:off x="305435" y="100647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595959"/>
                </a:solidFill>
                <a:latin typeface="Agency FB"/>
              </a:rPr>
              <a:t>SQL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8CD1B3-889B-4D8A-A91A-A17D9B2A642E}"/>
              </a:ext>
            </a:extLst>
          </p:cNvPr>
          <p:cNvSpPr txBox="1"/>
          <p:nvPr/>
        </p:nvSpPr>
        <p:spPr>
          <a:xfrm>
            <a:off x="162560" y="243840"/>
            <a:ext cx="448285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Agency FB"/>
              </a:rPr>
              <a:t>WELL-KNOW TEXT (WKT)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18BC3B-6FAC-465C-9B5E-85A5410365E0}"/>
              </a:ext>
            </a:extLst>
          </p:cNvPr>
          <p:cNvSpPr txBox="1"/>
          <p:nvPr/>
        </p:nvSpPr>
        <p:spPr>
          <a:xfrm>
            <a:off x="362942" y="4255756"/>
            <a:ext cx="11398369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bg1">
                    <a:lumMod val="85000"/>
                  </a:schemeClr>
                </a:solidFill>
                <a:latin typeface="Consolas"/>
              </a:rPr>
              <a:t>Saída:</a:t>
            </a:r>
          </a:p>
          <a:p>
            <a:r>
              <a:rPr lang="en-US" sz="2000">
                <a:latin typeface="Consolas"/>
                <a:ea typeface="+mn-lt"/>
                <a:cs typeface="+mn-lt"/>
              </a:rPr>
              <a:t>st_geomfromtext | 0101000000000000000000F03F000000000000F03F</a:t>
            </a:r>
            <a:endParaRPr lang="en-US">
              <a:latin typeface="Consolas"/>
            </a:endParaRPr>
          </a:p>
          <a:p>
            <a:endParaRPr lang="en-US" sz="2000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4E44DF-DB90-418C-BFD1-2FBA7A831BCF}"/>
              </a:ext>
            </a:extLst>
          </p:cNvPr>
          <p:cNvSpPr txBox="1"/>
          <p:nvPr/>
        </p:nvSpPr>
        <p:spPr>
          <a:xfrm>
            <a:off x="305435" y="1768474"/>
            <a:ext cx="11125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Agency FB"/>
              </a:rPr>
              <a:t>Ao ser executada a função  para criação da geometria, o retorno padrão é o </a:t>
            </a:r>
            <a:r>
              <a:rPr lang="en-US" sz="2800">
                <a:solidFill>
                  <a:srgbClr val="000000"/>
                </a:solidFill>
                <a:latin typeface="Agency FB"/>
              </a:rPr>
              <a:t>formato </a:t>
            </a:r>
            <a:r>
              <a:rPr lang="en-US" sz="2800" b="1">
                <a:solidFill>
                  <a:srgbClr val="000000"/>
                </a:solidFill>
                <a:latin typeface="Agency FB"/>
              </a:rPr>
              <a:t>WKB</a:t>
            </a:r>
            <a:r>
              <a:rPr lang="en-US" sz="2800">
                <a:solidFill>
                  <a:srgbClr val="000000"/>
                </a:solidFill>
                <a:latin typeface="Agency FB"/>
              </a:rPr>
              <a:t>, que é o formato binário do WKT.</a:t>
            </a:r>
            <a:endParaRPr lang="en-US" sz="2800" dirty="0">
              <a:solidFill>
                <a:srgbClr val="000000"/>
              </a:solidFill>
              <a:latin typeface="Agency FB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1E9DE3-05C3-432C-B1E4-668700A43E13}"/>
              </a:ext>
            </a:extLst>
          </p:cNvPr>
          <p:cNvSpPr txBox="1"/>
          <p:nvPr/>
        </p:nvSpPr>
        <p:spPr>
          <a:xfrm>
            <a:off x="166777" y="632028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A5A5A5"/>
                </a:solidFill>
                <a:latin typeface="Agency FB"/>
              </a:rPr>
              <a:t>16/34</a:t>
            </a:r>
          </a:p>
        </p:txBody>
      </p:sp>
    </p:spTree>
    <p:extLst>
      <p:ext uri="{BB962C8B-B14F-4D97-AF65-F5344CB8AC3E}">
        <p14:creationId xmlns:p14="http://schemas.microsoft.com/office/powerpoint/2010/main" val="1179536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77E9F6E9-1CD1-4A92-8709-8FC927F095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999"/>
          <a:stretch/>
        </p:blipFill>
        <p:spPr>
          <a:xfrm>
            <a:off x="11487148" y="6197599"/>
            <a:ext cx="599436" cy="599436"/>
          </a:xfrm>
          <a:custGeom>
            <a:avLst/>
            <a:gdLst>
              <a:gd name="connsiteX0" fmla="*/ 1722118 w 3444236"/>
              <a:gd name="connsiteY0" fmla="*/ 0 h 3444236"/>
              <a:gd name="connsiteX1" fmla="*/ 3444236 w 3444236"/>
              <a:gd name="connsiteY1" fmla="*/ 1722118 h 3444236"/>
              <a:gd name="connsiteX2" fmla="*/ 1722118 w 3444236"/>
              <a:gd name="connsiteY2" fmla="*/ 3444236 h 3444236"/>
              <a:gd name="connsiteX3" fmla="*/ 0 w 3444236"/>
              <a:gd name="connsiteY3" fmla="*/ 1722118 h 3444236"/>
              <a:gd name="connsiteX4" fmla="*/ 1722118 w 3444236"/>
              <a:gd name="connsiteY4" fmla="*/ 0 h 34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4236" h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5E5B19FD-9B1B-4FB6-AC39-B68ECEB086B0}"/>
              </a:ext>
            </a:extLst>
          </p:cNvPr>
          <p:cNvSpPr txBox="1">
            <a:spLocks/>
          </p:cNvSpPr>
          <p:nvPr/>
        </p:nvSpPr>
        <p:spPr>
          <a:xfrm>
            <a:off x="8890000" y="6488748"/>
            <a:ext cx="2651760" cy="3654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>
                <a:latin typeface="Agency FB"/>
                <a:cs typeface="Calibri"/>
              </a:rPr>
              <a:t>Introdução à Análise de Dados Espaciais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AEC5EB6-0210-4C85-9C78-A7FA1CEA9166}"/>
              </a:ext>
            </a:extLst>
          </p:cNvPr>
          <p:cNvSpPr txBox="1">
            <a:spLocks/>
          </p:cNvSpPr>
          <p:nvPr/>
        </p:nvSpPr>
        <p:spPr>
          <a:xfrm>
            <a:off x="8829039" y="6234748"/>
            <a:ext cx="2651760" cy="3654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>
                <a:latin typeface="Agency FB"/>
                <a:ea typeface="+mn-lt"/>
                <a:cs typeface="+mn-lt"/>
              </a:rPr>
              <a:t>VI CimaTech- Congress of Industrial Management Aeronautical Technology</a:t>
            </a:r>
            <a:endParaRPr lang="en-US" b="1">
              <a:latin typeface="Agency FB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9307D9-9125-43E0-94AC-9D7AB6FAD08D}"/>
              </a:ext>
            </a:extLst>
          </p:cNvPr>
          <p:cNvCxnSpPr/>
          <p:nvPr/>
        </p:nvCxnSpPr>
        <p:spPr>
          <a:xfrm flipV="1">
            <a:off x="635" y="6162675"/>
            <a:ext cx="12192000" cy="2032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968648-CBE5-41BA-8D9A-4FC8F8514913}"/>
              </a:ext>
            </a:extLst>
          </p:cNvPr>
          <p:cNvSpPr txBox="1"/>
          <p:nvPr/>
        </p:nvSpPr>
        <p:spPr>
          <a:xfrm>
            <a:off x="362943" y="2918663"/>
            <a:ext cx="11398369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b="1" dirty="0">
              <a:solidFill>
                <a:schemeClr val="accent6">
                  <a:lumMod val="50000"/>
                </a:schemeClr>
              </a:solidFill>
              <a:latin typeface="Consolas"/>
            </a:endParaRPr>
          </a:p>
          <a:p>
            <a:r>
              <a:rPr lang="en-US" sz="2000" b="1">
                <a:solidFill>
                  <a:schemeClr val="accent6">
                    <a:lumMod val="50000"/>
                  </a:schemeClr>
                </a:solidFill>
                <a:latin typeface="Consolas"/>
              </a:rPr>
              <a:t>SELECT </a:t>
            </a:r>
            <a:r>
              <a:rPr lang="en-US" sz="2000" b="1">
                <a:solidFill>
                  <a:schemeClr val="accent5">
                    <a:lumMod val="50000"/>
                  </a:schemeClr>
                </a:solidFill>
                <a:latin typeface="Consolas"/>
              </a:rPr>
              <a:t>ST_AsText(ST_GeomFromText('POINT(1 1)'));</a:t>
            </a:r>
            <a:endParaRPr lang="en-US" sz="2000" b="1">
              <a:solidFill>
                <a:schemeClr val="accent5">
                  <a:lumMod val="50000"/>
                </a:schemeClr>
              </a:solidFill>
              <a:latin typeface="Consolas"/>
              <a:cs typeface="Calibri"/>
            </a:endParaRPr>
          </a:p>
          <a:p>
            <a:endParaRPr lang="en-US" sz="2000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9E7515-718C-4F7E-A4C8-AAC405E69825}"/>
              </a:ext>
            </a:extLst>
          </p:cNvPr>
          <p:cNvSpPr txBox="1"/>
          <p:nvPr/>
        </p:nvSpPr>
        <p:spPr>
          <a:xfrm>
            <a:off x="305435" y="100647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595959"/>
                </a:solidFill>
                <a:latin typeface="Agency FB"/>
              </a:rPr>
              <a:t>SQL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8CD1B3-889B-4D8A-A91A-A17D9B2A642E}"/>
              </a:ext>
            </a:extLst>
          </p:cNvPr>
          <p:cNvSpPr txBox="1"/>
          <p:nvPr/>
        </p:nvSpPr>
        <p:spPr>
          <a:xfrm>
            <a:off x="162560" y="243840"/>
            <a:ext cx="448285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Agency FB"/>
              </a:rPr>
              <a:t>WELL-KNOW TEXT (WKT)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18BC3B-6FAC-465C-9B5E-85A5410365E0}"/>
              </a:ext>
            </a:extLst>
          </p:cNvPr>
          <p:cNvSpPr txBox="1"/>
          <p:nvPr/>
        </p:nvSpPr>
        <p:spPr>
          <a:xfrm>
            <a:off x="362942" y="4255756"/>
            <a:ext cx="11398369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bg1">
                    <a:lumMod val="85000"/>
                  </a:schemeClr>
                </a:solidFill>
                <a:latin typeface="Consolas"/>
              </a:rPr>
              <a:t>Saída:</a:t>
            </a:r>
          </a:p>
          <a:p>
            <a:r>
              <a:rPr lang="en-US" sz="2000">
                <a:latin typeface="Consolas"/>
                <a:ea typeface="+mn-lt"/>
                <a:cs typeface="+mn-lt"/>
              </a:rPr>
              <a:t>st_astext | POINT(1 1)</a:t>
            </a:r>
            <a:endParaRPr lang="en-US">
              <a:latin typeface="Consolas"/>
            </a:endParaRPr>
          </a:p>
          <a:p>
            <a:endParaRPr lang="en-US" sz="2000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4E44DF-DB90-418C-BFD1-2FBA7A831BCF}"/>
              </a:ext>
            </a:extLst>
          </p:cNvPr>
          <p:cNvSpPr txBox="1"/>
          <p:nvPr/>
        </p:nvSpPr>
        <p:spPr>
          <a:xfrm>
            <a:off x="305435" y="1768474"/>
            <a:ext cx="11125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Agency FB"/>
              </a:rPr>
              <a:t>Para ser exibido a formatação da geometria em WKT, é necessário utilizar a função </a:t>
            </a:r>
            <a:r>
              <a:rPr lang="en-US" sz="2800" b="1">
                <a:solidFill>
                  <a:srgbClr val="000000"/>
                </a:solidFill>
                <a:latin typeface="Agency FB"/>
              </a:rPr>
              <a:t>ST_AsText()</a:t>
            </a:r>
            <a:r>
              <a:rPr lang="en-US" sz="2800">
                <a:solidFill>
                  <a:srgbClr val="000000"/>
                </a:solidFill>
                <a:latin typeface="Agency FB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8A41D6-1FFB-47FB-BA2E-F17E459685C3}"/>
              </a:ext>
            </a:extLst>
          </p:cNvPr>
          <p:cNvSpPr txBox="1"/>
          <p:nvPr/>
        </p:nvSpPr>
        <p:spPr>
          <a:xfrm>
            <a:off x="166777" y="632028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A5A5A5"/>
                </a:solidFill>
                <a:latin typeface="Agency FB"/>
              </a:rPr>
              <a:t>17/34</a:t>
            </a:r>
          </a:p>
        </p:txBody>
      </p:sp>
    </p:spTree>
    <p:extLst>
      <p:ext uri="{BB962C8B-B14F-4D97-AF65-F5344CB8AC3E}">
        <p14:creationId xmlns:p14="http://schemas.microsoft.com/office/powerpoint/2010/main" val="1255155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77E9F6E9-1CD1-4A92-8709-8FC927F095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999"/>
          <a:stretch/>
        </p:blipFill>
        <p:spPr>
          <a:xfrm>
            <a:off x="11487148" y="6197599"/>
            <a:ext cx="599436" cy="599436"/>
          </a:xfrm>
          <a:custGeom>
            <a:avLst/>
            <a:gdLst>
              <a:gd name="connsiteX0" fmla="*/ 1722118 w 3444236"/>
              <a:gd name="connsiteY0" fmla="*/ 0 h 3444236"/>
              <a:gd name="connsiteX1" fmla="*/ 3444236 w 3444236"/>
              <a:gd name="connsiteY1" fmla="*/ 1722118 h 3444236"/>
              <a:gd name="connsiteX2" fmla="*/ 1722118 w 3444236"/>
              <a:gd name="connsiteY2" fmla="*/ 3444236 h 3444236"/>
              <a:gd name="connsiteX3" fmla="*/ 0 w 3444236"/>
              <a:gd name="connsiteY3" fmla="*/ 1722118 h 3444236"/>
              <a:gd name="connsiteX4" fmla="*/ 1722118 w 3444236"/>
              <a:gd name="connsiteY4" fmla="*/ 0 h 34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4236" h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5E5B19FD-9B1B-4FB6-AC39-B68ECEB086B0}"/>
              </a:ext>
            </a:extLst>
          </p:cNvPr>
          <p:cNvSpPr txBox="1">
            <a:spLocks/>
          </p:cNvSpPr>
          <p:nvPr/>
        </p:nvSpPr>
        <p:spPr>
          <a:xfrm>
            <a:off x="8890000" y="6488748"/>
            <a:ext cx="2651760" cy="3654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>
                <a:latin typeface="Agency FB"/>
                <a:cs typeface="Calibri"/>
              </a:rPr>
              <a:t>Introdução à Análise de Dados Espaciais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AEC5EB6-0210-4C85-9C78-A7FA1CEA9166}"/>
              </a:ext>
            </a:extLst>
          </p:cNvPr>
          <p:cNvSpPr txBox="1">
            <a:spLocks/>
          </p:cNvSpPr>
          <p:nvPr/>
        </p:nvSpPr>
        <p:spPr>
          <a:xfrm>
            <a:off x="8829039" y="6234748"/>
            <a:ext cx="2651760" cy="3654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>
                <a:latin typeface="Agency FB"/>
                <a:ea typeface="+mn-lt"/>
                <a:cs typeface="+mn-lt"/>
              </a:rPr>
              <a:t>VI CimaTech- Congress of Industrial Management Aeronautical Technology</a:t>
            </a:r>
            <a:endParaRPr lang="en-US" b="1">
              <a:latin typeface="Agency FB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9307D9-9125-43E0-94AC-9D7AB6FAD08D}"/>
              </a:ext>
            </a:extLst>
          </p:cNvPr>
          <p:cNvCxnSpPr/>
          <p:nvPr/>
        </p:nvCxnSpPr>
        <p:spPr>
          <a:xfrm flipV="1">
            <a:off x="635" y="6162675"/>
            <a:ext cx="12192000" cy="2032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968648-CBE5-41BA-8D9A-4FC8F8514913}"/>
              </a:ext>
            </a:extLst>
          </p:cNvPr>
          <p:cNvSpPr txBox="1"/>
          <p:nvPr/>
        </p:nvSpPr>
        <p:spPr>
          <a:xfrm>
            <a:off x="305434" y="2472965"/>
            <a:ext cx="6696973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latin typeface="Consolas"/>
              <a:ea typeface="+mn-lt"/>
              <a:cs typeface="+mn-lt"/>
            </a:endParaRP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/>
                <a:ea typeface="+mn-lt"/>
                <a:cs typeface="+mn-lt"/>
              </a:rPr>
              <a:t>SELECT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/>
                <a:ea typeface="+mn-lt"/>
                <a:cs typeface="+mn-lt"/>
              </a:rPr>
              <a:t>ST_AsText(ST_Centroid(ST_GeomFromText('LINESTRING(1 </a:t>
            </a:r>
            <a:r>
              <a:rPr lang="en-US" b="1">
                <a:solidFill>
                  <a:schemeClr val="accent5">
                    <a:lumMod val="50000"/>
                  </a:schemeClr>
                </a:solidFill>
                <a:latin typeface="Consolas"/>
                <a:ea typeface="+mn-lt"/>
                <a:cs typeface="+mn-lt"/>
              </a:rPr>
              <a:t>2, 3 4)')));</a:t>
            </a:r>
          </a:p>
          <a:p>
            <a:endParaRPr lang="en-US" b="1" dirty="0">
              <a:latin typeface="Consolas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9E7515-718C-4F7E-A4C8-AAC405E69825}"/>
              </a:ext>
            </a:extLst>
          </p:cNvPr>
          <p:cNvSpPr txBox="1"/>
          <p:nvPr/>
        </p:nvSpPr>
        <p:spPr>
          <a:xfrm>
            <a:off x="305435" y="100647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595959"/>
                </a:solidFill>
                <a:latin typeface="Agency FB"/>
              </a:rPr>
              <a:t>Obter ponto central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8CD1B3-889B-4D8A-A91A-A17D9B2A642E}"/>
              </a:ext>
            </a:extLst>
          </p:cNvPr>
          <p:cNvSpPr txBox="1"/>
          <p:nvPr/>
        </p:nvSpPr>
        <p:spPr>
          <a:xfrm>
            <a:off x="162560" y="243840"/>
            <a:ext cx="544614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Agency FB"/>
              </a:rPr>
              <a:t>OPERAÇÕES GEOMÉTRICAS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4E44DF-DB90-418C-BFD1-2FBA7A831BCF}"/>
              </a:ext>
            </a:extLst>
          </p:cNvPr>
          <p:cNvSpPr txBox="1"/>
          <p:nvPr/>
        </p:nvSpPr>
        <p:spPr>
          <a:xfrm>
            <a:off x="305435" y="1524059"/>
            <a:ext cx="11125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Agency FB"/>
              </a:rPr>
              <a:t>Para obter o ponto central das figuras geométricas, é utilizada a função </a:t>
            </a:r>
            <a:r>
              <a:rPr lang="en-US" sz="2800" b="1" dirty="0">
                <a:solidFill>
                  <a:srgbClr val="000000"/>
                </a:solidFill>
                <a:latin typeface="Agency FB"/>
              </a:rPr>
              <a:t>ST_Centroid()</a:t>
            </a:r>
            <a:r>
              <a:rPr lang="en-US" sz="2800" dirty="0">
                <a:solidFill>
                  <a:srgbClr val="000000"/>
                </a:solidFill>
                <a:latin typeface="Agency FB"/>
              </a:rPr>
              <a:t>, </a:t>
            </a:r>
            <a:r>
              <a:rPr lang="en-US" sz="2800">
                <a:solidFill>
                  <a:srgbClr val="000000"/>
                </a:solidFill>
                <a:latin typeface="Agency FB"/>
              </a:rPr>
              <a:t>passando como argumento a geometria.</a:t>
            </a:r>
          </a:p>
        </p:txBody>
      </p:sp>
      <p:pic>
        <p:nvPicPr>
          <p:cNvPr id="2" name="Picture 2" descr="A picture containing group, air&#10;&#10;Description generated with very high confidence">
            <a:extLst>
              <a:ext uri="{FF2B5EF4-FFF2-40B4-BE49-F238E27FC236}">
                <a16:creationId xmlns:a16="http://schemas.microsoft.com/office/drawing/2014/main" id="{D95787B1-A514-4813-89D7-10F4C602F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438" y="2229611"/>
            <a:ext cx="4482860" cy="36927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22B262-DD8C-44B1-9944-814D5834305D}"/>
              </a:ext>
            </a:extLst>
          </p:cNvPr>
          <p:cNvSpPr txBox="1"/>
          <p:nvPr/>
        </p:nvSpPr>
        <p:spPr>
          <a:xfrm>
            <a:off x="305433" y="4773342"/>
            <a:ext cx="6696973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bg1">
                    <a:lumMod val="85000"/>
                  </a:schemeClr>
                </a:solidFill>
                <a:latin typeface="Consolas"/>
                <a:ea typeface="+mn-lt"/>
                <a:cs typeface="+mn-lt"/>
              </a:rPr>
              <a:t>saída:</a:t>
            </a:r>
          </a:p>
          <a:p>
            <a:r>
              <a:rPr lang="en-US" b="1">
                <a:latin typeface="Consolas"/>
                <a:ea typeface="+mn-lt"/>
                <a:cs typeface="+mn-lt"/>
              </a:rPr>
              <a:t>st_astext | POINT(2 3)</a:t>
            </a:r>
            <a:endParaRPr lang="en-US" b="1">
              <a:latin typeface="Consolas"/>
            </a:endParaRPr>
          </a:p>
          <a:p>
            <a:endParaRPr lang="en-US" b="1" dirty="0">
              <a:latin typeface="Consolas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F4D481-B88A-4E0C-8E2C-9ED6E945E491}"/>
              </a:ext>
            </a:extLst>
          </p:cNvPr>
          <p:cNvSpPr txBox="1"/>
          <p:nvPr/>
        </p:nvSpPr>
        <p:spPr>
          <a:xfrm>
            <a:off x="166777" y="632028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A5A5A5"/>
                </a:solidFill>
                <a:latin typeface="Agency FB"/>
              </a:rPr>
              <a:t>18/34</a:t>
            </a:r>
          </a:p>
        </p:txBody>
      </p:sp>
    </p:spTree>
    <p:extLst>
      <p:ext uri="{BB962C8B-B14F-4D97-AF65-F5344CB8AC3E}">
        <p14:creationId xmlns:p14="http://schemas.microsoft.com/office/powerpoint/2010/main" val="2799589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77E9F6E9-1CD1-4A92-8709-8FC927F095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999"/>
          <a:stretch/>
        </p:blipFill>
        <p:spPr>
          <a:xfrm>
            <a:off x="11487148" y="6197599"/>
            <a:ext cx="599436" cy="599436"/>
          </a:xfrm>
          <a:custGeom>
            <a:avLst/>
            <a:gdLst>
              <a:gd name="connsiteX0" fmla="*/ 1722118 w 3444236"/>
              <a:gd name="connsiteY0" fmla="*/ 0 h 3444236"/>
              <a:gd name="connsiteX1" fmla="*/ 3444236 w 3444236"/>
              <a:gd name="connsiteY1" fmla="*/ 1722118 h 3444236"/>
              <a:gd name="connsiteX2" fmla="*/ 1722118 w 3444236"/>
              <a:gd name="connsiteY2" fmla="*/ 3444236 h 3444236"/>
              <a:gd name="connsiteX3" fmla="*/ 0 w 3444236"/>
              <a:gd name="connsiteY3" fmla="*/ 1722118 h 3444236"/>
              <a:gd name="connsiteX4" fmla="*/ 1722118 w 3444236"/>
              <a:gd name="connsiteY4" fmla="*/ 0 h 34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4236" h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5E5B19FD-9B1B-4FB6-AC39-B68ECEB086B0}"/>
              </a:ext>
            </a:extLst>
          </p:cNvPr>
          <p:cNvSpPr txBox="1">
            <a:spLocks/>
          </p:cNvSpPr>
          <p:nvPr/>
        </p:nvSpPr>
        <p:spPr>
          <a:xfrm>
            <a:off x="8890000" y="6488748"/>
            <a:ext cx="2651760" cy="3654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>
                <a:latin typeface="Agency FB"/>
                <a:cs typeface="Calibri"/>
              </a:rPr>
              <a:t>Introdução à Análise de Dados Espaciais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AEC5EB6-0210-4C85-9C78-A7FA1CEA9166}"/>
              </a:ext>
            </a:extLst>
          </p:cNvPr>
          <p:cNvSpPr txBox="1">
            <a:spLocks/>
          </p:cNvSpPr>
          <p:nvPr/>
        </p:nvSpPr>
        <p:spPr>
          <a:xfrm>
            <a:off x="8829039" y="6234748"/>
            <a:ext cx="2651760" cy="3654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>
                <a:latin typeface="Agency FB"/>
                <a:ea typeface="+mn-lt"/>
                <a:cs typeface="+mn-lt"/>
              </a:rPr>
              <a:t>VI CimaTech- Congress of Industrial Management Aeronautical Technology</a:t>
            </a:r>
            <a:endParaRPr lang="en-US" b="1">
              <a:latin typeface="Agency FB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9307D9-9125-43E0-94AC-9D7AB6FAD08D}"/>
              </a:ext>
            </a:extLst>
          </p:cNvPr>
          <p:cNvCxnSpPr/>
          <p:nvPr/>
        </p:nvCxnSpPr>
        <p:spPr>
          <a:xfrm flipV="1">
            <a:off x="635" y="6162675"/>
            <a:ext cx="12192000" cy="2032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968648-CBE5-41BA-8D9A-4FC8F8514913}"/>
              </a:ext>
            </a:extLst>
          </p:cNvPr>
          <p:cNvSpPr txBox="1"/>
          <p:nvPr/>
        </p:nvSpPr>
        <p:spPr>
          <a:xfrm>
            <a:off x="305434" y="2472965"/>
            <a:ext cx="6696973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latin typeface="Consolas"/>
              <a:ea typeface="+mn-lt"/>
              <a:cs typeface="+mn-lt"/>
            </a:endParaRPr>
          </a:p>
          <a:p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nsolas"/>
                <a:ea typeface="+mn-lt"/>
                <a:cs typeface="+mn-lt"/>
              </a:rPr>
              <a:t>SELECT </a:t>
            </a:r>
            <a:r>
              <a:rPr lang="en-US" b="1">
                <a:solidFill>
                  <a:schemeClr val="accent5">
                    <a:lumMod val="50000"/>
                  </a:schemeClr>
                </a:solidFill>
                <a:latin typeface="Consolas"/>
                <a:ea typeface="+mn-lt"/>
                <a:cs typeface="+mn-lt"/>
              </a:rPr>
              <a:t>ST_AsText(ST_Centroid(ST_GeomFromText('POLYGON((4 2, 8 2, 8 4, 4 4, 4 2 ))')));</a:t>
            </a:r>
          </a:p>
          <a:p>
            <a:endParaRPr lang="en-US" b="1" dirty="0">
              <a:latin typeface="Consolas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9E7515-718C-4F7E-A4C8-AAC405E69825}"/>
              </a:ext>
            </a:extLst>
          </p:cNvPr>
          <p:cNvSpPr txBox="1"/>
          <p:nvPr/>
        </p:nvSpPr>
        <p:spPr>
          <a:xfrm>
            <a:off x="305435" y="100647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595959"/>
                </a:solidFill>
                <a:latin typeface="Agency FB"/>
              </a:rPr>
              <a:t>Obter ponto central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8CD1B3-889B-4D8A-A91A-A17D9B2A642E}"/>
              </a:ext>
            </a:extLst>
          </p:cNvPr>
          <p:cNvSpPr txBox="1"/>
          <p:nvPr/>
        </p:nvSpPr>
        <p:spPr>
          <a:xfrm>
            <a:off x="162560" y="243840"/>
            <a:ext cx="544614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Agency FB"/>
              </a:rPr>
              <a:t>OPERAÇÕES GEOMÉTRICAS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4E44DF-DB90-418C-BFD1-2FBA7A831BCF}"/>
              </a:ext>
            </a:extLst>
          </p:cNvPr>
          <p:cNvSpPr txBox="1"/>
          <p:nvPr/>
        </p:nvSpPr>
        <p:spPr>
          <a:xfrm>
            <a:off x="305435" y="1524059"/>
            <a:ext cx="11125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Agency FB"/>
              </a:rPr>
              <a:t>Para obter o ponto central das figuras geométricas, é utilizada a função </a:t>
            </a:r>
            <a:r>
              <a:rPr lang="en-US" sz="2800" b="1" dirty="0">
                <a:solidFill>
                  <a:srgbClr val="000000"/>
                </a:solidFill>
                <a:latin typeface="Agency FB"/>
              </a:rPr>
              <a:t>ST_Centroid()</a:t>
            </a:r>
            <a:r>
              <a:rPr lang="en-US" sz="2800" dirty="0">
                <a:solidFill>
                  <a:srgbClr val="000000"/>
                </a:solidFill>
                <a:latin typeface="Agency FB"/>
              </a:rPr>
              <a:t>, </a:t>
            </a:r>
            <a:r>
              <a:rPr lang="en-US" sz="2800">
                <a:solidFill>
                  <a:srgbClr val="000000"/>
                </a:solidFill>
                <a:latin typeface="Agency FB"/>
              </a:rPr>
              <a:t>passando como argumento a geometria.</a:t>
            </a:r>
          </a:p>
        </p:txBody>
      </p:sp>
      <p:pic>
        <p:nvPicPr>
          <p:cNvPr id="2" name="Picture 2" descr="A picture containing group, air&#10;&#10;Description generated with very high confidence">
            <a:extLst>
              <a:ext uri="{FF2B5EF4-FFF2-40B4-BE49-F238E27FC236}">
                <a16:creationId xmlns:a16="http://schemas.microsoft.com/office/drawing/2014/main" id="{D95787B1-A514-4813-89D7-10F4C602F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438" y="2229611"/>
            <a:ext cx="4482860" cy="36927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22B262-DD8C-44B1-9944-814D5834305D}"/>
              </a:ext>
            </a:extLst>
          </p:cNvPr>
          <p:cNvSpPr txBox="1"/>
          <p:nvPr/>
        </p:nvSpPr>
        <p:spPr>
          <a:xfrm>
            <a:off x="305433" y="4773342"/>
            <a:ext cx="6696973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bg1">
                    <a:lumMod val="85000"/>
                  </a:schemeClr>
                </a:solidFill>
                <a:latin typeface="Consolas"/>
                <a:ea typeface="+mn-lt"/>
                <a:cs typeface="+mn-lt"/>
              </a:rPr>
              <a:t>saída:</a:t>
            </a:r>
          </a:p>
          <a:p>
            <a:r>
              <a:rPr lang="en-US" b="1">
                <a:latin typeface="Consolas"/>
                <a:ea typeface="+mn-lt"/>
                <a:cs typeface="+mn-lt"/>
              </a:rPr>
              <a:t>st_astext | POINT(6 3)</a:t>
            </a:r>
            <a:endParaRPr lang="en-US" b="1">
              <a:latin typeface="Consolas"/>
            </a:endParaRPr>
          </a:p>
          <a:p>
            <a:endParaRPr lang="en-US" b="1" dirty="0">
              <a:latin typeface="Consolas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851CFC-DF5C-4554-B3CF-67A1F63FED88}"/>
              </a:ext>
            </a:extLst>
          </p:cNvPr>
          <p:cNvSpPr txBox="1"/>
          <p:nvPr/>
        </p:nvSpPr>
        <p:spPr>
          <a:xfrm>
            <a:off x="166777" y="632028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A5A5A5"/>
                </a:solidFill>
                <a:latin typeface="Agency FB"/>
              </a:rPr>
              <a:t>19/34</a:t>
            </a:r>
          </a:p>
        </p:txBody>
      </p:sp>
    </p:spTree>
    <p:extLst>
      <p:ext uri="{BB962C8B-B14F-4D97-AF65-F5344CB8AC3E}">
        <p14:creationId xmlns:p14="http://schemas.microsoft.com/office/powerpoint/2010/main" val="298838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77E9F6E9-1CD1-4A92-8709-8FC927F095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999"/>
          <a:stretch/>
        </p:blipFill>
        <p:spPr>
          <a:xfrm>
            <a:off x="11487148" y="6197599"/>
            <a:ext cx="599436" cy="599436"/>
          </a:xfrm>
          <a:custGeom>
            <a:avLst/>
            <a:gdLst>
              <a:gd name="connsiteX0" fmla="*/ 1722118 w 3444236"/>
              <a:gd name="connsiteY0" fmla="*/ 0 h 3444236"/>
              <a:gd name="connsiteX1" fmla="*/ 3444236 w 3444236"/>
              <a:gd name="connsiteY1" fmla="*/ 1722118 h 3444236"/>
              <a:gd name="connsiteX2" fmla="*/ 1722118 w 3444236"/>
              <a:gd name="connsiteY2" fmla="*/ 3444236 h 3444236"/>
              <a:gd name="connsiteX3" fmla="*/ 0 w 3444236"/>
              <a:gd name="connsiteY3" fmla="*/ 1722118 h 3444236"/>
              <a:gd name="connsiteX4" fmla="*/ 1722118 w 3444236"/>
              <a:gd name="connsiteY4" fmla="*/ 0 h 34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4236" h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5E5B19FD-9B1B-4FB6-AC39-B68ECEB086B0}"/>
              </a:ext>
            </a:extLst>
          </p:cNvPr>
          <p:cNvSpPr txBox="1">
            <a:spLocks/>
          </p:cNvSpPr>
          <p:nvPr/>
        </p:nvSpPr>
        <p:spPr>
          <a:xfrm>
            <a:off x="8890000" y="6488748"/>
            <a:ext cx="2651760" cy="3654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>
                <a:latin typeface="Agency FB"/>
                <a:cs typeface="Calibri"/>
              </a:rPr>
              <a:t>Introdução à Análise de Dados Espaciais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AEC5EB6-0210-4C85-9C78-A7FA1CEA9166}"/>
              </a:ext>
            </a:extLst>
          </p:cNvPr>
          <p:cNvSpPr txBox="1">
            <a:spLocks/>
          </p:cNvSpPr>
          <p:nvPr/>
        </p:nvSpPr>
        <p:spPr>
          <a:xfrm>
            <a:off x="8829039" y="6234748"/>
            <a:ext cx="2651760" cy="3654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>
                <a:latin typeface="Agency FB"/>
                <a:ea typeface="+mn-lt"/>
                <a:cs typeface="+mn-lt"/>
              </a:rPr>
              <a:t>VI CimaTech- Congress of Industrial Management Aeronautical Technology</a:t>
            </a:r>
            <a:endParaRPr lang="en-US" b="1">
              <a:latin typeface="Agency FB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9307D9-9125-43E0-94AC-9D7AB6FAD08D}"/>
              </a:ext>
            </a:extLst>
          </p:cNvPr>
          <p:cNvCxnSpPr/>
          <p:nvPr/>
        </p:nvCxnSpPr>
        <p:spPr>
          <a:xfrm flipV="1">
            <a:off x="635" y="6162675"/>
            <a:ext cx="12192000" cy="2032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1D449F7-703E-412D-A8AC-FC463A8A3757}"/>
              </a:ext>
            </a:extLst>
          </p:cNvPr>
          <p:cNvSpPr txBox="1"/>
          <p:nvPr/>
        </p:nvSpPr>
        <p:spPr>
          <a:xfrm>
            <a:off x="162560" y="243840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>
                <a:solidFill>
                  <a:srgbClr val="0070C0"/>
                </a:solidFill>
                <a:latin typeface="Agency FB"/>
              </a:rPr>
              <a:t>INTRODUÇÃO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664B50-70F7-46C2-9120-A32F2ECC9C9F}"/>
              </a:ext>
            </a:extLst>
          </p:cNvPr>
          <p:cNvSpPr txBox="1"/>
          <p:nvPr/>
        </p:nvSpPr>
        <p:spPr>
          <a:xfrm>
            <a:off x="305435" y="1006475"/>
            <a:ext cx="2743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595959"/>
                </a:solidFill>
                <a:latin typeface="Agency FB"/>
              </a:rPr>
              <a:t>Armazenamento de dados</a:t>
            </a:r>
          </a:p>
        </p:txBody>
      </p:sp>
      <p:pic>
        <p:nvPicPr>
          <p:cNvPr id="2" name="Picture 2" descr="A picture containing different, photo, computer, many&#10;&#10;Description generated with very high confidence">
            <a:extLst>
              <a:ext uri="{FF2B5EF4-FFF2-40B4-BE49-F238E27FC236}">
                <a16:creationId xmlns:a16="http://schemas.microsoft.com/office/drawing/2014/main" id="{873870BE-85B7-46FE-A069-4D84E6F5E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2662854"/>
            <a:ext cx="10901680" cy="18980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B4EBDE-3D2B-43F0-8BE0-FB3B2B71CEA8}"/>
              </a:ext>
            </a:extLst>
          </p:cNvPr>
          <p:cNvSpPr txBox="1"/>
          <p:nvPr/>
        </p:nvSpPr>
        <p:spPr>
          <a:xfrm>
            <a:off x="166777" y="632028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A5A5A5"/>
                </a:solidFill>
                <a:latin typeface="Agency FB"/>
              </a:rPr>
              <a:t>02/34</a:t>
            </a:r>
          </a:p>
        </p:txBody>
      </p:sp>
    </p:spTree>
    <p:extLst>
      <p:ext uri="{BB962C8B-B14F-4D97-AF65-F5344CB8AC3E}">
        <p14:creationId xmlns:p14="http://schemas.microsoft.com/office/powerpoint/2010/main" val="599252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77E9F6E9-1CD1-4A92-8709-8FC927F095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999"/>
          <a:stretch/>
        </p:blipFill>
        <p:spPr>
          <a:xfrm>
            <a:off x="11487148" y="6197599"/>
            <a:ext cx="599436" cy="599436"/>
          </a:xfrm>
          <a:custGeom>
            <a:avLst/>
            <a:gdLst>
              <a:gd name="connsiteX0" fmla="*/ 1722118 w 3444236"/>
              <a:gd name="connsiteY0" fmla="*/ 0 h 3444236"/>
              <a:gd name="connsiteX1" fmla="*/ 3444236 w 3444236"/>
              <a:gd name="connsiteY1" fmla="*/ 1722118 h 3444236"/>
              <a:gd name="connsiteX2" fmla="*/ 1722118 w 3444236"/>
              <a:gd name="connsiteY2" fmla="*/ 3444236 h 3444236"/>
              <a:gd name="connsiteX3" fmla="*/ 0 w 3444236"/>
              <a:gd name="connsiteY3" fmla="*/ 1722118 h 3444236"/>
              <a:gd name="connsiteX4" fmla="*/ 1722118 w 3444236"/>
              <a:gd name="connsiteY4" fmla="*/ 0 h 34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4236" h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5E5B19FD-9B1B-4FB6-AC39-B68ECEB086B0}"/>
              </a:ext>
            </a:extLst>
          </p:cNvPr>
          <p:cNvSpPr txBox="1">
            <a:spLocks/>
          </p:cNvSpPr>
          <p:nvPr/>
        </p:nvSpPr>
        <p:spPr>
          <a:xfrm>
            <a:off x="8890000" y="6488748"/>
            <a:ext cx="2651760" cy="3654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>
                <a:latin typeface="Agency FB"/>
                <a:cs typeface="Calibri"/>
              </a:rPr>
              <a:t>Introdução à Análise de Dados Espaciais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AEC5EB6-0210-4C85-9C78-A7FA1CEA9166}"/>
              </a:ext>
            </a:extLst>
          </p:cNvPr>
          <p:cNvSpPr txBox="1">
            <a:spLocks/>
          </p:cNvSpPr>
          <p:nvPr/>
        </p:nvSpPr>
        <p:spPr>
          <a:xfrm>
            <a:off x="8829039" y="6234748"/>
            <a:ext cx="2651760" cy="3654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>
                <a:latin typeface="Agency FB"/>
                <a:ea typeface="+mn-lt"/>
                <a:cs typeface="+mn-lt"/>
              </a:rPr>
              <a:t>VI CimaTech- Congress of Industrial Management Aeronautical Technology</a:t>
            </a:r>
            <a:endParaRPr lang="en-US" b="1">
              <a:latin typeface="Agency FB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9307D9-9125-43E0-94AC-9D7AB6FAD08D}"/>
              </a:ext>
            </a:extLst>
          </p:cNvPr>
          <p:cNvCxnSpPr/>
          <p:nvPr/>
        </p:nvCxnSpPr>
        <p:spPr>
          <a:xfrm flipV="1">
            <a:off x="635" y="6162675"/>
            <a:ext cx="12192000" cy="2032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968648-CBE5-41BA-8D9A-4FC8F8514913}"/>
              </a:ext>
            </a:extLst>
          </p:cNvPr>
          <p:cNvSpPr txBox="1"/>
          <p:nvPr/>
        </p:nvSpPr>
        <p:spPr>
          <a:xfrm>
            <a:off x="362943" y="2918663"/>
            <a:ext cx="11398369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b="1" dirty="0">
              <a:solidFill>
                <a:schemeClr val="accent6">
                  <a:lumMod val="50000"/>
                </a:schemeClr>
              </a:solidFill>
              <a:latin typeface="Consolas"/>
            </a:endParaRP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nsolas"/>
              </a:rPr>
              <a:t>SELECT 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/>
              </a:rPr>
              <a:t>ST_Area(ST_GeomFromText('POLYGON((4 2, 8 2, 8 4, 4 4, 4 2 </a:t>
            </a:r>
            <a:r>
              <a:rPr lang="en-US" sz="2000" b="1">
                <a:solidFill>
                  <a:schemeClr val="accent5">
                    <a:lumMod val="50000"/>
                  </a:schemeClr>
                </a:solidFill>
                <a:latin typeface="Consolas"/>
              </a:rPr>
              <a:t>))'));</a:t>
            </a:r>
            <a:endParaRPr lang="en-US" sz="2000">
              <a:solidFill>
                <a:schemeClr val="accent5">
                  <a:lumMod val="50000"/>
                </a:schemeClr>
              </a:solidFill>
              <a:cs typeface="Calibri"/>
            </a:endParaRPr>
          </a:p>
          <a:p>
            <a:endParaRPr lang="en-US" sz="2000" b="1" dirty="0">
              <a:solidFill>
                <a:schemeClr val="accent5">
                  <a:lumMod val="50000"/>
                </a:schemeClr>
              </a:solidFill>
              <a:latin typeface="Consola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9E7515-718C-4F7E-A4C8-AAC405E69825}"/>
              </a:ext>
            </a:extLst>
          </p:cNvPr>
          <p:cNvSpPr txBox="1"/>
          <p:nvPr/>
        </p:nvSpPr>
        <p:spPr>
          <a:xfrm>
            <a:off x="305435" y="100647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595959"/>
                </a:solidFill>
                <a:latin typeface="Agency FB"/>
              </a:rPr>
              <a:t>Calculando a área</a:t>
            </a:r>
            <a:endParaRPr lang="en-US" sz="2800" b="1" dirty="0">
              <a:solidFill>
                <a:srgbClr val="595959"/>
              </a:solidFill>
              <a:latin typeface="Agency FB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8CD1B3-889B-4D8A-A91A-A17D9B2A642E}"/>
              </a:ext>
            </a:extLst>
          </p:cNvPr>
          <p:cNvSpPr txBox="1"/>
          <p:nvPr/>
        </p:nvSpPr>
        <p:spPr>
          <a:xfrm>
            <a:off x="162560" y="243840"/>
            <a:ext cx="521610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Agency FB"/>
              </a:rPr>
              <a:t>OPERAÇÕES GEOMÉTRICAS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18BC3B-6FAC-465C-9B5E-85A5410365E0}"/>
              </a:ext>
            </a:extLst>
          </p:cNvPr>
          <p:cNvSpPr txBox="1"/>
          <p:nvPr/>
        </p:nvSpPr>
        <p:spPr>
          <a:xfrm>
            <a:off x="362942" y="4255756"/>
            <a:ext cx="11398369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bg1">
                    <a:lumMod val="85000"/>
                  </a:schemeClr>
                </a:solidFill>
                <a:latin typeface="Consolas"/>
              </a:rPr>
              <a:t>Saída:</a:t>
            </a:r>
          </a:p>
          <a:p>
            <a:r>
              <a:rPr lang="en-US" sz="2000">
                <a:latin typeface="Consolas"/>
                <a:ea typeface="+mn-lt"/>
                <a:cs typeface="+mn-lt"/>
              </a:rPr>
              <a:t>st_area | 8</a:t>
            </a:r>
            <a:endParaRPr lang="en-US">
              <a:latin typeface="Consolas"/>
            </a:endParaRPr>
          </a:p>
          <a:p>
            <a:endParaRPr lang="en-US" sz="2000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4E44DF-DB90-418C-BFD1-2FBA7A831BCF}"/>
              </a:ext>
            </a:extLst>
          </p:cNvPr>
          <p:cNvSpPr txBox="1"/>
          <p:nvPr/>
        </p:nvSpPr>
        <p:spPr>
          <a:xfrm>
            <a:off x="305435" y="1768474"/>
            <a:ext cx="11125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Agency FB"/>
              </a:rPr>
              <a:t>Para calcular a área de alguma figura geométrica 2D, basta utilizar a função </a:t>
            </a:r>
            <a:r>
              <a:rPr lang="en-US" sz="2800" b="1">
                <a:solidFill>
                  <a:srgbClr val="000000"/>
                </a:solidFill>
                <a:latin typeface="Agency FB"/>
              </a:rPr>
              <a:t>ST_Area()</a:t>
            </a:r>
            <a:r>
              <a:rPr lang="en-US" sz="2800" dirty="0">
                <a:solidFill>
                  <a:srgbClr val="000000"/>
                </a:solidFill>
                <a:latin typeface="Agency FB"/>
              </a:rPr>
              <a:t>.</a:t>
            </a:r>
            <a:endParaRPr lang="en-US" sz="2800">
              <a:solidFill>
                <a:srgbClr val="000000"/>
              </a:solidFill>
              <a:latin typeface="Agency FB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CF499-8C15-40A2-9994-5BD999EF2DBF}"/>
              </a:ext>
            </a:extLst>
          </p:cNvPr>
          <p:cNvSpPr txBox="1"/>
          <p:nvPr/>
        </p:nvSpPr>
        <p:spPr>
          <a:xfrm>
            <a:off x="166777" y="632028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A5A5A5"/>
                </a:solidFill>
                <a:latin typeface="Agency FB"/>
              </a:rPr>
              <a:t>20/34</a:t>
            </a:r>
          </a:p>
        </p:txBody>
      </p:sp>
    </p:spTree>
    <p:extLst>
      <p:ext uri="{BB962C8B-B14F-4D97-AF65-F5344CB8AC3E}">
        <p14:creationId xmlns:p14="http://schemas.microsoft.com/office/powerpoint/2010/main" val="615700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77E9F6E9-1CD1-4A92-8709-8FC927F095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999"/>
          <a:stretch/>
        </p:blipFill>
        <p:spPr>
          <a:xfrm>
            <a:off x="11487148" y="6197599"/>
            <a:ext cx="599436" cy="599436"/>
          </a:xfrm>
          <a:custGeom>
            <a:avLst/>
            <a:gdLst>
              <a:gd name="connsiteX0" fmla="*/ 1722118 w 3444236"/>
              <a:gd name="connsiteY0" fmla="*/ 0 h 3444236"/>
              <a:gd name="connsiteX1" fmla="*/ 3444236 w 3444236"/>
              <a:gd name="connsiteY1" fmla="*/ 1722118 h 3444236"/>
              <a:gd name="connsiteX2" fmla="*/ 1722118 w 3444236"/>
              <a:gd name="connsiteY2" fmla="*/ 3444236 h 3444236"/>
              <a:gd name="connsiteX3" fmla="*/ 0 w 3444236"/>
              <a:gd name="connsiteY3" fmla="*/ 1722118 h 3444236"/>
              <a:gd name="connsiteX4" fmla="*/ 1722118 w 3444236"/>
              <a:gd name="connsiteY4" fmla="*/ 0 h 34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4236" h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5E5B19FD-9B1B-4FB6-AC39-B68ECEB086B0}"/>
              </a:ext>
            </a:extLst>
          </p:cNvPr>
          <p:cNvSpPr txBox="1">
            <a:spLocks/>
          </p:cNvSpPr>
          <p:nvPr/>
        </p:nvSpPr>
        <p:spPr>
          <a:xfrm>
            <a:off x="8890000" y="6488748"/>
            <a:ext cx="2651760" cy="3654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>
                <a:latin typeface="Agency FB"/>
                <a:cs typeface="Calibri"/>
              </a:rPr>
              <a:t>Introdução à Análise de Dados Espaciais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AEC5EB6-0210-4C85-9C78-A7FA1CEA9166}"/>
              </a:ext>
            </a:extLst>
          </p:cNvPr>
          <p:cNvSpPr txBox="1">
            <a:spLocks/>
          </p:cNvSpPr>
          <p:nvPr/>
        </p:nvSpPr>
        <p:spPr>
          <a:xfrm>
            <a:off x="8829039" y="6234748"/>
            <a:ext cx="2651760" cy="3654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>
                <a:latin typeface="Agency FB"/>
                <a:ea typeface="+mn-lt"/>
                <a:cs typeface="+mn-lt"/>
              </a:rPr>
              <a:t>VI CimaTech- Congress of Industrial Management Aeronautical Technology</a:t>
            </a:r>
            <a:endParaRPr lang="en-US" b="1">
              <a:latin typeface="Agency FB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9307D9-9125-43E0-94AC-9D7AB6FAD08D}"/>
              </a:ext>
            </a:extLst>
          </p:cNvPr>
          <p:cNvCxnSpPr/>
          <p:nvPr/>
        </p:nvCxnSpPr>
        <p:spPr>
          <a:xfrm flipV="1">
            <a:off x="635" y="6162675"/>
            <a:ext cx="12192000" cy="2032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968648-CBE5-41BA-8D9A-4FC8F8514913}"/>
              </a:ext>
            </a:extLst>
          </p:cNvPr>
          <p:cNvSpPr txBox="1"/>
          <p:nvPr/>
        </p:nvSpPr>
        <p:spPr>
          <a:xfrm>
            <a:off x="362943" y="2918663"/>
            <a:ext cx="11398369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b="1" dirty="0">
              <a:solidFill>
                <a:schemeClr val="accent6">
                  <a:lumMod val="50000"/>
                </a:schemeClr>
              </a:solidFill>
              <a:latin typeface="Consolas"/>
            </a:endParaRPr>
          </a:p>
          <a:p>
            <a:r>
              <a:rPr lang="en-US" sz="2000" b="1">
                <a:solidFill>
                  <a:schemeClr val="accent6">
                    <a:lumMod val="50000"/>
                  </a:schemeClr>
                </a:solidFill>
                <a:latin typeface="Consolas"/>
              </a:rPr>
              <a:t>SELECT </a:t>
            </a:r>
            <a:r>
              <a:rPr lang="en-US" sz="2000" b="1">
                <a:solidFill>
                  <a:schemeClr val="accent5">
                    <a:lumMod val="50000"/>
                  </a:schemeClr>
                </a:solidFill>
                <a:latin typeface="Consolas"/>
              </a:rPr>
              <a:t>ST_Length(ST_GeomFromText('LINESTRING(1 2, 3 4)'));</a:t>
            </a:r>
            <a:endParaRPr lang="en-US" sz="2000">
              <a:solidFill>
                <a:schemeClr val="accent5">
                  <a:lumMod val="50000"/>
                </a:schemeClr>
              </a:solidFill>
              <a:cs typeface="Calibri"/>
            </a:endParaRPr>
          </a:p>
          <a:p>
            <a:endParaRPr lang="en-US" sz="2000" b="1" dirty="0">
              <a:solidFill>
                <a:schemeClr val="accent5">
                  <a:lumMod val="50000"/>
                </a:schemeClr>
              </a:solidFill>
              <a:latin typeface="Consola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9E7515-718C-4F7E-A4C8-AAC405E69825}"/>
              </a:ext>
            </a:extLst>
          </p:cNvPr>
          <p:cNvSpPr txBox="1"/>
          <p:nvPr/>
        </p:nvSpPr>
        <p:spPr>
          <a:xfrm>
            <a:off x="305435" y="100647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595959"/>
                </a:solidFill>
                <a:latin typeface="Agency FB"/>
              </a:rPr>
              <a:t>Calculando a área</a:t>
            </a:r>
            <a:endParaRPr lang="en-US" sz="2800" b="1" dirty="0">
              <a:solidFill>
                <a:srgbClr val="595959"/>
              </a:solidFill>
              <a:latin typeface="Agency FB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8CD1B3-889B-4D8A-A91A-A17D9B2A642E}"/>
              </a:ext>
            </a:extLst>
          </p:cNvPr>
          <p:cNvSpPr txBox="1"/>
          <p:nvPr/>
        </p:nvSpPr>
        <p:spPr>
          <a:xfrm>
            <a:off x="162560" y="243840"/>
            <a:ext cx="521610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Agency FB"/>
              </a:rPr>
              <a:t>OPERAÇÕES GEOMÉTRICAS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18BC3B-6FAC-465C-9B5E-85A5410365E0}"/>
              </a:ext>
            </a:extLst>
          </p:cNvPr>
          <p:cNvSpPr txBox="1"/>
          <p:nvPr/>
        </p:nvSpPr>
        <p:spPr>
          <a:xfrm>
            <a:off x="362942" y="4255756"/>
            <a:ext cx="11398369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bg1">
                    <a:lumMod val="85000"/>
                  </a:schemeClr>
                </a:solidFill>
                <a:latin typeface="Consolas"/>
              </a:rPr>
              <a:t>Saída:</a:t>
            </a:r>
          </a:p>
          <a:p>
            <a:r>
              <a:rPr lang="en-US" sz="2000">
                <a:latin typeface="CONSOLAS"/>
                <a:ea typeface="+mn-lt"/>
                <a:cs typeface="+mn-lt"/>
              </a:rPr>
              <a:t>st_LENGTH | 2.82842712474619</a:t>
            </a:r>
            <a:endParaRPr lang="en-US">
              <a:latin typeface="CONSOLAS"/>
              <a:ea typeface="+mn-lt"/>
              <a:cs typeface="+mn-lt"/>
            </a:endParaRPr>
          </a:p>
          <a:p>
            <a:endParaRPr lang="en-US" sz="2000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4E44DF-DB90-418C-BFD1-2FBA7A831BCF}"/>
              </a:ext>
            </a:extLst>
          </p:cNvPr>
          <p:cNvSpPr txBox="1"/>
          <p:nvPr/>
        </p:nvSpPr>
        <p:spPr>
          <a:xfrm>
            <a:off x="305435" y="1768474"/>
            <a:ext cx="11125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Agency FB"/>
              </a:rPr>
              <a:t>Para calcular o comprimento de alguma figura geométrica, basta utilizar a função </a:t>
            </a:r>
            <a:r>
              <a:rPr lang="en-US" sz="2800" b="1">
                <a:solidFill>
                  <a:srgbClr val="000000"/>
                </a:solidFill>
                <a:latin typeface="Agency FB"/>
              </a:rPr>
              <a:t>ST_Length()</a:t>
            </a:r>
            <a:r>
              <a:rPr lang="en-US" sz="2800" dirty="0">
                <a:solidFill>
                  <a:srgbClr val="000000"/>
                </a:solidFill>
                <a:latin typeface="Agency FB"/>
              </a:rPr>
              <a:t>.</a:t>
            </a:r>
            <a:endParaRPr lang="en-US" sz="2800">
              <a:solidFill>
                <a:srgbClr val="000000"/>
              </a:solidFill>
              <a:latin typeface="Agency FB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9AD4C7-AE19-42DC-B155-3E7259B67E17}"/>
              </a:ext>
            </a:extLst>
          </p:cNvPr>
          <p:cNvSpPr txBox="1"/>
          <p:nvPr/>
        </p:nvSpPr>
        <p:spPr>
          <a:xfrm>
            <a:off x="166777" y="632028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A5A5A5"/>
                </a:solidFill>
                <a:latin typeface="Agency FB"/>
              </a:rPr>
              <a:t>21/34</a:t>
            </a:r>
          </a:p>
        </p:txBody>
      </p:sp>
    </p:spTree>
    <p:extLst>
      <p:ext uri="{BB962C8B-B14F-4D97-AF65-F5344CB8AC3E}">
        <p14:creationId xmlns:p14="http://schemas.microsoft.com/office/powerpoint/2010/main" val="678312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77E9F6E9-1CD1-4A92-8709-8FC927F095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999"/>
          <a:stretch/>
        </p:blipFill>
        <p:spPr>
          <a:xfrm>
            <a:off x="11487148" y="6197599"/>
            <a:ext cx="599436" cy="599436"/>
          </a:xfrm>
          <a:custGeom>
            <a:avLst/>
            <a:gdLst>
              <a:gd name="connsiteX0" fmla="*/ 1722118 w 3444236"/>
              <a:gd name="connsiteY0" fmla="*/ 0 h 3444236"/>
              <a:gd name="connsiteX1" fmla="*/ 3444236 w 3444236"/>
              <a:gd name="connsiteY1" fmla="*/ 1722118 h 3444236"/>
              <a:gd name="connsiteX2" fmla="*/ 1722118 w 3444236"/>
              <a:gd name="connsiteY2" fmla="*/ 3444236 h 3444236"/>
              <a:gd name="connsiteX3" fmla="*/ 0 w 3444236"/>
              <a:gd name="connsiteY3" fmla="*/ 1722118 h 3444236"/>
              <a:gd name="connsiteX4" fmla="*/ 1722118 w 3444236"/>
              <a:gd name="connsiteY4" fmla="*/ 0 h 34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4236" h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5E5B19FD-9B1B-4FB6-AC39-B68ECEB086B0}"/>
              </a:ext>
            </a:extLst>
          </p:cNvPr>
          <p:cNvSpPr txBox="1">
            <a:spLocks/>
          </p:cNvSpPr>
          <p:nvPr/>
        </p:nvSpPr>
        <p:spPr>
          <a:xfrm>
            <a:off x="8890000" y="6488748"/>
            <a:ext cx="2651760" cy="3654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>
                <a:latin typeface="Agency FB"/>
                <a:cs typeface="Calibri"/>
              </a:rPr>
              <a:t>Introdução à Análise de Dados Espaciais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AEC5EB6-0210-4C85-9C78-A7FA1CEA9166}"/>
              </a:ext>
            </a:extLst>
          </p:cNvPr>
          <p:cNvSpPr txBox="1">
            <a:spLocks/>
          </p:cNvSpPr>
          <p:nvPr/>
        </p:nvSpPr>
        <p:spPr>
          <a:xfrm>
            <a:off x="8829039" y="6234748"/>
            <a:ext cx="2651760" cy="3654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>
                <a:latin typeface="Agency FB"/>
                <a:ea typeface="+mn-lt"/>
                <a:cs typeface="+mn-lt"/>
              </a:rPr>
              <a:t>VI CimaTech- Congress of Industrial Management Aeronautical Technology</a:t>
            </a:r>
            <a:endParaRPr lang="en-US" b="1">
              <a:latin typeface="Agency FB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9307D9-9125-43E0-94AC-9D7AB6FAD08D}"/>
              </a:ext>
            </a:extLst>
          </p:cNvPr>
          <p:cNvCxnSpPr/>
          <p:nvPr/>
        </p:nvCxnSpPr>
        <p:spPr>
          <a:xfrm flipV="1">
            <a:off x="635" y="6162675"/>
            <a:ext cx="12192000" cy="2032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09E7515-718C-4F7E-A4C8-AAC405E69825}"/>
              </a:ext>
            </a:extLst>
          </p:cNvPr>
          <p:cNvSpPr txBox="1"/>
          <p:nvPr/>
        </p:nvSpPr>
        <p:spPr>
          <a:xfrm>
            <a:off x="305435" y="1006475"/>
            <a:ext cx="326078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595959"/>
                </a:solidFill>
                <a:latin typeface="Agency FB"/>
              </a:rPr>
              <a:t>ST_Relate</a:t>
            </a:r>
            <a:endParaRPr lang="en-US" sz="2800" b="1" dirty="0">
              <a:solidFill>
                <a:srgbClr val="595959"/>
              </a:solidFill>
              <a:latin typeface="Agency FB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8CD1B3-889B-4D8A-A91A-A17D9B2A642E}"/>
              </a:ext>
            </a:extLst>
          </p:cNvPr>
          <p:cNvSpPr txBox="1"/>
          <p:nvPr/>
        </p:nvSpPr>
        <p:spPr>
          <a:xfrm>
            <a:off x="162560" y="243840"/>
            <a:ext cx="583433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Agency FB"/>
              </a:rPr>
              <a:t>RELACIONAMENTOS ESPACIAIS</a:t>
            </a:r>
            <a:endParaRPr lang="en-US" sz="4000" b="1" dirty="0">
              <a:solidFill>
                <a:srgbClr val="0070C0"/>
              </a:solidFill>
              <a:latin typeface="Agency FB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4E44DF-DB90-418C-BFD1-2FBA7A831BCF}"/>
              </a:ext>
            </a:extLst>
          </p:cNvPr>
          <p:cNvSpPr txBox="1"/>
          <p:nvPr/>
        </p:nvSpPr>
        <p:spPr>
          <a:xfrm>
            <a:off x="305435" y="1768474"/>
            <a:ext cx="11125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Agency FB"/>
              </a:rPr>
              <a:t>Os relacionamentos espaciais são definidos através do resultado da matriz de 9-intersecção. O </a:t>
            </a:r>
            <a:r>
              <a:rPr lang="en-US" sz="2800">
                <a:solidFill>
                  <a:srgbClr val="000000"/>
                </a:solidFill>
                <a:latin typeface="Agency FB"/>
              </a:rPr>
              <a:t>PostGIS provê uma função para obter uma string representando a matriz de 9-intersecções.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17A52C-3958-4CC1-86DC-06E3CF27E1C1}"/>
              </a:ext>
            </a:extLst>
          </p:cNvPr>
          <p:cNvSpPr txBox="1"/>
          <p:nvPr/>
        </p:nvSpPr>
        <p:spPr>
          <a:xfrm>
            <a:off x="362943" y="2918663"/>
            <a:ext cx="11398369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b="1" dirty="0">
              <a:solidFill>
                <a:schemeClr val="accent6">
                  <a:lumMod val="50000"/>
                </a:schemeClr>
              </a:solidFill>
              <a:latin typeface="Consolas"/>
            </a:endParaRPr>
          </a:p>
          <a:p>
            <a:r>
              <a:rPr lang="en-US" sz="2000" b="1">
                <a:solidFill>
                  <a:schemeClr val="accent6">
                    <a:lumMod val="50000"/>
                  </a:schemeClr>
                </a:solidFill>
                <a:latin typeface="Consolas"/>
              </a:rPr>
              <a:t>SELECT </a:t>
            </a:r>
            <a:r>
              <a:rPr lang="en-US" sz="2000" b="1">
                <a:solidFill>
                  <a:schemeClr val="accent5">
                    <a:lumMod val="50000"/>
                  </a:schemeClr>
                </a:solidFill>
                <a:latin typeface="Consolas"/>
              </a:rPr>
              <a:t>ST_Relate('LINESTRING(1 2,3 4)', 'POLYGON((4 2, 8 2, 8 4, 4 4, 4 2 ))');</a:t>
            </a:r>
            <a:endParaRPr lang="en-US" b="1">
              <a:solidFill>
                <a:schemeClr val="accent5">
                  <a:lumMod val="50000"/>
                </a:schemeClr>
              </a:solidFill>
              <a:cs typeface="Calibri"/>
            </a:endParaRPr>
          </a:p>
          <a:p>
            <a:endParaRPr lang="en-US" sz="2000" b="1" dirty="0">
              <a:solidFill>
                <a:schemeClr val="accent5">
                  <a:lumMod val="50000"/>
                </a:schemeClr>
              </a:solidFill>
              <a:latin typeface="Consola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651148-5167-4644-A857-4A97357F51BE}"/>
              </a:ext>
            </a:extLst>
          </p:cNvPr>
          <p:cNvSpPr txBox="1"/>
          <p:nvPr/>
        </p:nvSpPr>
        <p:spPr>
          <a:xfrm>
            <a:off x="362942" y="4255756"/>
            <a:ext cx="11398369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bg1">
                    <a:lumMod val="85000"/>
                  </a:schemeClr>
                </a:solidFill>
                <a:latin typeface="Consolas"/>
              </a:rPr>
              <a:t>Saída:</a:t>
            </a:r>
          </a:p>
          <a:p>
            <a:r>
              <a:rPr lang="en-US" sz="2000">
                <a:latin typeface="Consolas"/>
                <a:ea typeface="+mn-lt"/>
                <a:cs typeface="+mn-lt"/>
              </a:rPr>
              <a:t>st_relate | FF1FF0212</a:t>
            </a:r>
            <a:endParaRPr lang="en-US">
              <a:latin typeface="Consolas"/>
            </a:endParaRPr>
          </a:p>
          <a:p>
            <a:endParaRPr lang="en-US" sz="2000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FA0C10-B8A8-444C-A623-E8C24848312A}"/>
              </a:ext>
            </a:extLst>
          </p:cNvPr>
          <p:cNvSpPr txBox="1"/>
          <p:nvPr/>
        </p:nvSpPr>
        <p:spPr>
          <a:xfrm>
            <a:off x="166777" y="632028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A5A5A5"/>
                </a:solidFill>
                <a:latin typeface="Agency FB"/>
              </a:rPr>
              <a:t>22/34</a:t>
            </a:r>
          </a:p>
        </p:txBody>
      </p:sp>
    </p:spTree>
    <p:extLst>
      <p:ext uri="{BB962C8B-B14F-4D97-AF65-F5344CB8AC3E}">
        <p14:creationId xmlns:p14="http://schemas.microsoft.com/office/powerpoint/2010/main" val="2714862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77E9F6E9-1CD1-4A92-8709-8FC927F095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999"/>
          <a:stretch/>
        </p:blipFill>
        <p:spPr>
          <a:xfrm>
            <a:off x="11487148" y="6197599"/>
            <a:ext cx="599436" cy="599436"/>
          </a:xfrm>
          <a:custGeom>
            <a:avLst/>
            <a:gdLst>
              <a:gd name="connsiteX0" fmla="*/ 1722118 w 3444236"/>
              <a:gd name="connsiteY0" fmla="*/ 0 h 3444236"/>
              <a:gd name="connsiteX1" fmla="*/ 3444236 w 3444236"/>
              <a:gd name="connsiteY1" fmla="*/ 1722118 h 3444236"/>
              <a:gd name="connsiteX2" fmla="*/ 1722118 w 3444236"/>
              <a:gd name="connsiteY2" fmla="*/ 3444236 h 3444236"/>
              <a:gd name="connsiteX3" fmla="*/ 0 w 3444236"/>
              <a:gd name="connsiteY3" fmla="*/ 1722118 h 3444236"/>
              <a:gd name="connsiteX4" fmla="*/ 1722118 w 3444236"/>
              <a:gd name="connsiteY4" fmla="*/ 0 h 34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4236" h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5E5B19FD-9B1B-4FB6-AC39-B68ECEB086B0}"/>
              </a:ext>
            </a:extLst>
          </p:cNvPr>
          <p:cNvSpPr txBox="1">
            <a:spLocks/>
          </p:cNvSpPr>
          <p:nvPr/>
        </p:nvSpPr>
        <p:spPr>
          <a:xfrm>
            <a:off x="8890000" y="6488748"/>
            <a:ext cx="2651760" cy="3654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>
                <a:latin typeface="Agency FB"/>
                <a:cs typeface="Calibri"/>
              </a:rPr>
              <a:t>Introdução à Análise de Dados Espaciais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AEC5EB6-0210-4C85-9C78-A7FA1CEA9166}"/>
              </a:ext>
            </a:extLst>
          </p:cNvPr>
          <p:cNvSpPr txBox="1">
            <a:spLocks/>
          </p:cNvSpPr>
          <p:nvPr/>
        </p:nvSpPr>
        <p:spPr>
          <a:xfrm>
            <a:off x="8829039" y="6234748"/>
            <a:ext cx="2651760" cy="3654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>
                <a:latin typeface="Agency FB"/>
                <a:ea typeface="+mn-lt"/>
                <a:cs typeface="+mn-lt"/>
              </a:rPr>
              <a:t>VI CimaTech- Congress of Industrial Management Aeronautical Technology</a:t>
            </a:r>
            <a:endParaRPr lang="en-US" b="1">
              <a:latin typeface="Agency FB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9307D9-9125-43E0-94AC-9D7AB6FAD08D}"/>
              </a:ext>
            </a:extLst>
          </p:cNvPr>
          <p:cNvCxnSpPr/>
          <p:nvPr/>
        </p:nvCxnSpPr>
        <p:spPr>
          <a:xfrm flipV="1">
            <a:off x="635" y="6162675"/>
            <a:ext cx="12192000" cy="2032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09E7515-718C-4F7E-A4C8-AAC405E69825}"/>
              </a:ext>
            </a:extLst>
          </p:cNvPr>
          <p:cNvSpPr txBox="1"/>
          <p:nvPr/>
        </p:nvSpPr>
        <p:spPr>
          <a:xfrm>
            <a:off x="305435" y="1006475"/>
            <a:ext cx="326078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595959"/>
                </a:solidFill>
                <a:latin typeface="Agency FB"/>
              </a:rPr>
              <a:t>Distância</a:t>
            </a:r>
            <a:endParaRPr lang="en-US" sz="2800" b="1" dirty="0">
              <a:solidFill>
                <a:srgbClr val="595959"/>
              </a:solidFill>
              <a:latin typeface="Agency FB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8CD1B3-889B-4D8A-A91A-A17D9B2A642E}"/>
              </a:ext>
            </a:extLst>
          </p:cNvPr>
          <p:cNvSpPr txBox="1"/>
          <p:nvPr/>
        </p:nvSpPr>
        <p:spPr>
          <a:xfrm>
            <a:off x="162560" y="243840"/>
            <a:ext cx="583433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Agency FB"/>
              </a:rPr>
              <a:t>RELACIONAMENTOS ESPACIAIS</a:t>
            </a:r>
            <a:endParaRPr lang="en-US" sz="4000" b="1" dirty="0">
              <a:solidFill>
                <a:srgbClr val="0070C0"/>
              </a:solidFill>
              <a:latin typeface="Agency FB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4E44DF-DB90-418C-BFD1-2FBA7A831BCF}"/>
              </a:ext>
            </a:extLst>
          </p:cNvPr>
          <p:cNvSpPr txBox="1"/>
          <p:nvPr/>
        </p:nvSpPr>
        <p:spPr>
          <a:xfrm>
            <a:off x="305435" y="1768474"/>
            <a:ext cx="11125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Agency FB"/>
              </a:rPr>
              <a:t>Para calcular a distância entre duas geometrias no PostGIS, é disponibilizada a função </a:t>
            </a:r>
            <a:r>
              <a:rPr lang="en-US" sz="2800" b="1">
                <a:solidFill>
                  <a:srgbClr val="000000"/>
                </a:solidFill>
                <a:latin typeface="Agency FB"/>
              </a:rPr>
              <a:t>ST_Distance()</a:t>
            </a:r>
            <a:r>
              <a:rPr lang="en-US" sz="2800">
                <a:solidFill>
                  <a:srgbClr val="000000"/>
                </a:solidFill>
                <a:latin typeface="Agency FB"/>
              </a:rPr>
              <a:t>, onde são passadas como argumento as duas geometrias.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17A52C-3958-4CC1-86DC-06E3CF27E1C1}"/>
              </a:ext>
            </a:extLst>
          </p:cNvPr>
          <p:cNvSpPr txBox="1"/>
          <p:nvPr/>
        </p:nvSpPr>
        <p:spPr>
          <a:xfrm>
            <a:off x="362943" y="2918663"/>
            <a:ext cx="7847162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solidFill>
                <a:schemeClr val="accent5">
                  <a:lumMod val="50000"/>
                </a:schemeClr>
              </a:solidFill>
              <a:latin typeface="Consolas"/>
            </a:endParaRPr>
          </a:p>
          <a:p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nsolas"/>
              </a:rPr>
              <a:t>SELECT </a:t>
            </a:r>
            <a:r>
              <a:rPr lang="en-US" b="1">
                <a:solidFill>
                  <a:schemeClr val="accent5">
                    <a:lumMod val="50000"/>
                  </a:schemeClr>
                </a:solidFill>
                <a:latin typeface="Consolas"/>
              </a:rPr>
              <a:t>ST_Distance('LINESTRING(1 2,3 4)', 'POLYGON((4 2, 8 2, 8 4, 4 4, 4 2 ))');</a:t>
            </a:r>
            <a:endParaRPr lang="en-US" b="1">
              <a:solidFill>
                <a:schemeClr val="accent5">
                  <a:lumMod val="50000"/>
                </a:schemeClr>
              </a:solidFill>
              <a:cs typeface="Calibri"/>
            </a:endParaRPr>
          </a:p>
          <a:p>
            <a:endParaRPr lang="en-US" b="1" dirty="0">
              <a:solidFill>
                <a:schemeClr val="accent5">
                  <a:lumMod val="50000"/>
                </a:schemeClr>
              </a:solidFill>
              <a:latin typeface="Consola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651148-5167-4644-A857-4A97357F51BE}"/>
              </a:ext>
            </a:extLst>
          </p:cNvPr>
          <p:cNvSpPr txBox="1"/>
          <p:nvPr/>
        </p:nvSpPr>
        <p:spPr>
          <a:xfrm>
            <a:off x="362942" y="4773341"/>
            <a:ext cx="7847162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bg1">
                    <a:lumMod val="85000"/>
                  </a:schemeClr>
                </a:solidFill>
                <a:latin typeface="Consolas"/>
              </a:rPr>
              <a:t>Saída:</a:t>
            </a:r>
          </a:p>
          <a:p>
            <a:r>
              <a:rPr lang="en-US" sz="2000">
                <a:latin typeface="Consolas"/>
                <a:ea typeface="+mn-lt"/>
                <a:cs typeface="+mn-lt"/>
              </a:rPr>
              <a:t>st_distance | 1</a:t>
            </a:r>
            <a:endParaRPr lang="en-US">
              <a:latin typeface="Consolas"/>
            </a:endParaRPr>
          </a:p>
          <a:p>
            <a:endParaRPr lang="en-US" sz="2000" b="1" dirty="0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10" name="Picture 12" descr="A picture containing star&#10;&#10;Description generated with very high confidence">
            <a:extLst>
              <a:ext uri="{FF2B5EF4-FFF2-40B4-BE49-F238E27FC236}">
                <a16:creationId xmlns:a16="http://schemas.microsoft.com/office/drawing/2014/main" id="{1F6C6A8B-7DD7-49A3-BE11-688A7E7F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475" y="2536256"/>
            <a:ext cx="3357652" cy="34101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8D188B0-C623-4DFD-9975-4C8FFFDC6F37}"/>
              </a:ext>
            </a:extLst>
          </p:cNvPr>
          <p:cNvSpPr txBox="1"/>
          <p:nvPr/>
        </p:nvSpPr>
        <p:spPr>
          <a:xfrm>
            <a:off x="166777" y="632028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A5A5A5"/>
                </a:solidFill>
                <a:latin typeface="Agency FB"/>
              </a:rPr>
              <a:t>23/34</a:t>
            </a:r>
          </a:p>
        </p:txBody>
      </p:sp>
    </p:spTree>
    <p:extLst>
      <p:ext uri="{BB962C8B-B14F-4D97-AF65-F5344CB8AC3E}">
        <p14:creationId xmlns:p14="http://schemas.microsoft.com/office/powerpoint/2010/main" val="3768705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77E9F6E9-1CD1-4A92-8709-8FC927F095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999"/>
          <a:stretch/>
        </p:blipFill>
        <p:spPr>
          <a:xfrm>
            <a:off x="11487148" y="6197599"/>
            <a:ext cx="599436" cy="599436"/>
          </a:xfrm>
          <a:custGeom>
            <a:avLst/>
            <a:gdLst>
              <a:gd name="connsiteX0" fmla="*/ 1722118 w 3444236"/>
              <a:gd name="connsiteY0" fmla="*/ 0 h 3444236"/>
              <a:gd name="connsiteX1" fmla="*/ 3444236 w 3444236"/>
              <a:gd name="connsiteY1" fmla="*/ 1722118 h 3444236"/>
              <a:gd name="connsiteX2" fmla="*/ 1722118 w 3444236"/>
              <a:gd name="connsiteY2" fmla="*/ 3444236 h 3444236"/>
              <a:gd name="connsiteX3" fmla="*/ 0 w 3444236"/>
              <a:gd name="connsiteY3" fmla="*/ 1722118 h 3444236"/>
              <a:gd name="connsiteX4" fmla="*/ 1722118 w 3444236"/>
              <a:gd name="connsiteY4" fmla="*/ 0 h 34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4236" h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5E5B19FD-9B1B-4FB6-AC39-B68ECEB086B0}"/>
              </a:ext>
            </a:extLst>
          </p:cNvPr>
          <p:cNvSpPr txBox="1">
            <a:spLocks/>
          </p:cNvSpPr>
          <p:nvPr/>
        </p:nvSpPr>
        <p:spPr>
          <a:xfrm>
            <a:off x="8890000" y="6488748"/>
            <a:ext cx="2651760" cy="3654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>
                <a:latin typeface="Agency FB"/>
                <a:cs typeface="Calibri"/>
              </a:rPr>
              <a:t>Introdução à Análise de Dados Espaciais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AEC5EB6-0210-4C85-9C78-A7FA1CEA9166}"/>
              </a:ext>
            </a:extLst>
          </p:cNvPr>
          <p:cNvSpPr txBox="1">
            <a:spLocks/>
          </p:cNvSpPr>
          <p:nvPr/>
        </p:nvSpPr>
        <p:spPr>
          <a:xfrm>
            <a:off x="8829039" y="6234748"/>
            <a:ext cx="2651760" cy="3654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>
                <a:latin typeface="Agency FB"/>
                <a:ea typeface="+mn-lt"/>
                <a:cs typeface="+mn-lt"/>
              </a:rPr>
              <a:t>VI CimaTech- Congress of Industrial Management Aeronautical Technology</a:t>
            </a:r>
            <a:endParaRPr lang="en-US" b="1">
              <a:latin typeface="Agency FB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9307D9-9125-43E0-94AC-9D7AB6FAD08D}"/>
              </a:ext>
            </a:extLst>
          </p:cNvPr>
          <p:cNvCxnSpPr/>
          <p:nvPr/>
        </p:nvCxnSpPr>
        <p:spPr>
          <a:xfrm flipV="1">
            <a:off x="635" y="6162675"/>
            <a:ext cx="12192000" cy="2032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09E7515-718C-4F7E-A4C8-AAC405E69825}"/>
              </a:ext>
            </a:extLst>
          </p:cNvPr>
          <p:cNvSpPr txBox="1"/>
          <p:nvPr/>
        </p:nvSpPr>
        <p:spPr>
          <a:xfrm>
            <a:off x="305435" y="1006475"/>
            <a:ext cx="326078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595959"/>
                </a:solidFill>
                <a:latin typeface="Agency FB"/>
              </a:rPr>
              <a:t>Intersecção</a:t>
            </a:r>
            <a:endParaRPr lang="en-US" sz="2800" b="1" dirty="0">
              <a:solidFill>
                <a:srgbClr val="595959"/>
              </a:solidFill>
              <a:latin typeface="Agency FB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8CD1B3-889B-4D8A-A91A-A17D9B2A642E}"/>
              </a:ext>
            </a:extLst>
          </p:cNvPr>
          <p:cNvSpPr txBox="1"/>
          <p:nvPr/>
        </p:nvSpPr>
        <p:spPr>
          <a:xfrm>
            <a:off x="162560" y="243840"/>
            <a:ext cx="583433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Agency FB"/>
              </a:rPr>
              <a:t>RELACIONAMENTOS ESPACIAIS</a:t>
            </a:r>
            <a:endParaRPr lang="en-US" sz="4000" b="1" dirty="0">
              <a:solidFill>
                <a:srgbClr val="0070C0"/>
              </a:solidFill>
              <a:latin typeface="Agency FB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4E44DF-DB90-418C-BFD1-2FBA7A831BCF}"/>
              </a:ext>
            </a:extLst>
          </p:cNvPr>
          <p:cNvSpPr txBox="1"/>
          <p:nvPr/>
        </p:nvSpPr>
        <p:spPr>
          <a:xfrm>
            <a:off x="305435" y="1768474"/>
            <a:ext cx="11125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Agency FB"/>
              </a:rPr>
              <a:t>Para verificar se há intersecção entre duas geometrias no PostGIS, é disponibilizada a função </a:t>
            </a:r>
            <a:r>
              <a:rPr lang="en-US" sz="2800" b="1">
                <a:solidFill>
                  <a:srgbClr val="000000"/>
                </a:solidFill>
                <a:latin typeface="Agency FB"/>
              </a:rPr>
              <a:t>ST_Intersects()</a:t>
            </a:r>
            <a:r>
              <a:rPr lang="en-US" sz="2800">
                <a:solidFill>
                  <a:srgbClr val="000000"/>
                </a:solidFill>
                <a:latin typeface="Agency FB"/>
              </a:rPr>
              <a:t>, onde são passadas como argumento as duas geometrias.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17A52C-3958-4CC1-86DC-06E3CF27E1C1}"/>
              </a:ext>
            </a:extLst>
          </p:cNvPr>
          <p:cNvSpPr txBox="1"/>
          <p:nvPr/>
        </p:nvSpPr>
        <p:spPr>
          <a:xfrm>
            <a:off x="362943" y="2918663"/>
            <a:ext cx="7847162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solidFill>
                <a:schemeClr val="accent5">
                  <a:lumMod val="50000"/>
                </a:schemeClr>
              </a:solidFill>
              <a:latin typeface="Consolas"/>
            </a:endParaRP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/>
              </a:rPr>
              <a:t>SELECT </a:t>
            </a:r>
            <a:r>
              <a:rPr lang="en-US" b="1">
                <a:solidFill>
                  <a:schemeClr val="accent5">
                    <a:lumMod val="50000"/>
                  </a:schemeClr>
                </a:solidFill>
                <a:latin typeface="Consolas"/>
              </a:rPr>
              <a:t>ST_Intersects('LINESTRING(4 1,6 3)', 'POLYGON((4 2, 8 2,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/>
              </a:rPr>
              <a:t>8 4, 4 4, 4 2 ))');</a:t>
            </a:r>
            <a:endParaRPr lang="en-US" b="1" dirty="0">
              <a:solidFill>
                <a:schemeClr val="accent5">
                  <a:lumMod val="50000"/>
                </a:schemeClr>
              </a:solidFill>
              <a:cs typeface="Calibri"/>
            </a:endParaRPr>
          </a:p>
          <a:p>
            <a:endParaRPr lang="en-US" b="1" dirty="0">
              <a:solidFill>
                <a:schemeClr val="accent5">
                  <a:lumMod val="50000"/>
                </a:schemeClr>
              </a:solidFill>
              <a:latin typeface="Consola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651148-5167-4644-A857-4A97357F51BE}"/>
              </a:ext>
            </a:extLst>
          </p:cNvPr>
          <p:cNvSpPr txBox="1"/>
          <p:nvPr/>
        </p:nvSpPr>
        <p:spPr>
          <a:xfrm>
            <a:off x="362942" y="4773341"/>
            <a:ext cx="7847162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bg1">
                    <a:lumMod val="85000"/>
                  </a:schemeClr>
                </a:solidFill>
                <a:latin typeface="Consolas"/>
              </a:rPr>
              <a:t>Saída:</a:t>
            </a:r>
          </a:p>
          <a:p>
            <a:r>
              <a:rPr lang="en-US" sz="2000">
                <a:latin typeface="Consolas"/>
                <a:ea typeface="+mn-lt"/>
                <a:cs typeface="+mn-lt"/>
              </a:rPr>
              <a:t>st_intersects | t</a:t>
            </a:r>
            <a:endParaRPr lang="en-US">
              <a:latin typeface="Consolas"/>
            </a:endParaRPr>
          </a:p>
          <a:p>
            <a:endParaRPr lang="en-US" sz="2000" b="1" dirty="0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10" name="Picture 12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1F6C6A8B-7DD7-49A3-BE11-688A7E7F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475" y="2537715"/>
            <a:ext cx="3357652" cy="34072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06582B-E61D-48E8-8FFF-17315390D25C}"/>
              </a:ext>
            </a:extLst>
          </p:cNvPr>
          <p:cNvSpPr txBox="1"/>
          <p:nvPr/>
        </p:nvSpPr>
        <p:spPr>
          <a:xfrm>
            <a:off x="166777" y="632028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A5A5A5"/>
                </a:solidFill>
                <a:latin typeface="Agency FB"/>
              </a:rPr>
              <a:t>24/34</a:t>
            </a:r>
          </a:p>
        </p:txBody>
      </p:sp>
    </p:spTree>
    <p:extLst>
      <p:ext uri="{BB962C8B-B14F-4D97-AF65-F5344CB8AC3E}">
        <p14:creationId xmlns:p14="http://schemas.microsoft.com/office/powerpoint/2010/main" val="3300377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77E9F6E9-1CD1-4A92-8709-8FC927F095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999"/>
          <a:stretch/>
        </p:blipFill>
        <p:spPr>
          <a:xfrm>
            <a:off x="11487148" y="6197599"/>
            <a:ext cx="599436" cy="599436"/>
          </a:xfrm>
          <a:custGeom>
            <a:avLst/>
            <a:gdLst>
              <a:gd name="connsiteX0" fmla="*/ 1722118 w 3444236"/>
              <a:gd name="connsiteY0" fmla="*/ 0 h 3444236"/>
              <a:gd name="connsiteX1" fmla="*/ 3444236 w 3444236"/>
              <a:gd name="connsiteY1" fmla="*/ 1722118 h 3444236"/>
              <a:gd name="connsiteX2" fmla="*/ 1722118 w 3444236"/>
              <a:gd name="connsiteY2" fmla="*/ 3444236 h 3444236"/>
              <a:gd name="connsiteX3" fmla="*/ 0 w 3444236"/>
              <a:gd name="connsiteY3" fmla="*/ 1722118 h 3444236"/>
              <a:gd name="connsiteX4" fmla="*/ 1722118 w 3444236"/>
              <a:gd name="connsiteY4" fmla="*/ 0 h 34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4236" h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5E5B19FD-9B1B-4FB6-AC39-B68ECEB086B0}"/>
              </a:ext>
            </a:extLst>
          </p:cNvPr>
          <p:cNvSpPr txBox="1">
            <a:spLocks/>
          </p:cNvSpPr>
          <p:nvPr/>
        </p:nvSpPr>
        <p:spPr>
          <a:xfrm>
            <a:off x="8890000" y="6488748"/>
            <a:ext cx="2651760" cy="3654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>
                <a:latin typeface="Agency FB"/>
                <a:cs typeface="Calibri"/>
              </a:rPr>
              <a:t>Introdução à Análise de Dados Espaciais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AEC5EB6-0210-4C85-9C78-A7FA1CEA9166}"/>
              </a:ext>
            </a:extLst>
          </p:cNvPr>
          <p:cNvSpPr txBox="1">
            <a:spLocks/>
          </p:cNvSpPr>
          <p:nvPr/>
        </p:nvSpPr>
        <p:spPr>
          <a:xfrm>
            <a:off x="8829039" y="6234748"/>
            <a:ext cx="2651760" cy="3654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>
                <a:latin typeface="Agency FB"/>
                <a:ea typeface="+mn-lt"/>
                <a:cs typeface="+mn-lt"/>
              </a:rPr>
              <a:t>VI CimaTech- Congress of Industrial Management Aeronautical Technology</a:t>
            </a:r>
            <a:endParaRPr lang="en-US" b="1">
              <a:latin typeface="Agency FB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9307D9-9125-43E0-94AC-9D7AB6FAD08D}"/>
              </a:ext>
            </a:extLst>
          </p:cNvPr>
          <p:cNvCxnSpPr/>
          <p:nvPr/>
        </p:nvCxnSpPr>
        <p:spPr>
          <a:xfrm flipV="1">
            <a:off x="635" y="6162675"/>
            <a:ext cx="12192000" cy="2032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09E7515-718C-4F7E-A4C8-AAC405E69825}"/>
              </a:ext>
            </a:extLst>
          </p:cNvPr>
          <p:cNvSpPr txBox="1"/>
          <p:nvPr/>
        </p:nvSpPr>
        <p:spPr>
          <a:xfrm>
            <a:off x="305435" y="1006475"/>
            <a:ext cx="326078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595959"/>
                </a:solidFill>
                <a:latin typeface="Agency FB"/>
              </a:rPr>
              <a:t>Contém</a:t>
            </a:r>
            <a:endParaRPr lang="en-US" sz="2800" b="1" dirty="0">
              <a:solidFill>
                <a:srgbClr val="595959"/>
              </a:solidFill>
              <a:latin typeface="Agency FB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8CD1B3-889B-4D8A-A91A-A17D9B2A642E}"/>
              </a:ext>
            </a:extLst>
          </p:cNvPr>
          <p:cNvSpPr txBox="1"/>
          <p:nvPr/>
        </p:nvSpPr>
        <p:spPr>
          <a:xfrm>
            <a:off x="162560" y="243840"/>
            <a:ext cx="583433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Agency FB"/>
              </a:rPr>
              <a:t>RELACIONAMENTOS ESPACIAIS</a:t>
            </a:r>
            <a:endParaRPr lang="en-US" sz="4000" b="1" dirty="0">
              <a:solidFill>
                <a:srgbClr val="0070C0"/>
              </a:solidFill>
              <a:latin typeface="Agency FB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4E44DF-DB90-418C-BFD1-2FBA7A831BCF}"/>
              </a:ext>
            </a:extLst>
          </p:cNvPr>
          <p:cNvSpPr txBox="1"/>
          <p:nvPr/>
        </p:nvSpPr>
        <p:spPr>
          <a:xfrm>
            <a:off x="305435" y="1768474"/>
            <a:ext cx="11125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Agency FB"/>
              </a:rPr>
              <a:t>Para verificar uma geometria contém uma outra dentro no PostGIS, é disponibilizada a função </a:t>
            </a:r>
            <a:r>
              <a:rPr lang="en-US" sz="2800" b="1">
                <a:solidFill>
                  <a:srgbClr val="000000"/>
                </a:solidFill>
                <a:latin typeface="Agency FB"/>
              </a:rPr>
              <a:t>ST_Contains()</a:t>
            </a:r>
            <a:r>
              <a:rPr lang="en-US" sz="2800">
                <a:solidFill>
                  <a:srgbClr val="000000"/>
                </a:solidFill>
                <a:latin typeface="Agency FB"/>
              </a:rPr>
              <a:t>, onde são passadas como argumento as duas geometrias.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17A52C-3958-4CC1-86DC-06E3CF27E1C1}"/>
              </a:ext>
            </a:extLst>
          </p:cNvPr>
          <p:cNvSpPr txBox="1"/>
          <p:nvPr/>
        </p:nvSpPr>
        <p:spPr>
          <a:xfrm>
            <a:off x="362943" y="2918663"/>
            <a:ext cx="7847162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solidFill>
                <a:schemeClr val="accent5">
                  <a:lumMod val="50000"/>
                </a:schemeClr>
              </a:solidFill>
              <a:latin typeface="Consolas"/>
            </a:endParaRP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/>
              </a:rPr>
              <a:t>SELECT </a:t>
            </a:r>
            <a:r>
              <a:rPr lang="en-US" b="1">
                <a:solidFill>
                  <a:schemeClr val="accent5">
                    <a:lumMod val="50000"/>
                  </a:schemeClr>
                </a:solidFill>
                <a:latin typeface="Consolas"/>
              </a:rPr>
              <a:t>ST_Contains('POLYGON((4 2, 8 2, 8 4, 4 4, 4 2 ))', 'POINT(6 3)');</a:t>
            </a:r>
            <a:endParaRPr lang="en-US" b="1" dirty="0">
              <a:solidFill>
                <a:schemeClr val="accent5">
                  <a:lumMod val="50000"/>
                </a:schemeClr>
              </a:solidFill>
              <a:cs typeface="Calibri"/>
            </a:endParaRPr>
          </a:p>
          <a:p>
            <a:endParaRPr lang="en-US" b="1" dirty="0">
              <a:solidFill>
                <a:schemeClr val="accent5">
                  <a:lumMod val="50000"/>
                </a:schemeClr>
              </a:solidFill>
              <a:latin typeface="Consola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651148-5167-4644-A857-4A97357F51BE}"/>
              </a:ext>
            </a:extLst>
          </p:cNvPr>
          <p:cNvSpPr txBox="1"/>
          <p:nvPr/>
        </p:nvSpPr>
        <p:spPr>
          <a:xfrm>
            <a:off x="362942" y="4773341"/>
            <a:ext cx="7847162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bg1">
                    <a:lumMod val="85000"/>
                  </a:schemeClr>
                </a:solidFill>
                <a:latin typeface="Consolas"/>
              </a:rPr>
              <a:t>Saída:</a:t>
            </a:r>
          </a:p>
          <a:p>
            <a:r>
              <a:rPr lang="en-US" sz="2000">
                <a:latin typeface="Consolas"/>
                <a:ea typeface="+mn-lt"/>
                <a:cs typeface="+mn-lt"/>
              </a:rPr>
              <a:t>st_intersects | t</a:t>
            </a:r>
            <a:endParaRPr lang="en-US">
              <a:latin typeface="Consolas"/>
            </a:endParaRPr>
          </a:p>
          <a:p>
            <a:endParaRPr lang="en-US" sz="2000" b="1" dirty="0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10" name="Picture 12" descr="A picture containing star&#10;&#10;Description generated with very high confidence">
            <a:extLst>
              <a:ext uri="{FF2B5EF4-FFF2-40B4-BE49-F238E27FC236}">
                <a16:creationId xmlns:a16="http://schemas.microsoft.com/office/drawing/2014/main" id="{1F6C6A8B-7DD7-49A3-BE11-688A7E7F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475" y="2537715"/>
            <a:ext cx="3357651" cy="34072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76BD9E-B4E8-4CB5-8234-5ED4D799E997}"/>
              </a:ext>
            </a:extLst>
          </p:cNvPr>
          <p:cNvSpPr txBox="1"/>
          <p:nvPr/>
        </p:nvSpPr>
        <p:spPr>
          <a:xfrm>
            <a:off x="166777" y="632028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A5A5A5"/>
                </a:solidFill>
                <a:latin typeface="Agency FB"/>
              </a:rPr>
              <a:t>25/34</a:t>
            </a:r>
          </a:p>
        </p:txBody>
      </p:sp>
    </p:spTree>
    <p:extLst>
      <p:ext uri="{BB962C8B-B14F-4D97-AF65-F5344CB8AC3E}">
        <p14:creationId xmlns:p14="http://schemas.microsoft.com/office/powerpoint/2010/main" val="883244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77E9F6E9-1CD1-4A92-8709-8FC927F095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999"/>
          <a:stretch/>
        </p:blipFill>
        <p:spPr>
          <a:xfrm>
            <a:off x="11487148" y="6197599"/>
            <a:ext cx="599436" cy="599436"/>
          </a:xfrm>
          <a:custGeom>
            <a:avLst/>
            <a:gdLst>
              <a:gd name="connsiteX0" fmla="*/ 1722118 w 3444236"/>
              <a:gd name="connsiteY0" fmla="*/ 0 h 3444236"/>
              <a:gd name="connsiteX1" fmla="*/ 3444236 w 3444236"/>
              <a:gd name="connsiteY1" fmla="*/ 1722118 h 3444236"/>
              <a:gd name="connsiteX2" fmla="*/ 1722118 w 3444236"/>
              <a:gd name="connsiteY2" fmla="*/ 3444236 h 3444236"/>
              <a:gd name="connsiteX3" fmla="*/ 0 w 3444236"/>
              <a:gd name="connsiteY3" fmla="*/ 1722118 h 3444236"/>
              <a:gd name="connsiteX4" fmla="*/ 1722118 w 3444236"/>
              <a:gd name="connsiteY4" fmla="*/ 0 h 34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4236" h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5E5B19FD-9B1B-4FB6-AC39-B68ECEB086B0}"/>
              </a:ext>
            </a:extLst>
          </p:cNvPr>
          <p:cNvSpPr txBox="1">
            <a:spLocks/>
          </p:cNvSpPr>
          <p:nvPr/>
        </p:nvSpPr>
        <p:spPr>
          <a:xfrm>
            <a:off x="8890000" y="6488748"/>
            <a:ext cx="2651760" cy="3654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>
                <a:latin typeface="Agency FB"/>
                <a:cs typeface="Calibri"/>
              </a:rPr>
              <a:t>Introdução à Análise de Dados Espaciais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AEC5EB6-0210-4C85-9C78-A7FA1CEA9166}"/>
              </a:ext>
            </a:extLst>
          </p:cNvPr>
          <p:cNvSpPr txBox="1">
            <a:spLocks/>
          </p:cNvSpPr>
          <p:nvPr/>
        </p:nvSpPr>
        <p:spPr>
          <a:xfrm>
            <a:off x="8829039" y="6234748"/>
            <a:ext cx="2651760" cy="3654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>
                <a:latin typeface="Agency FB"/>
                <a:ea typeface="+mn-lt"/>
                <a:cs typeface="+mn-lt"/>
              </a:rPr>
              <a:t>VI CimaTech- Congress of Industrial Management Aeronautical Technology</a:t>
            </a:r>
            <a:endParaRPr lang="en-US" b="1">
              <a:latin typeface="Agency FB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9307D9-9125-43E0-94AC-9D7AB6FAD08D}"/>
              </a:ext>
            </a:extLst>
          </p:cNvPr>
          <p:cNvCxnSpPr/>
          <p:nvPr/>
        </p:nvCxnSpPr>
        <p:spPr>
          <a:xfrm flipV="1">
            <a:off x="635" y="6162675"/>
            <a:ext cx="12192000" cy="2032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09E7515-718C-4F7E-A4C8-AAC405E69825}"/>
              </a:ext>
            </a:extLst>
          </p:cNvPr>
          <p:cNvSpPr txBox="1"/>
          <p:nvPr/>
        </p:nvSpPr>
        <p:spPr>
          <a:xfrm>
            <a:off x="305435" y="1006475"/>
            <a:ext cx="326078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595959"/>
                </a:solidFill>
                <a:latin typeface="Agency FB"/>
              </a:rPr>
              <a:t>Dentro</a:t>
            </a:r>
            <a:endParaRPr lang="en-US" sz="2800" b="1" dirty="0">
              <a:solidFill>
                <a:srgbClr val="595959"/>
              </a:solidFill>
              <a:latin typeface="Agency FB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8CD1B3-889B-4D8A-A91A-A17D9B2A642E}"/>
              </a:ext>
            </a:extLst>
          </p:cNvPr>
          <p:cNvSpPr txBox="1"/>
          <p:nvPr/>
        </p:nvSpPr>
        <p:spPr>
          <a:xfrm>
            <a:off x="162560" y="243840"/>
            <a:ext cx="583433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Agency FB"/>
              </a:rPr>
              <a:t>RELACIONAMENTOS ESPACIAIS</a:t>
            </a:r>
            <a:endParaRPr lang="en-US" sz="4000" b="1" dirty="0">
              <a:solidFill>
                <a:srgbClr val="0070C0"/>
              </a:solidFill>
              <a:latin typeface="Agency FB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4E44DF-DB90-418C-BFD1-2FBA7A831BCF}"/>
              </a:ext>
            </a:extLst>
          </p:cNvPr>
          <p:cNvSpPr txBox="1"/>
          <p:nvPr/>
        </p:nvSpPr>
        <p:spPr>
          <a:xfrm>
            <a:off x="305435" y="1768474"/>
            <a:ext cx="11125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Agency FB"/>
              </a:rPr>
              <a:t>De forma análoga ao  </a:t>
            </a:r>
            <a:r>
              <a:rPr lang="en-US" sz="2800" b="1" dirty="0">
                <a:solidFill>
                  <a:srgbClr val="000000"/>
                </a:solidFill>
                <a:latin typeface="Agency FB"/>
              </a:rPr>
              <a:t>ST_Contains()</a:t>
            </a:r>
            <a:r>
              <a:rPr lang="en-US" sz="2800" dirty="0">
                <a:solidFill>
                  <a:srgbClr val="000000"/>
                </a:solidFill>
                <a:latin typeface="Agency FB"/>
              </a:rPr>
              <a:t>, a função ST_Within() pode ser usada para verificar se uma </a:t>
            </a:r>
            <a:r>
              <a:rPr lang="en-US" sz="2800">
                <a:solidFill>
                  <a:srgbClr val="000000"/>
                </a:solidFill>
                <a:latin typeface="Agency FB"/>
              </a:rPr>
              <a:t>geometria esta dentro da outra, bastando somente inverter a ordem das geometrias.</a:t>
            </a:r>
            <a:endParaRPr lang="en-US" sz="2800" dirty="0">
              <a:latin typeface="Agency FB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17A52C-3958-4CC1-86DC-06E3CF27E1C1}"/>
              </a:ext>
            </a:extLst>
          </p:cNvPr>
          <p:cNvSpPr txBox="1"/>
          <p:nvPr/>
        </p:nvSpPr>
        <p:spPr>
          <a:xfrm>
            <a:off x="362943" y="2918663"/>
            <a:ext cx="7847162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solidFill>
                <a:schemeClr val="accent5">
                  <a:lumMod val="50000"/>
                </a:schemeClr>
              </a:solidFill>
              <a:latin typeface="Consolas"/>
            </a:endParaRP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/>
              </a:rPr>
              <a:t>SELECT </a:t>
            </a:r>
            <a:r>
              <a:rPr lang="en-US" b="1">
                <a:solidFill>
                  <a:schemeClr val="accent5">
                    <a:lumMod val="50000"/>
                  </a:schemeClr>
                </a:solidFill>
                <a:latin typeface="Consolas"/>
              </a:rPr>
              <a:t>ST_Within('POINT(6 3)', 'POLYGON((4 2, 8 2, 8 4, 4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/>
              </a:rPr>
              <a:t>4, 4 2 ))');</a:t>
            </a:r>
            <a:endParaRPr lang="en-US" b="1" dirty="0">
              <a:solidFill>
                <a:schemeClr val="accent5">
                  <a:lumMod val="50000"/>
                </a:schemeClr>
              </a:solidFill>
              <a:cs typeface="Calibri"/>
            </a:endParaRPr>
          </a:p>
          <a:p>
            <a:endParaRPr lang="en-US" b="1" dirty="0">
              <a:solidFill>
                <a:schemeClr val="accent5">
                  <a:lumMod val="50000"/>
                </a:schemeClr>
              </a:solidFill>
              <a:latin typeface="Consola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651148-5167-4644-A857-4A97357F51BE}"/>
              </a:ext>
            </a:extLst>
          </p:cNvPr>
          <p:cNvSpPr txBox="1"/>
          <p:nvPr/>
        </p:nvSpPr>
        <p:spPr>
          <a:xfrm>
            <a:off x="362942" y="4773341"/>
            <a:ext cx="7847162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bg1">
                    <a:lumMod val="85000"/>
                  </a:schemeClr>
                </a:solidFill>
                <a:latin typeface="Consolas"/>
              </a:rPr>
              <a:t>Saída:</a:t>
            </a:r>
          </a:p>
          <a:p>
            <a:r>
              <a:rPr lang="en-US" sz="2000">
                <a:latin typeface="Consolas"/>
                <a:ea typeface="+mn-lt"/>
                <a:cs typeface="+mn-lt"/>
              </a:rPr>
              <a:t>st_within| t</a:t>
            </a:r>
            <a:endParaRPr lang="en-US">
              <a:latin typeface="Consolas"/>
            </a:endParaRPr>
          </a:p>
          <a:p>
            <a:endParaRPr lang="en-US" sz="2000" b="1" dirty="0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10" name="Picture 12" descr="A picture containing star&#10;&#10;Description generated with very high confidence">
            <a:extLst>
              <a:ext uri="{FF2B5EF4-FFF2-40B4-BE49-F238E27FC236}">
                <a16:creationId xmlns:a16="http://schemas.microsoft.com/office/drawing/2014/main" id="{1F6C6A8B-7DD7-49A3-BE11-688A7E7F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475" y="2537715"/>
            <a:ext cx="3357651" cy="34072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530DE3-0383-4C1E-B834-647318B28FBD}"/>
              </a:ext>
            </a:extLst>
          </p:cNvPr>
          <p:cNvSpPr txBox="1"/>
          <p:nvPr/>
        </p:nvSpPr>
        <p:spPr>
          <a:xfrm>
            <a:off x="166777" y="632028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A5A5A5"/>
                </a:solidFill>
                <a:latin typeface="Agency FB"/>
              </a:rPr>
              <a:t>26/34</a:t>
            </a:r>
          </a:p>
        </p:txBody>
      </p:sp>
    </p:spTree>
    <p:extLst>
      <p:ext uri="{BB962C8B-B14F-4D97-AF65-F5344CB8AC3E}">
        <p14:creationId xmlns:p14="http://schemas.microsoft.com/office/powerpoint/2010/main" val="1741209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77E9F6E9-1CD1-4A92-8709-8FC927F095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999"/>
          <a:stretch/>
        </p:blipFill>
        <p:spPr>
          <a:xfrm>
            <a:off x="11487148" y="6197599"/>
            <a:ext cx="599436" cy="599436"/>
          </a:xfrm>
          <a:custGeom>
            <a:avLst/>
            <a:gdLst>
              <a:gd name="connsiteX0" fmla="*/ 1722118 w 3444236"/>
              <a:gd name="connsiteY0" fmla="*/ 0 h 3444236"/>
              <a:gd name="connsiteX1" fmla="*/ 3444236 w 3444236"/>
              <a:gd name="connsiteY1" fmla="*/ 1722118 h 3444236"/>
              <a:gd name="connsiteX2" fmla="*/ 1722118 w 3444236"/>
              <a:gd name="connsiteY2" fmla="*/ 3444236 h 3444236"/>
              <a:gd name="connsiteX3" fmla="*/ 0 w 3444236"/>
              <a:gd name="connsiteY3" fmla="*/ 1722118 h 3444236"/>
              <a:gd name="connsiteX4" fmla="*/ 1722118 w 3444236"/>
              <a:gd name="connsiteY4" fmla="*/ 0 h 34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4236" h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5E5B19FD-9B1B-4FB6-AC39-B68ECEB086B0}"/>
              </a:ext>
            </a:extLst>
          </p:cNvPr>
          <p:cNvSpPr txBox="1">
            <a:spLocks/>
          </p:cNvSpPr>
          <p:nvPr/>
        </p:nvSpPr>
        <p:spPr>
          <a:xfrm>
            <a:off x="8890000" y="6488748"/>
            <a:ext cx="2651760" cy="3654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>
                <a:latin typeface="Agency FB"/>
                <a:cs typeface="Calibri"/>
              </a:rPr>
              <a:t>Introdução à Análise de Dados Espaciais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AEC5EB6-0210-4C85-9C78-A7FA1CEA9166}"/>
              </a:ext>
            </a:extLst>
          </p:cNvPr>
          <p:cNvSpPr txBox="1">
            <a:spLocks/>
          </p:cNvSpPr>
          <p:nvPr/>
        </p:nvSpPr>
        <p:spPr>
          <a:xfrm>
            <a:off x="8829039" y="6234748"/>
            <a:ext cx="2651760" cy="3654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>
                <a:latin typeface="Agency FB"/>
                <a:ea typeface="+mn-lt"/>
                <a:cs typeface="+mn-lt"/>
              </a:rPr>
              <a:t>VI CimaTech- Congress of Industrial Management Aeronautical Technology</a:t>
            </a:r>
            <a:endParaRPr lang="en-US" b="1">
              <a:latin typeface="Agency FB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9307D9-9125-43E0-94AC-9D7AB6FAD08D}"/>
              </a:ext>
            </a:extLst>
          </p:cNvPr>
          <p:cNvCxnSpPr/>
          <p:nvPr/>
        </p:nvCxnSpPr>
        <p:spPr>
          <a:xfrm flipV="1">
            <a:off x="635" y="6162675"/>
            <a:ext cx="12192000" cy="2032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4EFAD7C-9DE7-400B-A688-F12B8F202BE2}"/>
              </a:ext>
            </a:extLst>
          </p:cNvPr>
          <p:cNvSpPr txBox="1"/>
          <p:nvPr/>
        </p:nvSpPr>
        <p:spPr>
          <a:xfrm>
            <a:off x="162560" y="243840"/>
            <a:ext cx="448285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Agency FB"/>
              </a:rPr>
              <a:t>POPULANDO TABELAS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68648-CBE5-41BA-8D9A-4FC8F8514913}"/>
              </a:ext>
            </a:extLst>
          </p:cNvPr>
          <p:cNvSpPr txBox="1"/>
          <p:nvPr/>
        </p:nvSpPr>
        <p:spPr>
          <a:xfrm>
            <a:off x="391698" y="1710965"/>
            <a:ext cx="11398369" cy="4093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b="1" dirty="0">
              <a:solidFill>
                <a:schemeClr val="accent6">
                  <a:lumMod val="50000"/>
                </a:schemeClr>
              </a:solidFill>
              <a:latin typeface="Consolas"/>
            </a:endParaRPr>
          </a:p>
          <a:p>
            <a:r>
              <a:rPr lang="en-US" sz="2000" b="1">
                <a:solidFill>
                  <a:schemeClr val="accent6">
                    <a:lumMod val="50000"/>
                  </a:schemeClr>
                </a:solidFill>
                <a:latin typeface="Consolas"/>
              </a:rPr>
              <a:t>INSERT INTO </a:t>
            </a:r>
            <a:r>
              <a:rPr lang="en-US" sz="2000" b="1">
                <a:solidFill>
                  <a:schemeClr val="accent5">
                    <a:lumMod val="50000"/>
                  </a:schemeClr>
                </a:solidFill>
                <a:latin typeface="Consolas"/>
              </a:rPr>
              <a:t>&lt;nome-tabela&gt; (&lt;col1&gt;, …, &lt;coln&gt;, &lt;geom&gt;) VALUES(&lt;val1, …, &lt;valn&gt;, 'POINT(1 1)');</a:t>
            </a:r>
            <a:endParaRPr lang="en-US">
              <a:solidFill>
                <a:schemeClr val="accent5">
                  <a:lumMod val="50000"/>
                </a:schemeClr>
              </a:solidFill>
              <a:latin typeface="Calibri" panose="020F0502020204030204"/>
              <a:cs typeface="Calibri"/>
            </a:endParaRPr>
          </a:p>
          <a:p>
            <a:endParaRPr lang="en-US" sz="2000" b="1" dirty="0">
              <a:solidFill>
                <a:schemeClr val="accent5">
                  <a:lumMod val="50000"/>
                </a:schemeClr>
              </a:solidFill>
              <a:latin typeface="Consolas"/>
              <a:cs typeface="Calibri"/>
            </a:endParaRPr>
          </a:p>
          <a:p>
            <a:endParaRPr lang="en-US" sz="2000" b="1" dirty="0">
              <a:solidFill>
                <a:schemeClr val="accent5">
                  <a:lumMod val="50000"/>
                </a:schemeClr>
              </a:solidFill>
              <a:latin typeface="Consolas"/>
            </a:endParaRPr>
          </a:p>
          <a:p>
            <a:r>
              <a:rPr lang="en-US" sz="2000" b="1">
                <a:solidFill>
                  <a:schemeClr val="accent6">
                    <a:lumMod val="50000"/>
                  </a:schemeClr>
                </a:solidFill>
                <a:latin typeface="Consolas"/>
              </a:rPr>
              <a:t>INSERT INTO </a:t>
            </a:r>
            <a:r>
              <a:rPr lang="en-US" sz="2000" b="1">
                <a:solidFill>
                  <a:schemeClr val="accent5">
                    <a:lumMod val="50000"/>
                  </a:schemeClr>
                </a:solidFill>
                <a:latin typeface="Consolas"/>
              </a:rPr>
              <a:t>&lt;nome-tabela&gt; (&lt;col1&gt;, …, &lt;coln&gt;, &lt;geom&gt;) VALUES(&lt;val1, …, &lt;valn&gt;, 'LINESTRING(1 2, 3 4)');</a:t>
            </a:r>
            <a:endParaRPr lang="en-US">
              <a:solidFill>
                <a:schemeClr val="accent5">
                  <a:lumMod val="50000"/>
                </a:schemeClr>
              </a:solidFill>
              <a:latin typeface="Calibri" panose="020F0502020204030204"/>
              <a:cs typeface="Calibri"/>
            </a:endParaRPr>
          </a:p>
          <a:p>
            <a:endParaRPr lang="en-US" sz="2000" b="1" dirty="0">
              <a:solidFill>
                <a:schemeClr val="accent5">
                  <a:lumMod val="50000"/>
                </a:schemeClr>
              </a:solidFill>
              <a:latin typeface="Consolas"/>
              <a:cs typeface="Calibri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>
                <a:solidFill>
                  <a:schemeClr val="accent6">
                    <a:lumMod val="50000"/>
                  </a:schemeClr>
                </a:solidFill>
                <a:latin typeface="Consolas"/>
                <a:cs typeface="Calibri"/>
              </a:rPr>
              <a:t>INSERT INTO </a:t>
            </a:r>
            <a:r>
              <a:rPr lang="en-US" sz="2000" b="1">
                <a:solidFill>
                  <a:schemeClr val="accent5">
                    <a:lumMod val="50000"/>
                  </a:schemeClr>
                </a:solidFill>
                <a:latin typeface="Consolas"/>
                <a:cs typeface="Calibri"/>
              </a:rPr>
              <a:t>&lt;nome-tabela&gt; 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b="1">
                <a:solidFill>
                  <a:schemeClr val="accent5">
                    <a:lumMod val="50000"/>
                  </a:schemeClr>
                </a:solidFill>
                <a:latin typeface="Consolas"/>
                <a:cs typeface="Calibri"/>
              </a:rPr>
              <a:t>(&lt;col1&gt;, …, &lt;coln&gt;, &lt;geom&gt;)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b="1">
                <a:solidFill>
                  <a:schemeClr val="accent5">
                    <a:lumMod val="50000"/>
                  </a:schemeClr>
                </a:solidFill>
                <a:latin typeface="Consolas"/>
                <a:cs typeface="Calibri"/>
              </a:rPr>
              <a:t>VALUES(&lt;val1, …, &lt;valn&gt;, 'POLYGON(4 2, 8 2, 8 4, 4 4, 4 2)');</a:t>
            </a:r>
          </a:p>
          <a:p>
            <a:endParaRPr lang="en-US" sz="2000" b="1" dirty="0">
              <a:solidFill>
                <a:schemeClr val="accent5">
                  <a:lumMod val="50000"/>
                </a:schemeClr>
              </a:solidFill>
              <a:latin typeface="Consolas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9E7515-718C-4F7E-A4C8-AAC405E69825}"/>
              </a:ext>
            </a:extLst>
          </p:cNvPr>
          <p:cNvSpPr txBox="1"/>
          <p:nvPr/>
        </p:nvSpPr>
        <p:spPr>
          <a:xfrm>
            <a:off x="305435" y="1006475"/>
            <a:ext cx="73439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595959"/>
                </a:solidFill>
                <a:latin typeface="Agency FB"/>
              </a:rPr>
              <a:t>Inserindo </a:t>
            </a:r>
            <a:r>
              <a:rPr lang="en-US" sz="2800" b="1">
                <a:solidFill>
                  <a:srgbClr val="595959"/>
                </a:solidFill>
                <a:latin typeface="Agency FB"/>
              </a:rPr>
              <a:t>geometrias no banco de dados</a:t>
            </a:r>
            <a:endParaRPr lang="en-US" sz="2800" b="1" dirty="0">
              <a:solidFill>
                <a:srgbClr val="595959"/>
              </a:solidFill>
              <a:latin typeface="Agency FB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DC609F-A953-470E-BC09-8F6FD66BC44F}"/>
              </a:ext>
            </a:extLst>
          </p:cNvPr>
          <p:cNvSpPr txBox="1"/>
          <p:nvPr/>
        </p:nvSpPr>
        <p:spPr>
          <a:xfrm>
            <a:off x="166777" y="632028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A5A5A5"/>
                </a:solidFill>
                <a:latin typeface="Agency FB"/>
              </a:rPr>
              <a:t>27/34</a:t>
            </a:r>
          </a:p>
        </p:txBody>
      </p:sp>
    </p:spTree>
    <p:extLst>
      <p:ext uri="{BB962C8B-B14F-4D97-AF65-F5344CB8AC3E}">
        <p14:creationId xmlns:p14="http://schemas.microsoft.com/office/powerpoint/2010/main" val="425385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77E9F6E9-1CD1-4A92-8709-8FC927F095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999"/>
          <a:stretch/>
        </p:blipFill>
        <p:spPr>
          <a:xfrm>
            <a:off x="11487148" y="6197599"/>
            <a:ext cx="599436" cy="599436"/>
          </a:xfrm>
          <a:custGeom>
            <a:avLst/>
            <a:gdLst>
              <a:gd name="connsiteX0" fmla="*/ 1722118 w 3444236"/>
              <a:gd name="connsiteY0" fmla="*/ 0 h 3444236"/>
              <a:gd name="connsiteX1" fmla="*/ 3444236 w 3444236"/>
              <a:gd name="connsiteY1" fmla="*/ 1722118 h 3444236"/>
              <a:gd name="connsiteX2" fmla="*/ 1722118 w 3444236"/>
              <a:gd name="connsiteY2" fmla="*/ 3444236 h 3444236"/>
              <a:gd name="connsiteX3" fmla="*/ 0 w 3444236"/>
              <a:gd name="connsiteY3" fmla="*/ 1722118 h 3444236"/>
              <a:gd name="connsiteX4" fmla="*/ 1722118 w 3444236"/>
              <a:gd name="connsiteY4" fmla="*/ 0 h 34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4236" h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5E5B19FD-9B1B-4FB6-AC39-B68ECEB086B0}"/>
              </a:ext>
            </a:extLst>
          </p:cNvPr>
          <p:cNvSpPr txBox="1">
            <a:spLocks/>
          </p:cNvSpPr>
          <p:nvPr/>
        </p:nvSpPr>
        <p:spPr>
          <a:xfrm>
            <a:off x="8890000" y="6488748"/>
            <a:ext cx="2651760" cy="3654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>
                <a:latin typeface="Agency FB"/>
                <a:cs typeface="Calibri"/>
              </a:rPr>
              <a:t>Introdução à Análise de Dados Espaciais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AEC5EB6-0210-4C85-9C78-A7FA1CEA9166}"/>
              </a:ext>
            </a:extLst>
          </p:cNvPr>
          <p:cNvSpPr txBox="1">
            <a:spLocks/>
          </p:cNvSpPr>
          <p:nvPr/>
        </p:nvSpPr>
        <p:spPr>
          <a:xfrm>
            <a:off x="8829039" y="6234748"/>
            <a:ext cx="2651760" cy="3654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>
                <a:latin typeface="Agency FB"/>
                <a:ea typeface="+mn-lt"/>
                <a:cs typeface="+mn-lt"/>
              </a:rPr>
              <a:t>VI CimaTech- Congress of Industrial Management Aeronautical Technology</a:t>
            </a:r>
            <a:endParaRPr lang="en-US" b="1">
              <a:latin typeface="Agency FB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9307D9-9125-43E0-94AC-9D7AB6FAD08D}"/>
              </a:ext>
            </a:extLst>
          </p:cNvPr>
          <p:cNvCxnSpPr/>
          <p:nvPr/>
        </p:nvCxnSpPr>
        <p:spPr>
          <a:xfrm flipV="1">
            <a:off x="635" y="6162675"/>
            <a:ext cx="12192000" cy="2032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4EFAD7C-9DE7-400B-A688-F12B8F202BE2}"/>
              </a:ext>
            </a:extLst>
          </p:cNvPr>
          <p:cNvSpPr txBox="1"/>
          <p:nvPr/>
        </p:nvSpPr>
        <p:spPr>
          <a:xfrm>
            <a:off x="162560" y="243840"/>
            <a:ext cx="593497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Agency FB"/>
              </a:rPr>
              <a:t>RECUPERANDO REGISTROS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68648-CBE5-41BA-8D9A-4FC8F8514913}"/>
              </a:ext>
            </a:extLst>
          </p:cNvPr>
          <p:cNvSpPr txBox="1"/>
          <p:nvPr/>
        </p:nvSpPr>
        <p:spPr>
          <a:xfrm>
            <a:off x="391698" y="2918663"/>
            <a:ext cx="11398369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b="1" dirty="0">
              <a:solidFill>
                <a:schemeClr val="accent6">
                  <a:lumMod val="50000"/>
                </a:schemeClr>
              </a:solidFill>
              <a:latin typeface="Consolas"/>
            </a:endParaRPr>
          </a:p>
          <a:p>
            <a:r>
              <a:rPr lang="en-US" sz="2000" b="1">
                <a:solidFill>
                  <a:schemeClr val="accent6">
                    <a:lumMod val="50000"/>
                  </a:schemeClr>
                </a:solidFill>
                <a:latin typeface="Consolas"/>
              </a:rPr>
              <a:t>SELECT </a:t>
            </a:r>
            <a:r>
              <a:rPr lang="en-US" sz="2000" b="1">
                <a:solidFill>
                  <a:schemeClr val="accent5">
                    <a:lumMod val="50000"/>
                  </a:schemeClr>
                </a:solidFill>
                <a:latin typeface="Consolas"/>
              </a:rPr>
              <a:t>&lt;col1&gt;, &lt;coln&gt;, ST_AsText(&lt;geom&gt;)</a:t>
            </a:r>
            <a:r>
              <a:rPr lang="en-US" sz="2000" b="1">
                <a:solidFill>
                  <a:schemeClr val="accent6">
                    <a:lumMod val="50000"/>
                  </a:schemeClr>
                </a:solidFill>
                <a:latin typeface="Consolas"/>
              </a:rPr>
              <a:t> FROM </a:t>
            </a:r>
            <a:r>
              <a:rPr lang="en-US" sz="2000" b="1">
                <a:solidFill>
                  <a:schemeClr val="accent5">
                    <a:lumMod val="50000"/>
                  </a:schemeClr>
                </a:solidFill>
                <a:latin typeface="Consolas"/>
              </a:rPr>
              <a:t>&lt;nome-tabela&gt;;</a:t>
            </a:r>
            <a:endParaRPr lang="en-US" sz="2000" b="1">
              <a:solidFill>
                <a:schemeClr val="accent5">
                  <a:lumMod val="50000"/>
                </a:schemeClr>
              </a:solidFill>
              <a:latin typeface="Consolas"/>
              <a:cs typeface="Calibri"/>
            </a:endParaRPr>
          </a:p>
          <a:p>
            <a:endParaRPr lang="en-US" sz="2000" b="1">
              <a:solidFill>
                <a:schemeClr val="accent5">
                  <a:lumMod val="50000"/>
                </a:schemeClr>
              </a:solidFill>
              <a:latin typeface="Consolas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9E7515-718C-4F7E-A4C8-AAC405E69825}"/>
              </a:ext>
            </a:extLst>
          </p:cNvPr>
          <p:cNvSpPr txBox="1"/>
          <p:nvPr/>
        </p:nvSpPr>
        <p:spPr>
          <a:xfrm>
            <a:off x="305435" y="1006475"/>
            <a:ext cx="73439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595959"/>
                </a:solidFill>
                <a:latin typeface="Agency FB"/>
              </a:rPr>
              <a:t>Recuperando registros da tabela</a:t>
            </a:r>
            <a:endParaRPr lang="en-US" sz="2800" b="1" dirty="0">
              <a:solidFill>
                <a:srgbClr val="595959"/>
              </a:solidFill>
              <a:latin typeface="Agency FB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AA2AFB-BB51-4489-8368-D83BEC2FD515}"/>
              </a:ext>
            </a:extLst>
          </p:cNvPr>
          <p:cNvSpPr txBox="1"/>
          <p:nvPr/>
        </p:nvSpPr>
        <p:spPr>
          <a:xfrm>
            <a:off x="166777" y="632028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A5A5A5"/>
                </a:solidFill>
                <a:latin typeface="Agency FB"/>
              </a:rPr>
              <a:t>28/34</a:t>
            </a:r>
          </a:p>
        </p:txBody>
      </p:sp>
    </p:spTree>
    <p:extLst>
      <p:ext uri="{BB962C8B-B14F-4D97-AF65-F5344CB8AC3E}">
        <p14:creationId xmlns:p14="http://schemas.microsoft.com/office/powerpoint/2010/main" val="1109038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77E9F6E9-1CD1-4A92-8709-8FC927F095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999"/>
          <a:stretch/>
        </p:blipFill>
        <p:spPr>
          <a:xfrm>
            <a:off x="11487148" y="6197599"/>
            <a:ext cx="599436" cy="599436"/>
          </a:xfrm>
          <a:custGeom>
            <a:avLst/>
            <a:gdLst>
              <a:gd name="connsiteX0" fmla="*/ 1722118 w 3444236"/>
              <a:gd name="connsiteY0" fmla="*/ 0 h 3444236"/>
              <a:gd name="connsiteX1" fmla="*/ 3444236 w 3444236"/>
              <a:gd name="connsiteY1" fmla="*/ 1722118 h 3444236"/>
              <a:gd name="connsiteX2" fmla="*/ 1722118 w 3444236"/>
              <a:gd name="connsiteY2" fmla="*/ 3444236 h 3444236"/>
              <a:gd name="connsiteX3" fmla="*/ 0 w 3444236"/>
              <a:gd name="connsiteY3" fmla="*/ 1722118 h 3444236"/>
              <a:gd name="connsiteX4" fmla="*/ 1722118 w 3444236"/>
              <a:gd name="connsiteY4" fmla="*/ 0 h 34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4236" h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5E5B19FD-9B1B-4FB6-AC39-B68ECEB086B0}"/>
              </a:ext>
            </a:extLst>
          </p:cNvPr>
          <p:cNvSpPr txBox="1">
            <a:spLocks/>
          </p:cNvSpPr>
          <p:nvPr/>
        </p:nvSpPr>
        <p:spPr>
          <a:xfrm>
            <a:off x="8890000" y="6488748"/>
            <a:ext cx="2651760" cy="3654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>
                <a:latin typeface="Agency FB"/>
                <a:cs typeface="Calibri"/>
              </a:rPr>
              <a:t>Introdução à Análise de Dados Espaciais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AEC5EB6-0210-4C85-9C78-A7FA1CEA9166}"/>
              </a:ext>
            </a:extLst>
          </p:cNvPr>
          <p:cNvSpPr txBox="1">
            <a:spLocks/>
          </p:cNvSpPr>
          <p:nvPr/>
        </p:nvSpPr>
        <p:spPr>
          <a:xfrm>
            <a:off x="8829039" y="6234748"/>
            <a:ext cx="2651760" cy="3654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>
                <a:latin typeface="Agency FB"/>
                <a:ea typeface="+mn-lt"/>
                <a:cs typeface="+mn-lt"/>
              </a:rPr>
              <a:t>VI CimaTech- Congress of Industrial Management Aeronautical Technology</a:t>
            </a:r>
            <a:endParaRPr lang="en-US" b="1">
              <a:latin typeface="Agency FB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9307D9-9125-43E0-94AC-9D7AB6FAD08D}"/>
              </a:ext>
            </a:extLst>
          </p:cNvPr>
          <p:cNvCxnSpPr/>
          <p:nvPr/>
        </p:nvCxnSpPr>
        <p:spPr>
          <a:xfrm flipV="1">
            <a:off x="635" y="6162675"/>
            <a:ext cx="12192000" cy="2032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4EFAD7C-9DE7-400B-A688-F12B8F202BE2}"/>
              </a:ext>
            </a:extLst>
          </p:cNvPr>
          <p:cNvSpPr txBox="1"/>
          <p:nvPr/>
        </p:nvSpPr>
        <p:spPr>
          <a:xfrm>
            <a:off x="162560" y="243840"/>
            <a:ext cx="593497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Agency FB"/>
              </a:rPr>
              <a:t>IMPORTANDO ARQUIVOS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68648-CBE5-41BA-8D9A-4FC8F8514913}"/>
              </a:ext>
            </a:extLst>
          </p:cNvPr>
          <p:cNvSpPr txBox="1"/>
          <p:nvPr/>
        </p:nvSpPr>
        <p:spPr>
          <a:xfrm>
            <a:off x="391698" y="3177455"/>
            <a:ext cx="11398369" cy="861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600" b="1" dirty="0">
              <a:solidFill>
                <a:schemeClr val="accent6">
                  <a:lumMod val="50000"/>
                </a:schemeClr>
              </a:solidFill>
              <a:latin typeface="Consolas"/>
            </a:endParaRPr>
          </a:p>
          <a:p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nsolas"/>
                <a:cs typeface="Calibri"/>
              </a:rPr>
              <a:t>2pgsql –s &lt;SRID&gt; -W &lt;encoding&gt; &lt;shapefile&gt; &lt;banco-de-dados&gt; | psql –d &lt;banco-de-</a:t>
            </a:r>
            <a:r>
              <a:rPr lang="en-US" sz="1600" b="1">
                <a:solidFill>
                  <a:schemeClr val="accent5">
                    <a:lumMod val="50000"/>
                  </a:schemeClr>
                </a:solidFill>
                <a:latin typeface="Consolas"/>
                <a:cs typeface="Calibri"/>
              </a:rPr>
              <a:t>dados&gt; -U &lt;usuario&gt;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latin typeface="Consolas"/>
              <a:cs typeface="Calibri"/>
            </a:endParaRPr>
          </a:p>
          <a:p>
            <a:endParaRPr lang="en-US" sz="1600" b="1">
              <a:solidFill>
                <a:schemeClr val="accent5">
                  <a:lumMod val="50000"/>
                </a:schemeClr>
              </a:solidFill>
              <a:latin typeface="Consolas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9E7515-718C-4F7E-A4C8-AAC405E69825}"/>
              </a:ext>
            </a:extLst>
          </p:cNvPr>
          <p:cNvSpPr txBox="1"/>
          <p:nvPr/>
        </p:nvSpPr>
        <p:spPr>
          <a:xfrm>
            <a:off x="305435" y="1006475"/>
            <a:ext cx="73439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595959"/>
                </a:solidFill>
                <a:latin typeface="Agency FB"/>
              </a:rPr>
              <a:t>Importando arquivos shapefile</a:t>
            </a:r>
            <a:endParaRPr lang="en-US" sz="2800" b="1" dirty="0">
              <a:solidFill>
                <a:srgbClr val="595959"/>
              </a:solidFill>
              <a:latin typeface="Agency FB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967A1-2211-4C2C-B8A2-0BF63FD498D3}"/>
              </a:ext>
            </a:extLst>
          </p:cNvPr>
          <p:cNvSpPr txBox="1"/>
          <p:nvPr/>
        </p:nvSpPr>
        <p:spPr>
          <a:xfrm>
            <a:off x="166777" y="632028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A5A5A5"/>
                </a:solidFill>
                <a:latin typeface="Agency FB"/>
              </a:rPr>
              <a:t>29/34</a:t>
            </a:r>
          </a:p>
        </p:txBody>
      </p:sp>
    </p:spTree>
    <p:extLst>
      <p:ext uri="{BB962C8B-B14F-4D97-AF65-F5344CB8AC3E}">
        <p14:creationId xmlns:p14="http://schemas.microsoft.com/office/powerpoint/2010/main" val="133239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77E9F6E9-1CD1-4A92-8709-8FC927F095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999"/>
          <a:stretch/>
        </p:blipFill>
        <p:spPr>
          <a:xfrm>
            <a:off x="11487148" y="6197599"/>
            <a:ext cx="599436" cy="599436"/>
          </a:xfrm>
          <a:custGeom>
            <a:avLst/>
            <a:gdLst>
              <a:gd name="connsiteX0" fmla="*/ 1722118 w 3444236"/>
              <a:gd name="connsiteY0" fmla="*/ 0 h 3444236"/>
              <a:gd name="connsiteX1" fmla="*/ 3444236 w 3444236"/>
              <a:gd name="connsiteY1" fmla="*/ 1722118 h 3444236"/>
              <a:gd name="connsiteX2" fmla="*/ 1722118 w 3444236"/>
              <a:gd name="connsiteY2" fmla="*/ 3444236 h 3444236"/>
              <a:gd name="connsiteX3" fmla="*/ 0 w 3444236"/>
              <a:gd name="connsiteY3" fmla="*/ 1722118 h 3444236"/>
              <a:gd name="connsiteX4" fmla="*/ 1722118 w 3444236"/>
              <a:gd name="connsiteY4" fmla="*/ 0 h 34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4236" h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5E5B19FD-9B1B-4FB6-AC39-B68ECEB086B0}"/>
              </a:ext>
            </a:extLst>
          </p:cNvPr>
          <p:cNvSpPr txBox="1">
            <a:spLocks/>
          </p:cNvSpPr>
          <p:nvPr/>
        </p:nvSpPr>
        <p:spPr>
          <a:xfrm>
            <a:off x="8890000" y="6488748"/>
            <a:ext cx="2651760" cy="3654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>
                <a:latin typeface="Agency FB"/>
                <a:cs typeface="Calibri"/>
              </a:rPr>
              <a:t>Introdução à Análise de Dados Espaciais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AEC5EB6-0210-4C85-9C78-A7FA1CEA9166}"/>
              </a:ext>
            </a:extLst>
          </p:cNvPr>
          <p:cNvSpPr txBox="1">
            <a:spLocks/>
          </p:cNvSpPr>
          <p:nvPr/>
        </p:nvSpPr>
        <p:spPr>
          <a:xfrm>
            <a:off x="8829039" y="6234748"/>
            <a:ext cx="2651760" cy="3654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>
                <a:latin typeface="Agency FB"/>
                <a:ea typeface="+mn-lt"/>
                <a:cs typeface="+mn-lt"/>
              </a:rPr>
              <a:t>VI CimaTech- Congress of Industrial Management Aeronautical Technology</a:t>
            </a:r>
            <a:endParaRPr lang="en-US" b="1">
              <a:latin typeface="Agency FB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9307D9-9125-43E0-94AC-9D7AB6FAD08D}"/>
              </a:ext>
            </a:extLst>
          </p:cNvPr>
          <p:cNvCxnSpPr/>
          <p:nvPr/>
        </p:nvCxnSpPr>
        <p:spPr>
          <a:xfrm flipV="1">
            <a:off x="635" y="6162675"/>
            <a:ext cx="12192000" cy="2032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1D449F7-703E-412D-A8AC-FC463A8A3757}"/>
              </a:ext>
            </a:extLst>
          </p:cNvPr>
          <p:cNvSpPr txBox="1"/>
          <p:nvPr/>
        </p:nvSpPr>
        <p:spPr>
          <a:xfrm>
            <a:off x="162560" y="243840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>
                <a:solidFill>
                  <a:srgbClr val="0070C0"/>
                </a:solidFill>
                <a:latin typeface="Agency FB"/>
              </a:rPr>
              <a:t>INTRODUÇÃO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9D48F174-626F-497C-B819-C4AC7A1311FF}"/>
              </a:ext>
            </a:extLst>
          </p:cNvPr>
          <p:cNvGraphicFramePr>
            <a:graphicFrameLocks noGrp="1"/>
          </p:cNvGraphicFramePr>
          <p:nvPr/>
        </p:nvGraphicFramePr>
        <p:xfrm>
          <a:off x="2651760" y="2326640"/>
          <a:ext cx="6814345" cy="222502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63755">
                  <a:extLst>
                    <a:ext uri="{9D8B030D-6E8A-4147-A177-3AD203B41FA5}">
                      <a16:colId xmlns:a16="http://schemas.microsoft.com/office/drawing/2014/main" val="4098176605"/>
                    </a:ext>
                  </a:extLst>
                </a:gridCol>
                <a:gridCol w="2159208">
                  <a:extLst>
                    <a:ext uri="{9D8B030D-6E8A-4147-A177-3AD203B41FA5}">
                      <a16:colId xmlns:a16="http://schemas.microsoft.com/office/drawing/2014/main" val="9385637"/>
                    </a:ext>
                  </a:extLst>
                </a:gridCol>
                <a:gridCol w="923980">
                  <a:extLst>
                    <a:ext uri="{9D8B030D-6E8A-4147-A177-3AD203B41FA5}">
                      <a16:colId xmlns:a16="http://schemas.microsoft.com/office/drawing/2014/main" val="2214866957"/>
                    </a:ext>
                  </a:extLst>
                </a:gridCol>
                <a:gridCol w="1458923">
                  <a:extLst>
                    <a:ext uri="{9D8B030D-6E8A-4147-A177-3AD203B41FA5}">
                      <a16:colId xmlns:a16="http://schemas.microsoft.com/office/drawing/2014/main" val="3834874063"/>
                    </a:ext>
                  </a:extLst>
                </a:gridCol>
                <a:gridCol w="1808479">
                  <a:extLst>
                    <a:ext uri="{9D8B030D-6E8A-4147-A177-3AD203B41FA5}">
                      <a16:colId xmlns:a16="http://schemas.microsoft.com/office/drawing/2014/main" val="463800378"/>
                    </a:ext>
                  </a:extLst>
                </a:gridCol>
              </a:tblGrid>
              <a:tr h="370838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gency FB"/>
                        </a:rPr>
                        <a:t>ID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gency FB"/>
                        </a:rPr>
                        <a:t>MUNÍCIPIO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Agency FB"/>
                        </a:rPr>
                        <a:t>ESTADO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gency FB"/>
                        </a:rPr>
                        <a:t>POPULAÇÃO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gency FB"/>
                        </a:rPr>
                        <a:t>PIB PER CAPITA </a:t>
                      </a:r>
                      <a:r>
                        <a:rPr lang="en-US" sz="1800">
                          <a:latin typeface="Agency FB"/>
                        </a:rPr>
                        <a:t>(R$)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73552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Agency FB"/>
                        </a:rPr>
                        <a:t>1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>
                          <a:latin typeface="Agency FB"/>
                        </a:rPr>
                        <a:t>São José dos Campos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Agency FB"/>
                        </a:rPr>
                        <a:t>SP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Agency FB"/>
                        </a:rPr>
                        <a:t>629.921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Agency FB"/>
                        </a:rPr>
                        <a:t>53.615,25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93908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Agency FB"/>
                        </a:rPr>
                        <a:t>2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>
                          <a:latin typeface="Agency FB"/>
                        </a:rPr>
                        <a:t>Boa Vista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Agency FB"/>
                        </a:rPr>
                        <a:t>RR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Agency FB"/>
                        </a:rPr>
                        <a:t>284.313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Agency FB"/>
                        </a:rPr>
                        <a:t>24.852,52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00139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Agency FB"/>
                        </a:rPr>
                        <a:t>3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>
                          <a:latin typeface="Agency FB"/>
                        </a:rPr>
                        <a:t>Belém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Agency FB"/>
                        </a:rPr>
                        <a:t>PA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Agency FB"/>
                        </a:rPr>
                        <a:t>1.492.745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Agency FB"/>
                        </a:rPr>
                        <a:t>20.352,00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97047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Agency FB"/>
                        </a:rPr>
                        <a:t>4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>
                          <a:latin typeface="Agency FB"/>
                        </a:rPr>
                        <a:t>São Paulo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Agency FB"/>
                        </a:rPr>
                        <a:t>SP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>
                          <a:latin typeface="Agency FB"/>
                        </a:rPr>
                        <a:t>12.252.023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>
                          <a:latin typeface="Agency FB"/>
                        </a:rPr>
                        <a:t>57.071,43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4284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Agency FB"/>
                        </a:rPr>
                        <a:t>5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>
                          <a:latin typeface="Agency FB"/>
                        </a:rPr>
                        <a:t>Itaituba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Agency FB"/>
                        </a:rPr>
                        <a:t>PA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>
                          <a:latin typeface="Agency FB"/>
                        </a:rPr>
                        <a:t>97.493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>
                          <a:latin typeface="Agency FB"/>
                        </a:rPr>
                        <a:t>16.261,21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2406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664B50-70F7-46C2-9120-A32F2ECC9C9F}"/>
              </a:ext>
            </a:extLst>
          </p:cNvPr>
          <p:cNvSpPr txBox="1"/>
          <p:nvPr/>
        </p:nvSpPr>
        <p:spPr>
          <a:xfrm>
            <a:off x="305435" y="100647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595959"/>
                </a:solidFill>
                <a:latin typeface="Agency FB"/>
              </a:rPr>
              <a:t>Banco de dados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2236DA-904F-47F1-BC6E-9C0EB29E1439}"/>
              </a:ext>
            </a:extLst>
          </p:cNvPr>
          <p:cNvSpPr txBox="1"/>
          <p:nvPr/>
        </p:nvSpPr>
        <p:spPr>
          <a:xfrm>
            <a:off x="4521835" y="4694555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  <a:latin typeface="Agency FB"/>
              </a:rPr>
              <a:t>Fonte: IBGE, 2010</a:t>
            </a:r>
            <a:endParaRPr lang="en-US" sz="160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623A20-128A-4A19-8A24-4C4A72F5E018}"/>
              </a:ext>
            </a:extLst>
          </p:cNvPr>
          <p:cNvSpPr txBox="1"/>
          <p:nvPr/>
        </p:nvSpPr>
        <p:spPr>
          <a:xfrm>
            <a:off x="166777" y="632028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A5A5A5"/>
                </a:solidFill>
                <a:latin typeface="Agency FB"/>
              </a:rPr>
              <a:t>03/34</a:t>
            </a:r>
          </a:p>
        </p:txBody>
      </p:sp>
    </p:spTree>
    <p:extLst>
      <p:ext uri="{BB962C8B-B14F-4D97-AF65-F5344CB8AC3E}">
        <p14:creationId xmlns:p14="http://schemas.microsoft.com/office/powerpoint/2010/main" val="2260739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77E9F6E9-1CD1-4A92-8709-8FC927F095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999"/>
          <a:stretch/>
        </p:blipFill>
        <p:spPr>
          <a:xfrm>
            <a:off x="11487148" y="6197599"/>
            <a:ext cx="599436" cy="599436"/>
          </a:xfrm>
          <a:custGeom>
            <a:avLst/>
            <a:gdLst>
              <a:gd name="connsiteX0" fmla="*/ 1722118 w 3444236"/>
              <a:gd name="connsiteY0" fmla="*/ 0 h 3444236"/>
              <a:gd name="connsiteX1" fmla="*/ 3444236 w 3444236"/>
              <a:gd name="connsiteY1" fmla="*/ 1722118 h 3444236"/>
              <a:gd name="connsiteX2" fmla="*/ 1722118 w 3444236"/>
              <a:gd name="connsiteY2" fmla="*/ 3444236 h 3444236"/>
              <a:gd name="connsiteX3" fmla="*/ 0 w 3444236"/>
              <a:gd name="connsiteY3" fmla="*/ 1722118 h 3444236"/>
              <a:gd name="connsiteX4" fmla="*/ 1722118 w 3444236"/>
              <a:gd name="connsiteY4" fmla="*/ 0 h 34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4236" h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5E5B19FD-9B1B-4FB6-AC39-B68ECEB086B0}"/>
              </a:ext>
            </a:extLst>
          </p:cNvPr>
          <p:cNvSpPr txBox="1">
            <a:spLocks/>
          </p:cNvSpPr>
          <p:nvPr/>
        </p:nvSpPr>
        <p:spPr>
          <a:xfrm>
            <a:off x="8890000" y="6488748"/>
            <a:ext cx="2651760" cy="3654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>
                <a:latin typeface="Agency FB"/>
                <a:cs typeface="Calibri"/>
              </a:rPr>
              <a:t>Introdução à Análise de Dados Espaciais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AEC5EB6-0210-4C85-9C78-A7FA1CEA9166}"/>
              </a:ext>
            </a:extLst>
          </p:cNvPr>
          <p:cNvSpPr txBox="1">
            <a:spLocks/>
          </p:cNvSpPr>
          <p:nvPr/>
        </p:nvSpPr>
        <p:spPr>
          <a:xfrm>
            <a:off x="8829039" y="6234748"/>
            <a:ext cx="2651760" cy="3654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>
                <a:latin typeface="Agency FB"/>
                <a:ea typeface="+mn-lt"/>
                <a:cs typeface="+mn-lt"/>
              </a:rPr>
              <a:t>VI CimaTech- Congress of Industrial Management Aeronautical Technology</a:t>
            </a:r>
            <a:endParaRPr lang="en-US" b="1">
              <a:latin typeface="Agency FB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9307D9-9125-43E0-94AC-9D7AB6FAD08D}"/>
              </a:ext>
            </a:extLst>
          </p:cNvPr>
          <p:cNvCxnSpPr/>
          <p:nvPr/>
        </p:nvCxnSpPr>
        <p:spPr>
          <a:xfrm flipV="1">
            <a:off x="635" y="6162675"/>
            <a:ext cx="12192000" cy="2032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1D449F7-703E-412D-A8AC-FC463A8A3757}"/>
              </a:ext>
            </a:extLst>
          </p:cNvPr>
          <p:cNvSpPr txBox="1"/>
          <p:nvPr/>
        </p:nvSpPr>
        <p:spPr>
          <a:xfrm>
            <a:off x="723277" y="1063349"/>
            <a:ext cx="5302368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600" b="1">
                <a:solidFill>
                  <a:srgbClr val="0070C0"/>
                </a:solidFill>
                <a:latin typeface="Agency FB"/>
              </a:rPr>
              <a:t>O QUE HÁ ALÉM DO TÚNEL?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F96623-2263-43C2-823B-2A6AB3D630BA}"/>
              </a:ext>
            </a:extLst>
          </p:cNvPr>
          <p:cNvSpPr txBox="1"/>
          <p:nvPr/>
        </p:nvSpPr>
        <p:spPr>
          <a:xfrm>
            <a:off x="8558936" y="2414820"/>
            <a:ext cx="831009" cy="15773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650" b="1">
                <a:solidFill>
                  <a:srgbClr val="FFC000"/>
                </a:solidFill>
                <a:latin typeface="Agency FB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AD0FCB-39DE-4EAF-ADBE-FB31CBC8C0A1}"/>
              </a:ext>
            </a:extLst>
          </p:cNvPr>
          <p:cNvSpPr txBox="1"/>
          <p:nvPr/>
        </p:nvSpPr>
        <p:spPr>
          <a:xfrm>
            <a:off x="166777" y="632028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A5A5A5"/>
                </a:solidFill>
                <a:latin typeface="Agency FB"/>
              </a:rPr>
              <a:t>30/34</a:t>
            </a:r>
          </a:p>
        </p:txBody>
      </p:sp>
    </p:spTree>
    <p:extLst>
      <p:ext uri="{BB962C8B-B14F-4D97-AF65-F5344CB8AC3E}">
        <p14:creationId xmlns:p14="http://schemas.microsoft.com/office/powerpoint/2010/main" val="453596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77E9F6E9-1CD1-4A92-8709-8FC927F095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999"/>
          <a:stretch/>
        </p:blipFill>
        <p:spPr>
          <a:xfrm>
            <a:off x="11487148" y="6197599"/>
            <a:ext cx="599436" cy="599436"/>
          </a:xfrm>
          <a:custGeom>
            <a:avLst/>
            <a:gdLst>
              <a:gd name="connsiteX0" fmla="*/ 1722118 w 3444236"/>
              <a:gd name="connsiteY0" fmla="*/ 0 h 3444236"/>
              <a:gd name="connsiteX1" fmla="*/ 3444236 w 3444236"/>
              <a:gd name="connsiteY1" fmla="*/ 1722118 h 3444236"/>
              <a:gd name="connsiteX2" fmla="*/ 1722118 w 3444236"/>
              <a:gd name="connsiteY2" fmla="*/ 3444236 h 3444236"/>
              <a:gd name="connsiteX3" fmla="*/ 0 w 3444236"/>
              <a:gd name="connsiteY3" fmla="*/ 1722118 h 3444236"/>
              <a:gd name="connsiteX4" fmla="*/ 1722118 w 3444236"/>
              <a:gd name="connsiteY4" fmla="*/ 0 h 34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4236" h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5E5B19FD-9B1B-4FB6-AC39-B68ECEB086B0}"/>
              </a:ext>
            </a:extLst>
          </p:cNvPr>
          <p:cNvSpPr txBox="1">
            <a:spLocks/>
          </p:cNvSpPr>
          <p:nvPr/>
        </p:nvSpPr>
        <p:spPr>
          <a:xfrm>
            <a:off x="8890000" y="6488748"/>
            <a:ext cx="2651760" cy="3654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>
                <a:latin typeface="Agency FB"/>
                <a:cs typeface="Calibri"/>
              </a:rPr>
              <a:t>Introdução à Análise de Dados Espaciais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AEC5EB6-0210-4C85-9C78-A7FA1CEA9166}"/>
              </a:ext>
            </a:extLst>
          </p:cNvPr>
          <p:cNvSpPr txBox="1">
            <a:spLocks/>
          </p:cNvSpPr>
          <p:nvPr/>
        </p:nvSpPr>
        <p:spPr>
          <a:xfrm>
            <a:off x="8829039" y="6234748"/>
            <a:ext cx="2651760" cy="3654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>
                <a:latin typeface="Agency FB"/>
                <a:ea typeface="+mn-lt"/>
                <a:cs typeface="+mn-lt"/>
              </a:rPr>
              <a:t>VI CimaTech- Congress of Industrial Management Aeronautical Technology</a:t>
            </a:r>
            <a:endParaRPr lang="en-US" b="1">
              <a:latin typeface="Agency FB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9307D9-9125-43E0-94AC-9D7AB6FAD08D}"/>
              </a:ext>
            </a:extLst>
          </p:cNvPr>
          <p:cNvCxnSpPr/>
          <p:nvPr/>
        </p:nvCxnSpPr>
        <p:spPr>
          <a:xfrm flipV="1">
            <a:off x="635" y="6162675"/>
            <a:ext cx="12192000" cy="2032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4EFAD7C-9DE7-400B-A688-F12B8F202BE2}"/>
              </a:ext>
            </a:extLst>
          </p:cNvPr>
          <p:cNvSpPr txBox="1"/>
          <p:nvPr/>
        </p:nvSpPr>
        <p:spPr>
          <a:xfrm>
            <a:off x="162560" y="243840"/>
            <a:ext cx="593497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Agency FB"/>
              </a:rPr>
              <a:t>REFERÊNCIAS</a:t>
            </a:r>
            <a:endParaRPr lang="en-US" sz="4000" b="1" dirty="0">
              <a:solidFill>
                <a:srgbClr val="0070C0"/>
              </a:solidFill>
              <a:latin typeface="Agency FB"/>
            </a:endParaRPr>
          </a:p>
        </p:txBody>
      </p:sp>
      <p:pic>
        <p:nvPicPr>
          <p:cNvPr id="4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03F125F-0533-46EB-8928-A80909C99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853" y="1238523"/>
            <a:ext cx="3663350" cy="4754766"/>
          </a:xfrm>
          <a:prstGeom prst="rect">
            <a:avLst/>
          </a:prstGeom>
        </p:spPr>
      </p:pic>
      <p:pic>
        <p:nvPicPr>
          <p:cNvPr id="8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59E9C15-4ABF-4691-8356-025A43ABA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192" y="1234202"/>
            <a:ext cx="4928558" cy="47634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B010DDE-B620-45E9-88A4-7BDD2D9B9772}"/>
              </a:ext>
            </a:extLst>
          </p:cNvPr>
          <p:cNvSpPr txBox="1"/>
          <p:nvPr/>
        </p:nvSpPr>
        <p:spPr>
          <a:xfrm>
            <a:off x="166777" y="632028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A5A5A5"/>
                </a:solidFill>
                <a:latin typeface="Agency FB"/>
              </a:rPr>
              <a:t>31/34</a:t>
            </a:r>
          </a:p>
        </p:txBody>
      </p:sp>
    </p:spTree>
    <p:extLst>
      <p:ext uri="{BB962C8B-B14F-4D97-AF65-F5344CB8AC3E}">
        <p14:creationId xmlns:p14="http://schemas.microsoft.com/office/powerpoint/2010/main" val="35201590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77E9F6E9-1CD1-4A92-8709-8FC927F095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999"/>
          <a:stretch/>
        </p:blipFill>
        <p:spPr>
          <a:xfrm>
            <a:off x="11487148" y="6197599"/>
            <a:ext cx="599436" cy="599436"/>
          </a:xfrm>
          <a:custGeom>
            <a:avLst/>
            <a:gdLst>
              <a:gd name="connsiteX0" fmla="*/ 1722118 w 3444236"/>
              <a:gd name="connsiteY0" fmla="*/ 0 h 3444236"/>
              <a:gd name="connsiteX1" fmla="*/ 3444236 w 3444236"/>
              <a:gd name="connsiteY1" fmla="*/ 1722118 h 3444236"/>
              <a:gd name="connsiteX2" fmla="*/ 1722118 w 3444236"/>
              <a:gd name="connsiteY2" fmla="*/ 3444236 h 3444236"/>
              <a:gd name="connsiteX3" fmla="*/ 0 w 3444236"/>
              <a:gd name="connsiteY3" fmla="*/ 1722118 h 3444236"/>
              <a:gd name="connsiteX4" fmla="*/ 1722118 w 3444236"/>
              <a:gd name="connsiteY4" fmla="*/ 0 h 34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4236" h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5E5B19FD-9B1B-4FB6-AC39-B68ECEB086B0}"/>
              </a:ext>
            </a:extLst>
          </p:cNvPr>
          <p:cNvSpPr txBox="1">
            <a:spLocks/>
          </p:cNvSpPr>
          <p:nvPr/>
        </p:nvSpPr>
        <p:spPr>
          <a:xfrm>
            <a:off x="8890000" y="6488748"/>
            <a:ext cx="2651760" cy="3654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>
                <a:latin typeface="Agency FB"/>
                <a:cs typeface="Calibri"/>
              </a:rPr>
              <a:t>Introdução à Análise de Dados Espaciais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AEC5EB6-0210-4C85-9C78-A7FA1CEA9166}"/>
              </a:ext>
            </a:extLst>
          </p:cNvPr>
          <p:cNvSpPr txBox="1">
            <a:spLocks/>
          </p:cNvSpPr>
          <p:nvPr/>
        </p:nvSpPr>
        <p:spPr>
          <a:xfrm>
            <a:off x="8829039" y="6234748"/>
            <a:ext cx="2651760" cy="3654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>
                <a:latin typeface="Agency FB"/>
                <a:ea typeface="+mn-lt"/>
                <a:cs typeface="+mn-lt"/>
              </a:rPr>
              <a:t>VI CimaTech- Congress of Industrial Management Aeronautical Technology</a:t>
            </a:r>
            <a:endParaRPr lang="en-US" b="1">
              <a:latin typeface="Agency FB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9307D9-9125-43E0-94AC-9D7AB6FAD08D}"/>
              </a:ext>
            </a:extLst>
          </p:cNvPr>
          <p:cNvCxnSpPr/>
          <p:nvPr/>
        </p:nvCxnSpPr>
        <p:spPr>
          <a:xfrm flipV="1">
            <a:off x="635" y="6162675"/>
            <a:ext cx="12192000" cy="2032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4EFAD7C-9DE7-400B-A688-F12B8F202BE2}"/>
              </a:ext>
            </a:extLst>
          </p:cNvPr>
          <p:cNvSpPr txBox="1"/>
          <p:nvPr/>
        </p:nvSpPr>
        <p:spPr>
          <a:xfrm>
            <a:off x="162560" y="243840"/>
            <a:ext cx="593497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Agency FB"/>
              </a:rPr>
              <a:t>REFERÊNCIAS</a:t>
            </a:r>
            <a:endParaRPr lang="en-US" sz="4000" b="1" dirty="0">
              <a:solidFill>
                <a:srgbClr val="0070C0"/>
              </a:solidFill>
              <a:latin typeface="Agency FB"/>
            </a:endParaRPr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B88D175F-072F-4313-AD83-2558173E2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494" y="1286139"/>
            <a:ext cx="3677728" cy="4587646"/>
          </a:xfrm>
          <a:prstGeom prst="rect">
            <a:avLst/>
          </a:prstGeom>
        </p:spPr>
      </p:pic>
      <p:pic>
        <p:nvPicPr>
          <p:cNvPr id="10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7FDE713-6E37-49A2-B5E2-D6FA679D2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759" y="1283460"/>
            <a:ext cx="3850258" cy="46792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01C413-315D-4EE4-B541-C901A740874C}"/>
              </a:ext>
            </a:extLst>
          </p:cNvPr>
          <p:cNvSpPr txBox="1"/>
          <p:nvPr/>
        </p:nvSpPr>
        <p:spPr>
          <a:xfrm>
            <a:off x="166777" y="632028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A5A5A5"/>
                </a:solidFill>
                <a:latin typeface="Agency FB"/>
              </a:rPr>
              <a:t>32/34</a:t>
            </a:r>
          </a:p>
        </p:txBody>
      </p:sp>
    </p:spTree>
    <p:extLst>
      <p:ext uri="{BB962C8B-B14F-4D97-AF65-F5344CB8AC3E}">
        <p14:creationId xmlns:p14="http://schemas.microsoft.com/office/powerpoint/2010/main" val="22086660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77E9F6E9-1CD1-4A92-8709-8FC927F095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999"/>
          <a:stretch/>
        </p:blipFill>
        <p:spPr>
          <a:xfrm>
            <a:off x="11487148" y="6197599"/>
            <a:ext cx="599436" cy="599436"/>
          </a:xfrm>
          <a:custGeom>
            <a:avLst/>
            <a:gdLst>
              <a:gd name="connsiteX0" fmla="*/ 1722118 w 3444236"/>
              <a:gd name="connsiteY0" fmla="*/ 0 h 3444236"/>
              <a:gd name="connsiteX1" fmla="*/ 3444236 w 3444236"/>
              <a:gd name="connsiteY1" fmla="*/ 1722118 h 3444236"/>
              <a:gd name="connsiteX2" fmla="*/ 1722118 w 3444236"/>
              <a:gd name="connsiteY2" fmla="*/ 3444236 h 3444236"/>
              <a:gd name="connsiteX3" fmla="*/ 0 w 3444236"/>
              <a:gd name="connsiteY3" fmla="*/ 1722118 h 3444236"/>
              <a:gd name="connsiteX4" fmla="*/ 1722118 w 3444236"/>
              <a:gd name="connsiteY4" fmla="*/ 0 h 34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4236" h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5E5B19FD-9B1B-4FB6-AC39-B68ECEB086B0}"/>
              </a:ext>
            </a:extLst>
          </p:cNvPr>
          <p:cNvSpPr txBox="1">
            <a:spLocks/>
          </p:cNvSpPr>
          <p:nvPr/>
        </p:nvSpPr>
        <p:spPr>
          <a:xfrm>
            <a:off x="8890000" y="6488748"/>
            <a:ext cx="2651760" cy="3654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>
                <a:latin typeface="Agency FB"/>
                <a:cs typeface="Calibri"/>
              </a:rPr>
              <a:t>Introdução à Análise de Dados Espaciais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AEC5EB6-0210-4C85-9C78-A7FA1CEA9166}"/>
              </a:ext>
            </a:extLst>
          </p:cNvPr>
          <p:cNvSpPr txBox="1">
            <a:spLocks/>
          </p:cNvSpPr>
          <p:nvPr/>
        </p:nvSpPr>
        <p:spPr>
          <a:xfrm>
            <a:off x="8829039" y="6234748"/>
            <a:ext cx="2651760" cy="3654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>
                <a:latin typeface="Agency FB"/>
                <a:ea typeface="+mn-lt"/>
                <a:cs typeface="+mn-lt"/>
              </a:rPr>
              <a:t>VI CimaTech- Congress of Industrial Management Aeronautical Technology</a:t>
            </a:r>
            <a:endParaRPr lang="en-US" b="1">
              <a:latin typeface="Agency FB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9307D9-9125-43E0-94AC-9D7AB6FAD08D}"/>
              </a:ext>
            </a:extLst>
          </p:cNvPr>
          <p:cNvCxnSpPr/>
          <p:nvPr/>
        </p:nvCxnSpPr>
        <p:spPr>
          <a:xfrm flipV="1">
            <a:off x="635" y="6162675"/>
            <a:ext cx="12192000" cy="2032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4EFAD7C-9DE7-400B-A688-F12B8F202BE2}"/>
              </a:ext>
            </a:extLst>
          </p:cNvPr>
          <p:cNvSpPr txBox="1"/>
          <p:nvPr/>
        </p:nvSpPr>
        <p:spPr>
          <a:xfrm>
            <a:off x="162560" y="243840"/>
            <a:ext cx="593497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Agency FB"/>
              </a:rPr>
              <a:t>REFERÊNCIAS</a:t>
            </a:r>
            <a:endParaRPr lang="en-US" sz="4000" b="1" dirty="0">
              <a:solidFill>
                <a:srgbClr val="0070C0"/>
              </a:solidFill>
              <a:latin typeface="Agency FB"/>
            </a:endParaRPr>
          </a:p>
        </p:txBody>
      </p:sp>
      <p:pic>
        <p:nvPicPr>
          <p:cNvPr id="4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19F9A48-D9AC-4079-AA69-2D2E4CB31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606" y="1140175"/>
            <a:ext cx="4669766" cy="4692668"/>
          </a:xfrm>
          <a:prstGeom prst="rect">
            <a:avLst/>
          </a:prstGeom>
        </p:spPr>
      </p:pic>
      <p:pic>
        <p:nvPicPr>
          <p:cNvPr id="8" name="Picture 11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B3C1DCF-401A-432B-9659-15BC17C03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928" y="1145013"/>
            <a:ext cx="5244860" cy="47117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48E9AA-9067-479A-9B77-5418FBBCDE80}"/>
              </a:ext>
            </a:extLst>
          </p:cNvPr>
          <p:cNvSpPr txBox="1"/>
          <p:nvPr/>
        </p:nvSpPr>
        <p:spPr>
          <a:xfrm>
            <a:off x="166777" y="632028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A5A5A5"/>
                </a:solidFill>
                <a:latin typeface="Agency FB"/>
              </a:rPr>
              <a:t>33/34</a:t>
            </a:r>
          </a:p>
        </p:txBody>
      </p:sp>
    </p:spTree>
    <p:extLst>
      <p:ext uri="{BB962C8B-B14F-4D97-AF65-F5344CB8AC3E}">
        <p14:creationId xmlns:p14="http://schemas.microsoft.com/office/powerpoint/2010/main" val="3482518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CC44B5-53F9-4F03-9EEB-4C3C821A6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6339840" cy="2387600"/>
          </a:xfrm>
        </p:spPr>
        <p:txBody>
          <a:bodyPr>
            <a:normAutofit/>
          </a:bodyPr>
          <a:lstStyle/>
          <a:p>
            <a:pPr algn="l"/>
            <a:r>
              <a:rPr lang="en-US" sz="5600" b="1">
                <a:latin typeface="Agency FB"/>
                <a:cs typeface="Calibri Light"/>
              </a:rPr>
              <a:t>Introdução à Análise de Dados Espaciais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633984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b="1" dirty="0" err="1">
                <a:latin typeface="Agency FB"/>
                <a:cs typeface="Calibri"/>
              </a:rPr>
              <a:t>Introdução</a:t>
            </a:r>
            <a:r>
              <a:rPr lang="en-US" b="1" dirty="0">
                <a:latin typeface="Agency FB"/>
                <a:cs typeface="Calibri"/>
              </a:rPr>
              <a:t> à </a:t>
            </a:r>
            <a:r>
              <a:rPr lang="en-US" b="1" dirty="0" err="1">
                <a:latin typeface="Agency FB"/>
                <a:cs typeface="Calibri"/>
              </a:rPr>
              <a:t>Extensão</a:t>
            </a:r>
            <a:r>
              <a:rPr lang="en-US" b="1" dirty="0">
                <a:latin typeface="Agency FB"/>
                <a:cs typeface="Calibri"/>
              </a:rPr>
              <a:t> </a:t>
            </a:r>
            <a:r>
              <a:rPr lang="en-US" b="1" dirty="0" err="1">
                <a:latin typeface="Agency FB"/>
                <a:cs typeface="Calibri"/>
              </a:rPr>
              <a:t>Espacial</a:t>
            </a:r>
            <a:r>
              <a:rPr lang="en-US" b="1" dirty="0">
                <a:latin typeface="Agency FB"/>
                <a:cs typeface="Calibri"/>
              </a:rPr>
              <a:t> </a:t>
            </a:r>
            <a:r>
              <a:rPr lang="en-US" b="1" dirty="0" err="1">
                <a:latin typeface="Agency FB"/>
                <a:cs typeface="Calibri"/>
              </a:rPr>
              <a:t>PostGIS</a:t>
            </a:r>
            <a:endParaRPr lang="en-US" b="1" dirty="0">
              <a:latin typeface="Agency FB"/>
              <a:cs typeface="Calibri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21E8B8D1-C24E-43C0-9BB5-1CCC5E26F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999"/>
          <a:stretch/>
        </p:blipFill>
        <p:spPr>
          <a:xfrm>
            <a:off x="9902188" y="81279"/>
            <a:ext cx="1981196" cy="1981196"/>
          </a:xfrm>
          <a:custGeom>
            <a:avLst/>
            <a:gdLst>
              <a:gd name="connsiteX0" fmla="*/ 1722118 w 3444236"/>
              <a:gd name="connsiteY0" fmla="*/ 0 h 3444236"/>
              <a:gd name="connsiteX1" fmla="*/ 3444236 w 3444236"/>
              <a:gd name="connsiteY1" fmla="*/ 1722118 h 3444236"/>
              <a:gd name="connsiteX2" fmla="*/ 1722118 w 3444236"/>
              <a:gd name="connsiteY2" fmla="*/ 3444236 h 3444236"/>
              <a:gd name="connsiteX3" fmla="*/ 0 w 3444236"/>
              <a:gd name="connsiteY3" fmla="*/ 1722118 h 3444236"/>
              <a:gd name="connsiteX4" fmla="*/ 1722118 w 3444236"/>
              <a:gd name="connsiteY4" fmla="*/ 0 h 34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4236" h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6A29FB4C-2E4E-4E3A-87A0-C8C0409C79E1}"/>
              </a:ext>
            </a:extLst>
          </p:cNvPr>
          <p:cNvSpPr txBox="1">
            <a:spLocks/>
          </p:cNvSpPr>
          <p:nvPr/>
        </p:nvSpPr>
        <p:spPr>
          <a:xfrm>
            <a:off x="8859520" y="4913948"/>
            <a:ext cx="302768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dirty="0">
                <a:solidFill>
                  <a:srgbClr val="0070C0"/>
                </a:solidFill>
                <a:latin typeface="Agency FB"/>
                <a:cs typeface="Calibri"/>
              </a:rPr>
              <a:t>Adriano P. Almeida</a:t>
            </a:r>
            <a:endParaRPr lang="en-US" b="1">
              <a:solidFill>
                <a:srgbClr val="0070C0"/>
              </a:solidFill>
              <a:latin typeface="Agency FB"/>
            </a:endParaRPr>
          </a:p>
          <a:p>
            <a:pPr algn="r"/>
            <a:r>
              <a:rPr lang="en-US" dirty="0">
                <a:solidFill>
                  <a:srgbClr val="0070C0"/>
                </a:solidFill>
                <a:latin typeface="Agency FB"/>
                <a:cs typeface="Calibri"/>
              </a:rPr>
              <a:t>Felipe Carvalho</a:t>
            </a:r>
          </a:p>
          <a:p>
            <a:pPr algn="r"/>
            <a:r>
              <a:rPr lang="en-US" dirty="0">
                <a:solidFill>
                  <a:srgbClr val="0070C0"/>
                </a:solidFill>
                <a:latin typeface="Agency FB"/>
                <a:cs typeface="Calibri"/>
              </a:rPr>
              <a:t>Felipe Menino</a:t>
            </a:r>
          </a:p>
          <a:p>
            <a:pPr algn="r"/>
            <a:r>
              <a:rPr lang="en-US" dirty="0" err="1">
                <a:solidFill>
                  <a:srgbClr val="0070C0"/>
                </a:solidFill>
                <a:latin typeface="Agency FB"/>
                <a:cs typeface="Calibri"/>
              </a:rPr>
              <a:t>Helvécio</a:t>
            </a:r>
            <a:r>
              <a:rPr lang="en-US" dirty="0">
                <a:solidFill>
                  <a:srgbClr val="0070C0"/>
                </a:solidFill>
                <a:latin typeface="Agency FB"/>
                <a:cs typeface="Calibri"/>
              </a:rPr>
              <a:t> Neto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CFCBD45-25CA-4AA6-AC0F-EB2DB8C63DE6}"/>
              </a:ext>
            </a:extLst>
          </p:cNvPr>
          <p:cNvSpPr txBox="1">
            <a:spLocks/>
          </p:cNvSpPr>
          <p:nvPr/>
        </p:nvSpPr>
        <p:spPr>
          <a:xfrm>
            <a:off x="1270000" y="1408748"/>
            <a:ext cx="1158240" cy="46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>
                <a:latin typeface="Agency FB"/>
                <a:cs typeface="Calibri"/>
              </a:rPr>
              <a:t>Minicurso</a:t>
            </a:r>
            <a:r>
              <a:rPr lang="en-US" dirty="0">
                <a:latin typeface="Agency FB"/>
                <a:cs typeface="Calibri"/>
              </a:rPr>
              <a:t>:</a:t>
            </a:r>
            <a:endParaRPr lang="en-US" dirty="0" err="1">
              <a:cs typeface="Calibri" panose="020F0502020204030204"/>
            </a:endParaRPr>
          </a:p>
        </p:txBody>
      </p:sp>
      <p:pic>
        <p:nvPicPr>
          <p:cNvPr id="8" name="Picture 13" descr="A picture containing drawing, light&#10;&#10;Description generated with very high confidence">
            <a:extLst>
              <a:ext uri="{FF2B5EF4-FFF2-40B4-BE49-F238E27FC236}">
                <a16:creationId xmlns:a16="http://schemas.microsoft.com/office/drawing/2014/main" id="{983A40B4-D8D8-4C6D-9B67-84F9D8C23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-619760" y="4909671"/>
            <a:ext cx="2509520" cy="1874819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E10C9F6A-CEE5-49F1-8E46-A459B4D8593C}"/>
              </a:ext>
            </a:extLst>
          </p:cNvPr>
          <p:cNvSpPr txBox="1">
            <a:spLocks/>
          </p:cNvSpPr>
          <p:nvPr/>
        </p:nvSpPr>
        <p:spPr>
          <a:xfrm>
            <a:off x="4226560" y="6183948"/>
            <a:ext cx="3738880" cy="6092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3A3838"/>
                </a:solidFill>
                <a:latin typeface="Agency FB"/>
                <a:cs typeface="Calibri"/>
              </a:rPr>
              <a:t>23 de </a:t>
            </a:r>
            <a:r>
              <a:rPr lang="en-US" sz="1800" dirty="0" err="1">
                <a:solidFill>
                  <a:srgbClr val="3A3838"/>
                </a:solidFill>
                <a:latin typeface="Agency FB"/>
                <a:cs typeface="Calibri"/>
              </a:rPr>
              <a:t>Outubro</a:t>
            </a:r>
            <a:r>
              <a:rPr lang="en-US" sz="1800" dirty="0">
                <a:solidFill>
                  <a:srgbClr val="3A3838"/>
                </a:solidFill>
                <a:latin typeface="Agency FB"/>
                <a:cs typeface="Calibri"/>
              </a:rPr>
              <a:t> de 2019</a:t>
            </a:r>
          </a:p>
          <a:p>
            <a:r>
              <a:rPr lang="en-US" sz="1800" dirty="0">
                <a:solidFill>
                  <a:srgbClr val="3A3838"/>
                </a:solidFill>
                <a:latin typeface="Agency FB"/>
                <a:cs typeface="Calibri"/>
              </a:rPr>
              <a:t>São José dos Campos - SP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FB28DD6-C818-4EDD-A17D-6BDE972F9547}"/>
              </a:ext>
            </a:extLst>
          </p:cNvPr>
          <p:cNvSpPr txBox="1">
            <a:spLocks/>
          </p:cNvSpPr>
          <p:nvPr/>
        </p:nvSpPr>
        <p:spPr>
          <a:xfrm>
            <a:off x="9548866" y="3429629"/>
            <a:ext cx="2342935" cy="12100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800" b="1">
                <a:solidFill>
                  <a:srgbClr val="0070C0"/>
                </a:solidFill>
                <a:latin typeface="Agency FB"/>
                <a:cs typeface="Calibri"/>
              </a:rPr>
              <a:t>OBRIGADO!</a:t>
            </a:r>
            <a:endParaRPr lang="en-US" sz="4800" b="1" dirty="0">
              <a:solidFill>
                <a:srgbClr val="0070C0"/>
              </a:solidFill>
              <a:latin typeface="Agency FB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850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77E9F6E9-1CD1-4A92-8709-8FC927F095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999"/>
          <a:stretch/>
        </p:blipFill>
        <p:spPr>
          <a:xfrm>
            <a:off x="11487148" y="6197599"/>
            <a:ext cx="599436" cy="599436"/>
          </a:xfrm>
          <a:custGeom>
            <a:avLst/>
            <a:gdLst>
              <a:gd name="connsiteX0" fmla="*/ 1722118 w 3444236"/>
              <a:gd name="connsiteY0" fmla="*/ 0 h 3444236"/>
              <a:gd name="connsiteX1" fmla="*/ 3444236 w 3444236"/>
              <a:gd name="connsiteY1" fmla="*/ 1722118 h 3444236"/>
              <a:gd name="connsiteX2" fmla="*/ 1722118 w 3444236"/>
              <a:gd name="connsiteY2" fmla="*/ 3444236 h 3444236"/>
              <a:gd name="connsiteX3" fmla="*/ 0 w 3444236"/>
              <a:gd name="connsiteY3" fmla="*/ 1722118 h 3444236"/>
              <a:gd name="connsiteX4" fmla="*/ 1722118 w 3444236"/>
              <a:gd name="connsiteY4" fmla="*/ 0 h 34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4236" h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5E5B19FD-9B1B-4FB6-AC39-B68ECEB086B0}"/>
              </a:ext>
            </a:extLst>
          </p:cNvPr>
          <p:cNvSpPr txBox="1">
            <a:spLocks/>
          </p:cNvSpPr>
          <p:nvPr/>
        </p:nvSpPr>
        <p:spPr>
          <a:xfrm>
            <a:off x="8890000" y="6488748"/>
            <a:ext cx="2651760" cy="3654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>
                <a:latin typeface="Agency FB"/>
                <a:cs typeface="Calibri"/>
              </a:rPr>
              <a:t>Introdução à Análise de Dados Espaciais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AEC5EB6-0210-4C85-9C78-A7FA1CEA9166}"/>
              </a:ext>
            </a:extLst>
          </p:cNvPr>
          <p:cNvSpPr txBox="1">
            <a:spLocks/>
          </p:cNvSpPr>
          <p:nvPr/>
        </p:nvSpPr>
        <p:spPr>
          <a:xfrm>
            <a:off x="8829039" y="6234748"/>
            <a:ext cx="2651760" cy="3654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>
                <a:latin typeface="Agency FB"/>
                <a:ea typeface="+mn-lt"/>
                <a:cs typeface="+mn-lt"/>
              </a:rPr>
              <a:t>VI CimaTech- Congress of Industrial Management Aeronautical Technology</a:t>
            </a:r>
            <a:endParaRPr lang="en-US" b="1">
              <a:latin typeface="Agency FB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9307D9-9125-43E0-94AC-9D7AB6FAD08D}"/>
              </a:ext>
            </a:extLst>
          </p:cNvPr>
          <p:cNvCxnSpPr/>
          <p:nvPr/>
        </p:nvCxnSpPr>
        <p:spPr>
          <a:xfrm flipV="1">
            <a:off x="635" y="6162675"/>
            <a:ext cx="12192000" cy="2032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1D449F7-703E-412D-A8AC-FC463A8A3757}"/>
              </a:ext>
            </a:extLst>
          </p:cNvPr>
          <p:cNvSpPr txBox="1"/>
          <p:nvPr/>
        </p:nvSpPr>
        <p:spPr>
          <a:xfrm>
            <a:off x="162560" y="243840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>
                <a:solidFill>
                  <a:srgbClr val="0070C0"/>
                </a:solidFill>
                <a:latin typeface="Agency FB"/>
              </a:rPr>
              <a:t>INTRODUÇÃO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9D48F174-626F-497C-B819-C4AC7A131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894742"/>
              </p:ext>
            </p:extLst>
          </p:nvPr>
        </p:nvGraphicFramePr>
        <p:xfrm>
          <a:off x="335280" y="1981200"/>
          <a:ext cx="6814345" cy="224027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63755">
                  <a:extLst>
                    <a:ext uri="{9D8B030D-6E8A-4147-A177-3AD203B41FA5}">
                      <a16:colId xmlns:a16="http://schemas.microsoft.com/office/drawing/2014/main" val="4098176605"/>
                    </a:ext>
                  </a:extLst>
                </a:gridCol>
                <a:gridCol w="2159208">
                  <a:extLst>
                    <a:ext uri="{9D8B030D-6E8A-4147-A177-3AD203B41FA5}">
                      <a16:colId xmlns:a16="http://schemas.microsoft.com/office/drawing/2014/main" val="9385637"/>
                    </a:ext>
                  </a:extLst>
                </a:gridCol>
                <a:gridCol w="923980">
                  <a:extLst>
                    <a:ext uri="{9D8B030D-6E8A-4147-A177-3AD203B41FA5}">
                      <a16:colId xmlns:a16="http://schemas.microsoft.com/office/drawing/2014/main" val="2214866957"/>
                    </a:ext>
                  </a:extLst>
                </a:gridCol>
                <a:gridCol w="1458923">
                  <a:extLst>
                    <a:ext uri="{9D8B030D-6E8A-4147-A177-3AD203B41FA5}">
                      <a16:colId xmlns:a16="http://schemas.microsoft.com/office/drawing/2014/main" val="3834874063"/>
                    </a:ext>
                  </a:extLst>
                </a:gridCol>
                <a:gridCol w="1808479">
                  <a:extLst>
                    <a:ext uri="{9D8B030D-6E8A-4147-A177-3AD203B41FA5}">
                      <a16:colId xmlns:a16="http://schemas.microsoft.com/office/drawing/2014/main" val="463800378"/>
                    </a:ext>
                  </a:extLst>
                </a:gridCol>
              </a:tblGrid>
              <a:tr h="370838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gency FB"/>
                        </a:rPr>
                        <a:t>ID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gency FB"/>
                        </a:rPr>
                        <a:t>MUNÍCIPIO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Agency FB"/>
                        </a:rPr>
                        <a:t>ESTADO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gency FB"/>
                        </a:rPr>
                        <a:t>POPULAÇÃO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gency FB"/>
                        </a:rPr>
                        <a:t>PIB PER CAPITA </a:t>
                      </a:r>
                      <a:r>
                        <a:rPr lang="en-US" sz="1800">
                          <a:latin typeface="Agency FB"/>
                        </a:rPr>
                        <a:t>(R$)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73552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Agency FB"/>
                        </a:rPr>
                        <a:t>1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>
                          <a:latin typeface="Agency FB"/>
                        </a:rPr>
                        <a:t>São José dos Campos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Agency FB"/>
                        </a:rPr>
                        <a:t>SP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Agency FB"/>
                        </a:rPr>
                        <a:t>629.921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Agency FB"/>
                        </a:rPr>
                        <a:t>53.615,25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93908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Agency FB"/>
                        </a:rPr>
                        <a:t>2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>
                          <a:latin typeface="Agency FB"/>
                        </a:rPr>
                        <a:t>Boa Vista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Agency FB"/>
                        </a:rPr>
                        <a:t>RR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Agency FB"/>
                        </a:rPr>
                        <a:t>284.313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Agency FB"/>
                        </a:rPr>
                        <a:t>24.852,52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00139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Agency FB"/>
                        </a:rPr>
                        <a:t>3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>
                          <a:latin typeface="Agency FB"/>
                        </a:rPr>
                        <a:t>Belém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Agency FB"/>
                        </a:rPr>
                        <a:t>PA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Agency FB"/>
                        </a:rPr>
                        <a:t>1.492.745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Agency FB"/>
                        </a:rPr>
                        <a:t>20.352,00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97047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Agency FB"/>
                        </a:rPr>
                        <a:t>4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>
                          <a:latin typeface="Agency FB"/>
                        </a:rPr>
                        <a:t>São Paulo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Agency FB"/>
                        </a:rPr>
                        <a:t>SP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>
                          <a:latin typeface="Agency FB"/>
                        </a:rPr>
                        <a:t>12.252.023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>
                          <a:latin typeface="Agency FB"/>
                        </a:rPr>
                        <a:t>57.071,43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42849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Agency FB"/>
                        </a:rPr>
                        <a:t>5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>
                          <a:latin typeface="Agency FB"/>
                        </a:rPr>
                        <a:t>Itaituba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Agency FB"/>
                        </a:rPr>
                        <a:t>PA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>
                          <a:latin typeface="Agency FB"/>
                        </a:rPr>
                        <a:t>97.493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>
                          <a:latin typeface="Agency FB"/>
                        </a:rPr>
                        <a:t>16.261,21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2406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664B50-70F7-46C2-9120-A32F2ECC9C9F}"/>
              </a:ext>
            </a:extLst>
          </p:cNvPr>
          <p:cNvSpPr txBox="1"/>
          <p:nvPr/>
        </p:nvSpPr>
        <p:spPr>
          <a:xfrm>
            <a:off x="305435" y="100647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595959"/>
                </a:solidFill>
                <a:latin typeface="Agency FB"/>
              </a:rPr>
              <a:t>Banco de dados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2236DA-904F-47F1-BC6E-9C0EB29E1439}"/>
              </a:ext>
            </a:extLst>
          </p:cNvPr>
          <p:cNvSpPr txBox="1"/>
          <p:nvPr/>
        </p:nvSpPr>
        <p:spPr>
          <a:xfrm>
            <a:off x="2205355" y="4349115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  <a:latin typeface="Agency FB"/>
              </a:rPr>
              <a:t>Fonte: IBGE, 2010</a:t>
            </a:r>
            <a:endParaRPr lang="en-US" sz="160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F1BDEB-A64A-4352-8D31-0C67FD5AA9E9}"/>
              </a:ext>
            </a:extLst>
          </p:cNvPr>
          <p:cNvSpPr txBox="1"/>
          <p:nvPr/>
        </p:nvSpPr>
        <p:spPr>
          <a:xfrm>
            <a:off x="7295514" y="498475"/>
            <a:ext cx="4632960" cy="5559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>
                <a:solidFill>
                  <a:srgbClr val="000000"/>
                </a:solidFill>
                <a:latin typeface="Agency FB"/>
              </a:rPr>
              <a:t>Qual a população média dos municípios dos estado do Pará?</a:t>
            </a:r>
            <a:endParaRPr lang="en-US" sz="2800">
              <a:cs typeface="Calibri" panose="020F0502020204030204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>
                <a:latin typeface="Agency FB"/>
                <a:cs typeface="Calibri"/>
              </a:rPr>
              <a:t>Qual a ordenação descrescente (por estados) da população brasileira?</a:t>
            </a:r>
            <a:endParaRPr lang="en-US" sz="2800">
              <a:cs typeface="Calibri" panose="020F0502020204030204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>
                <a:latin typeface="Agency FB"/>
                <a:cs typeface="Calibri"/>
              </a:rPr>
              <a:t>Quantos municípios do estado de São Paulo possui menos de 300 mil pessoas?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>
                <a:latin typeface="Agency FB"/>
                <a:cs typeface="Calibri"/>
              </a:rPr>
              <a:t>Quais municípios do estado de Roraima possui PIB per capita menor que a média do estado, e população superior a 180 mil habitantes ?</a:t>
            </a:r>
            <a:endParaRPr lang="en-US" sz="2400" dirty="0">
              <a:latin typeface="Agency FB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237378-9E6A-4495-BA32-DCB2716D9EFC}"/>
              </a:ext>
            </a:extLst>
          </p:cNvPr>
          <p:cNvSpPr txBox="1"/>
          <p:nvPr/>
        </p:nvSpPr>
        <p:spPr>
          <a:xfrm>
            <a:off x="166777" y="632028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A5A5A5"/>
                </a:solidFill>
                <a:latin typeface="Agency FB"/>
              </a:rPr>
              <a:t>04/34</a:t>
            </a:r>
          </a:p>
        </p:txBody>
      </p:sp>
    </p:spTree>
    <p:extLst>
      <p:ext uri="{BB962C8B-B14F-4D97-AF65-F5344CB8AC3E}">
        <p14:creationId xmlns:p14="http://schemas.microsoft.com/office/powerpoint/2010/main" val="2148343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77E9F6E9-1CD1-4A92-8709-8FC927F095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999"/>
          <a:stretch/>
        </p:blipFill>
        <p:spPr>
          <a:xfrm>
            <a:off x="11487148" y="6197599"/>
            <a:ext cx="599436" cy="599436"/>
          </a:xfrm>
          <a:custGeom>
            <a:avLst/>
            <a:gdLst>
              <a:gd name="connsiteX0" fmla="*/ 1722118 w 3444236"/>
              <a:gd name="connsiteY0" fmla="*/ 0 h 3444236"/>
              <a:gd name="connsiteX1" fmla="*/ 3444236 w 3444236"/>
              <a:gd name="connsiteY1" fmla="*/ 1722118 h 3444236"/>
              <a:gd name="connsiteX2" fmla="*/ 1722118 w 3444236"/>
              <a:gd name="connsiteY2" fmla="*/ 3444236 h 3444236"/>
              <a:gd name="connsiteX3" fmla="*/ 0 w 3444236"/>
              <a:gd name="connsiteY3" fmla="*/ 1722118 h 3444236"/>
              <a:gd name="connsiteX4" fmla="*/ 1722118 w 3444236"/>
              <a:gd name="connsiteY4" fmla="*/ 0 h 34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4236" h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5E5B19FD-9B1B-4FB6-AC39-B68ECEB086B0}"/>
              </a:ext>
            </a:extLst>
          </p:cNvPr>
          <p:cNvSpPr txBox="1">
            <a:spLocks/>
          </p:cNvSpPr>
          <p:nvPr/>
        </p:nvSpPr>
        <p:spPr>
          <a:xfrm>
            <a:off x="8890000" y="6488748"/>
            <a:ext cx="2651760" cy="3654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>
                <a:latin typeface="Agency FB"/>
                <a:cs typeface="Calibri"/>
              </a:rPr>
              <a:t>Introdução à Análise de Dados Espaciais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AEC5EB6-0210-4C85-9C78-A7FA1CEA9166}"/>
              </a:ext>
            </a:extLst>
          </p:cNvPr>
          <p:cNvSpPr txBox="1">
            <a:spLocks/>
          </p:cNvSpPr>
          <p:nvPr/>
        </p:nvSpPr>
        <p:spPr>
          <a:xfrm>
            <a:off x="8829039" y="6234748"/>
            <a:ext cx="2651760" cy="3654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>
                <a:latin typeface="Agency FB"/>
                <a:ea typeface="+mn-lt"/>
                <a:cs typeface="+mn-lt"/>
              </a:rPr>
              <a:t>VI CimaTech- Congress of Industrial Management Aeronautical Technology</a:t>
            </a:r>
            <a:endParaRPr lang="en-US" b="1">
              <a:latin typeface="Agency FB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9307D9-9125-43E0-94AC-9D7AB6FAD08D}"/>
              </a:ext>
            </a:extLst>
          </p:cNvPr>
          <p:cNvCxnSpPr/>
          <p:nvPr/>
        </p:nvCxnSpPr>
        <p:spPr>
          <a:xfrm flipV="1">
            <a:off x="635" y="6162675"/>
            <a:ext cx="12192000" cy="2032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1D449F7-703E-412D-A8AC-FC463A8A3757}"/>
              </a:ext>
            </a:extLst>
          </p:cNvPr>
          <p:cNvSpPr txBox="1"/>
          <p:nvPr/>
        </p:nvSpPr>
        <p:spPr>
          <a:xfrm>
            <a:off x="162560" y="243840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>
                <a:solidFill>
                  <a:srgbClr val="0070C0"/>
                </a:solidFill>
                <a:latin typeface="Agency FB"/>
              </a:rPr>
              <a:t>INTRODUÇÃO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9D48F174-626F-497C-B819-C4AC7A1311FF}"/>
              </a:ext>
            </a:extLst>
          </p:cNvPr>
          <p:cNvGraphicFramePr>
            <a:graphicFrameLocks noGrp="1"/>
          </p:cNvGraphicFramePr>
          <p:nvPr/>
        </p:nvGraphicFramePr>
        <p:xfrm>
          <a:off x="335280" y="1981200"/>
          <a:ext cx="6814345" cy="224027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63755">
                  <a:extLst>
                    <a:ext uri="{9D8B030D-6E8A-4147-A177-3AD203B41FA5}">
                      <a16:colId xmlns:a16="http://schemas.microsoft.com/office/drawing/2014/main" val="4098176605"/>
                    </a:ext>
                  </a:extLst>
                </a:gridCol>
                <a:gridCol w="2159208">
                  <a:extLst>
                    <a:ext uri="{9D8B030D-6E8A-4147-A177-3AD203B41FA5}">
                      <a16:colId xmlns:a16="http://schemas.microsoft.com/office/drawing/2014/main" val="9385637"/>
                    </a:ext>
                  </a:extLst>
                </a:gridCol>
                <a:gridCol w="923980">
                  <a:extLst>
                    <a:ext uri="{9D8B030D-6E8A-4147-A177-3AD203B41FA5}">
                      <a16:colId xmlns:a16="http://schemas.microsoft.com/office/drawing/2014/main" val="2214866957"/>
                    </a:ext>
                  </a:extLst>
                </a:gridCol>
                <a:gridCol w="1458923">
                  <a:extLst>
                    <a:ext uri="{9D8B030D-6E8A-4147-A177-3AD203B41FA5}">
                      <a16:colId xmlns:a16="http://schemas.microsoft.com/office/drawing/2014/main" val="3834874063"/>
                    </a:ext>
                  </a:extLst>
                </a:gridCol>
                <a:gridCol w="1808479">
                  <a:extLst>
                    <a:ext uri="{9D8B030D-6E8A-4147-A177-3AD203B41FA5}">
                      <a16:colId xmlns:a16="http://schemas.microsoft.com/office/drawing/2014/main" val="463800378"/>
                    </a:ext>
                  </a:extLst>
                </a:gridCol>
              </a:tblGrid>
              <a:tr h="370838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gency FB"/>
                        </a:rPr>
                        <a:t>ID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gency FB"/>
                        </a:rPr>
                        <a:t>MUNÍCIPIO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Agency FB"/>
                        </a:rPr>
                        <a:t>ESTADO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gency FB"/>
                        </a:rPr>
                        <a:t>POPULAÇÃO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gency FB"/>
                        </a:rPr>
                        <a:t>PIB PER CAPITA </a:t>
                      </a:r>
                      <a:r>
                        <a:rPr lang="en-US" sz="1800">
                          <a:latin typeface="Agency FB"/>
                        </a:rPr>
                        <a:t>(R$)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73552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Agency FB"/>
                        </a:rPr>
                        <a:t>1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>
                          <a:latin typeface="Agency FB"/>
                        </a:rPr>
                        <a:t>São José dos Campos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Agency FB"/>
                        </a:rPr>
                        <a:t>SP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Agency FB"/>
                        </a:rPr>
                        <a:t>629.921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Agency FB"/>
                        </a:rPr>
                        <a:t>53.615,25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93908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Agency FB"/>
                        </a:rPr>
                        <a:t>2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>
                          <a:latin typeface="Agency FB"/>
                        </a:rPr>
                        <a:t>Boa Vista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Agency FB"/>
                        </a:rPr>
                        <a:t>RR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Agency FB"/>
                        </a:rPr>
                        <a:t>284.313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Agency FB"/>
                        </a:rPr>
                        <a:t>24.852,52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00139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Agency FB"/>
                        </a:rPr>
                        <a:t>3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>
                          <a:latin typeface="Agency FB"/>
                        </a:rPr>
                        <a:t>Belém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Agency FB"/>
                        </a:rPr>
                        <a:t>PA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Agency FB"/>
                        </a:rPr>
                        <a:t>1.492.745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Agency FB"/>
                        </a:rPr>
                        <a:t>20.352,00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97047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Agency FB"/>
                        </a:rPr>
                        <a:t>4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>
                          <a:latin typeface="Agency FB"/>
                        </a:rPr>
                        <a:t>São Paulo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Agency FB"/>
                        </a:rPr>
                        <a:t>SP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>
                          <a:latin typeface="Agency FB"/>
                        </a:rPr>
                        <a:t>12.252.023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>
                          <a:latin typeface="Agency FB"/>
                        </a:rPr>
                        <a:t>57.071,43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42849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Agency FB"/>
                        </a:rPr>
                        <a:t>5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>
                          <a:latin typeface="Agency FB"/>
                        </a:rPr>
                        <a:t>Itaituba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Agency FB"/>
                        </a:rPr>
                        <a:t>PA</a:t>
                      </a:r>
                      <a:endParaRPr lang="en-US" sz="1800" dirty="0">
                        <a:latin typeface="Agency F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>
                          <a:latin typeface="Agency FB"/>
                        </a:rPr>
                        <a:t>97.493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>
                          <a:latin typeface="Agency FB"/>
                        </a:rPr>
                        <a:t>16.261,21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2406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664B50-70F7-46C2-9120-A32F2ECC9C9F}"/>
              </a:ext>
            </a:extLst>
          </p:cNvPr>
          <p:cNvSpPr txBox="1"/>
          <p:nvPr/>
        </p:nvSpPr>
        <p:spPr>
          <a:xfrm>
            <a:off x="305435" y="100647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595959"/>
                </a:solidFill>
                <a:latin typeface="Agency FB"/>
              </a:rPr>
              <a:t>Banco de dados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2236DA-904F-47F1-BC6E-9C0EB29E1439}"/>
              </a:ext>
            </a:extLst>
          </p:cNvPr>
          <p:cNvSpPr txBox="1"/>
          <p:nvPr/>
        </p:nvSpPr>
        <p:spPr>
          <a:xfrm>
            <a:off x="2205355" y="4349115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  <a:latin typeface="Agency FB"/>
              </a:rPr>
              <a:t>Fonte: IBGE, 2010</a:t>
            </a:r>
            <a:endParaRPr lang="en-US" sz="160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F1BDEB-A64A-4352-8D31-0C67FD5AA9E9}"/>
              </a:ext>
            </a:extLst>
          </p:cNvPr>
          <p:cNvSpPr txBox="1"/>
          <p:nvPr/>
        </p:nvSpPr>
        <p:spPr>
          <a:xfrm>
            <a:off x="7295514" y="239682"/>
            <a:ext cx="4632960" cy="6667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>
                <a:solidFill>
                  <a:srgbClr val="000000"/>
                </a:solidFill>
                <a:latin typeface="Agency FB"/>
              </a:rPr>
              <a:t>Qual a área do município mais populoso de Roraima?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>
                <a:latin typeface="Agency FB"/>
                <a:cs typeface="Calibri"/>
              </a:rPr>
              <a:t>Qual a distância entre os municípios com maior e menor PIB percapita do estado do Pará?</a:t>
            </a:r>
            <a:endParaRPr lang="en-US" sz="2400" dirty="0">
              <a:latin typeface="Agency FB"/>
              <a:cs typeface="Calibri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>
                <a:latin typeface="Agency FB"/>
                <a:cs typeface="Calibri"/>
              </a:rPr>
              <a:t>Quantos municípios fazem fronteira com o município mais populoso de São Paulo?</a:t>
            </a:r>
            <a:endParaRPr lang="en-US" sz="2400" dirty="0">
              <a:latin typeface="Agency FB"/>
              <a:cs typeface="Calibri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>
                <a:latin typeface="Agency FB"/>
                <a:cs typeface="Calibri"/>
              </a:rPr>
              <a:t>Qual a média do PIB percapita dos municípios que fazem fronteira com o munícpio menor PIB percapita Pará?</a:t>
            </a:r>
            <a:endParaRPr lang="en-US" sz="2400" dirty="0">
              <a:latin typeface="Agency FB"/>
              <a:cs typeface="Calibri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2400" dirty="0">
              <a:latin typeface="Agency FB"/>
              <a:cs typeface="Calibri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2400" dirty="0">
              <a:latin typeface="Agency FB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5E7EF6-7ECE-49F3-8D8A-336BC062F0AB}"/>
              </a:ext>
            </a:extLst>
          </p:cNvPr>
          <p:cNvSpPr txBox="1"/>
          <p:nvPr/>
        </p:nvSpPr>
        <p:spPr>
          <a:xfrm>
            <a:off x="166777" y="632028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A5A5A5"/>
                </a:solidFill>
                <a:latin typeface="Agency FB"/>
              </a:rPr>
              <a:t>05/34</a:t>
            </a:r>
          </a:p>
        </p:txBody>
      </p:sp>
    </p:spTree>
    <p:extLst>
      <p:ext uri="{BB962C8B-B14F-4D97-AF65-F5344CB8AC3E}">
        <p14:creationId xmlns:p14="http://schemas.microsoft.com/office/powerpoint/2010/main" val="4130176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77E9F6E9-1CD1-4A92-8709-8FC927F095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999"/>
          <a:stretch/>
        </p:blipFill>
        <p:spPr>
          <a:xfrm>
            <a:off x="11487148" y="6197599"/>
            <a:ext cx="599436" cy="599436"/>
          </a:xfrm>
          <a:custGeom>
            <a:avLst/>
            <a:gdLst>
              <a:gd name="connsiteX0" fmla="*/ 1722118 w 3444236"/>
              <a:gd name="connsiteY0" fmla="*/ 0 h 3444236"/>
              <a:gd name="connsiteX1" fmla="*/ 3444236 w 3444236"/>
              <a:gd name="connsiteY1" fmla="*/ 1722118 h 3444236"/>
              <a:gd name="connsiteX2" fmla="*/ 1722118 w 3444236"/>
              <a:gd name="connsiteY2" fmla="*/ 3444236 h 3444236"/>
              <a:gd name="connsiteX3" fmla="*/ 0 w 3444236"/>
              <a:gd name="connsiteY3" fmla="*/ 1722118 h 3444236"/>
              <a:gd name="connsiteX4" fmla="*/ 1722118 w 3444236"/>
              <a:gd name="connsiteY4" fmla="*/ 0 h 34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4236" h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5E5B19FD-9B1B-4FB6-AC39-B68ECEB086B0}"/>
              </a:ext>
            </a:extLst>
          </p:cNvPr>
          <p:cNvSpPr txBox="1">
            <a:spLocks/>
          </p:cNvSpPr>
          <p:nvPr/>
        </p:nvSpPr>
        <p:spPr>
          <a:xfrm>
            <a:off x="8890000" y="6488748"/>
            <a:ext cx="2651760" cy="3654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>
                <a:latin typeface="Agency FB"/>
                <a:cs typeface="Calibri"/>
              </a:rPr>
              <a:t>Introdução à Análise de Dados Espaciais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AEC5EB6-0210-4C85-9C78-A7FA1CEA9166}"/>
              </a:ext>
            </a:extLst>
          </p:cNvPr>
          <p:cNvSpPr txBox="1">
            <a:spLocks/>
          </p:cNvSpPr>
          <p:nvPr/>
        </p:nvSpPr>
        <p:spPr>
          <a:xfrm>
            <a:off x="8829039" y="6234748"/>
            <a:ext cx="2651760" cy="3654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>
                <a:latin typeface="Agency FB"/>
                <a:ea typeface="+mn-lt"/>
                <a:cs typeface="+mn-lt"/>
              </a:rPr>
              <a:t>VI CimaTech- Congress of Industrial Management Aeronautical Technology</a:t>
            </a:r>
            <a:endParaRPr lang="en-US" b="1">
              <a:latin typeface="Agency FB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9307D9-9125-43E0-94AC-9D7AB6FAD08D}"/>
              </a:ext>
            </a:extLst>
          </p:cNvPr>
          <p:cNvCxnSpPr/>
          <p:nvPr/>
        </p:nvCxnSpPr>
        <p:spPr>
          <a:xfrm flipV="1">
            <a:off x="635" y="6162675"/>
            <a:ext cx="12192000" cy="2032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1D449F7-703E-412D-A8AC-FC463A8A3757}"/>
              </a:ext>
            </a:extLst>
          </p:cNvPr>
          <p:cNvSpPr txBox="1"/>
          <p:nvPr/>
        </p:nvSpPr>
        <p:spPr>
          <a:xfrm>
            <a:off x="507617" y="459500"/>
            <a:ext cx="5302368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dirty="0">
                <a:solidFill>
                  <a:srgbClr val="0070C0"/>
                </a:solidFill>
                <a:latin typeface="Agency FB"/>
              </a:rPr>
              <a:t>O QUE DIFERE UM BANCO DE DADOS DE UM BANCO TRADICIONAL DE DADOS </a:t>
            </a:r>
            <a:r>
              <a:rPr lang="en-US" sz="6000" b="1">
                <a:solidFill>
                  <a:srgbClr val="0070C0"/>
                </a:solidFill>
                <a:latin typeface="Agency FB"/>
              </a:rPr>
              <a:t>GEOGRÁFICO?</a:t>
            </a:r>
            <a:endParaRPr lang="en-US" sz="6000" b="1" dirty="0">
              <a:solidFill>
                <a:srgbClr val="0070C0"/>
              </a:solidFill>
              <a:latin typeface="Agency FB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F96623-2263-43C2-823B-2A6AB3D630BA}"/>
              </a:ext>
            </a:extLst>
          </p:cNvPr>
          <p:cNvSpPr txBox="1"/>
          <p:nvPr/>
        </p:nvSpPr>
        <p:spPr>
          <a:xfrm>
            <a:off x="8558936" y="2414820"/>
            <a:ext cx="831009" cy="15773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650" b="1">
                <a:solidFill>
                  <a:srgbClr val="FFC000"/>
                </a:solidFill>
                <a:latin typeface="Agency FB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6DC248-FE20-4964-BD0C-A637F3EFEE23}"/>
              </a:ext>
            </a:extLst>
          </p:cNvPr>
          <p:cNvSpPr txBox="1"/>
          <p:nvPr/>
        </p:nvSpPr>
        <p:spPr>
          <a:xfrm>
            <a:off x="166777" y="632028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A5A5A5"/>
                </a:solidFill>
                <a:latin typeface="Agency FB"/>
              </a:rPr>
              <a:t>06/34</a:t>
            </a:r>
          </a:p>
        </p:txBody>
      </p:sp>
    </p:spTree>
    <p:extLst>
      <p:ext uri="{BB962C8B-B14F-4D97-AF65-F5344CB8AC3E}">
        <p14:creationId xmlns:p14="http://schemas.microsoft.com/office/powerpoint/2010/main" val="224851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77E9F6E9-1CD1-4A92-8709-8FC927F095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999"/>
          <a:stretch/>
        </p:blipFill>
        <p:spPr>
          <a:xfrm>
            <a:off x="11487148" y="6197599"/>
            <a:ext cx="599436" cy="599436"/>
          </a:xfrm>
          <a:custGeom>
            <a:avLst/>
            <a:gdLst>
              <a:gd name="connsiteX0" fmla="*/ 1722118 w 3444236"/>
              <a:gd name="connsiteY0" fmla="*/ 0 h 3444236"/>
              <a:gd name="connsiteX1" fmla="*/ 3444236 w 3444236"/>
              <a:gd name="connsiteY1" fmla="*/ 1722118 h 3444236"/>
              <a:gd name="connsiteX2" fmla="*/ 1722118 w 3444236"/>
              <a:gd name="connsiteY2" fmla="*/ 3444236 h 3444236"/>
              <a:gd name="connsiteX3" fmla="*/ 0 w 3444236"/>
              <a:gd name="connsiteY3" fmla="*/ 1722118 h 3444236"/>
              <a:gd name="connsiteX4" fmla="*/ 1722118 w 3444236"/>
              <a:gd name="connsiteY4" fmla="*/ 0 h 34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4236" h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5E5B19FD-9B1B-4FB6-AC39-B68ECEB086B0}"/>
              </a:ext>
            </a:extLst>
          </p:cNvPr>
          <p:cNvSpPr txBox="1">
            <a:spLocks/>
          </p:cNvSpPr>
          <p:nvPr/>
        </p:nvSpPr>
        <p:spPr>
          <a:xfrm>
            <a:off x="8890000" y="6488748"/>
            <a:ext cx="2651760" cy="3654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>
                <a:latin typeface="Agency FB"/>
                <a:cs typeface="Calibri"/>
              </a:rPr>
              <a:t>Introdução à Análise de Dados Espaciais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AEC5EB6-0210-4C85-9C78-A7FA1CEA9166}"/>
              </a:ext>
            </a:extLst>
          </p:cNvPr>
          <p:cNvSpPr txBox="1">
            <a:spLocks/>
          </p:cNvSpPr>
          <p:nvPr/>
        </p:nvSpPr>
        <p:spPr>
          <a:xfrm>
            <a:off x="8829039" y="6234748"/>
            <a:ext cx="2651760" cy="3654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>
                <a:latin typeface="Agency FB"/>
                <a:ea typeface="+mn-lt"/>
                <a:cs typeface="+mn-lt"/>
              </a:rPr>
              <a:t>VI CimaTech- Congress of Industrial Management Aeronautical Technology</a:t>
            </a:r>
            <a:endParaRPr lang="en-US" b="1">
              <a:latin typeface="Agency FB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9307D9-9125-43E0-94AC-9D7AB6FAD08D}"/>
              </a:ext>
            </a:extLst>
          </p:cNvPr>
          <p:cNvCxnSpPr/>
          <p:nvPr/>
        </p:nvCxnSpPr>
        <p:spPr>
          <a:xfrm flipV="1">
            <a:off x="635" y="6162675"/>
            <a:ext cx="12192000" cy="2032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1D449F7-703E-412D-A8AC-FC463A8A3757}"/>
              </a:ext>
            </a:extLst>
          </p:cNvPr>
          <p:cNvSpPr txBox="1"/>
          <p:nvPr/>
        </p:nvSpPr>
        <p:spPr>
          <a:xfrm>
            <a:off x="162560" y="243840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>
                <a:solidFill>
                  <a:srgbClr val="0070C0"/>
                </a:solidFill>
                <a:latin typeface="Agency FB"/>
              </a:rPr>
              <a:t>INTRODUÇÃO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664B50-70F7-46C2-9120-A32F2ECC9C9F}"/>
              </a:ext>
            </a:extLst>
          </p:cNvPr>
          <p:cNvSpPr txBox="1"/>
          <p:nvPr/>
        </p:nvSpPr>
        <p:spPr>
          <a:xfrm>
            <a:off x="305435" y="1006475"/>
            <a:ext cx="2743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595959"/>
                </a:solidFill>
                <a:latin typeface="Agency FB"/>
              </a:rPr>
              <a:t>Banco de dados geográficos</a:t>
            </a:r>
          </a:p>
        </p:txBody>
      </p:sp>
      <p:pic>
        <p:nvPicPr>
          <p:cNvPr id="2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74D321D-8202-4626-9E9E-1B5AA880C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49" y="2466747"/>
            <a:ext cx="4310332" cy="2025150"/>
          </a:xfrm>
          <a:prstGeom prst="rect">
            <a:avLst/>
          </a:prstGeom>
        </p:spPr>
      </p:pic>
      <p:pic>
        <p:nvPicPr>
          <p:cNvPr id="4" name="Picture 5" descr="A picture containing shirt&#10;&#10;Description generated with very high confidence">
            <a:extLst>
              <a:ext uri="{FF2B5EF4-FFF2-40B4-BE49-F238E27FC236}">
                <a16:creationId xmlns:a16="http://schemas.microsoft.com/office/drawing/2014/main" id="{3C43B2DB-68C9-4260-971B-04CCEDC9E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6965" y="2087323"/>
            <a:ext cx="2338297" cy="2338297"/>
          </a:xfrm>
          <a:prstGeom prst="rect">
            <a:avLst/>
          </a:prstGeom>
        </p:spPr>
      </p:pic>
      <p:pic>
        <p:nvPicPr>
          <p:cNvPr id="8" name="Picture 11" descr="A close up of an animal&#10;&#10;Description generated with very high confidence">
            <a:extLst>
              <a:ext uri="{FF2B5EF4-FFF2-40B4-BE49-F238E27FC236}">
                <a16:creationId xmlns:a16="http://schemas.microsoft.com/office/drawing/2014/main" id="{986B3CA4-9856-4B9E-9802-6C0B7407E1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1792" y="2257245"/>
            <a:ext cx="2286000" cy="2286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70F27D-19C6-481C-9AA3-520865125C90}"/>
              </a:ext>
            </a:extLst>
          </p:cNvPr>
          <p:cNvSpPr txBox="1"/>
          <p:nvPr/>
        </p:nvSpPr>
        <p:spPr>
          <a:xfrm>
            <a:off x="166777" y="632028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A5A5A5"/>
                </a:solidFill>
                <a:latin typeface="Agency FB"/>
              </a:rPr>
              <a:t>07/34</a:t>
            </a:r>
          </a:p>
        </p:txBody>
      </p:sp>
    </p:spTree>
    <p:extLst>
      <p:ext uri="{BB962C8B-B14F-4D97-AF65-F5344CB8AC3E}">
        <p14:creationId xmlns:p14="http://schemas.microsoft.com/office/powerpoint/2010/main" val="14498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77E9F6E9-1CD1-4A92-8709-8FC927F095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999"/>
          <a:stretch/>
        </p:blipFill>
        <p:spPr>
          <a:xfrm>
            <a:off x="11487148" y="6197599"/>
            <a:ext cx="599436" cy="599436"/>
          </a:xfrm>
          <a:custGeom>
            <a:avLst/>
            <a:gdLst>
              <a:gd name="connsiteX0" fmla="*/ 1722118 w 3444236"/>
              <a:gd name="connsiteY0" fmla="*/ 0 h 3444236"/>
              <a:gd name="connsiteX1" fmla="*/ 3444236 w 3444236"/>
              <a:gd name="connsiteY1" fmla="*/ 1722118 h 3444236"/>
              <a:gd name="connsiteX2" fmla="*/ 1722118 w 3444236"/>
              <a:gd name="connsiteY2" fmla="*/ 3444236 h 3444236"/>
              <a:gd name="connsiteX3" fmla="*/ 0 w 3444236"/>
              <a:gd name="connsiteY3" fmla="*/ 1722118 h 3444236"/>
              <a:gd name="connsiteX4" fmla="*/ 1722118 w 3444236"/>
              <a:gd name="connsiteY4" fmla="*/ 0 h 34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4236" h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5E5B19FD-9B1B-4FB6-AC39-B68ECEB086B0}"/>
              </a:ext>
            </a:extLst>
          </p:cNvPr>
          <p:cNvSpPr txBox="1">
            <a:spLocks/>
          </p:cNvSpPr>
          <p:nvPr/>
        </p:nvSpPr>
        <p:spPr>
          <a:xfrm>
            <a:off x="8890000" y="6488748"/>
            <a:ext cx="2651760" cy="3654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>
                <a:latin typeface="Agency FB"/>
                <a:cs typeface="Calibri"/>
              </a:rPr>
              <a:t>Introdução à Análise de Dados Espaciais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AEC5EB6-0210-4C85-9C78-A7FA1CEA9166}"/>
              </a:ext>
            </a:extLst>
          </p:cNvPr>
          <p:cNvSpPr txBox="1">
            <a:spLocks/>
          </p:cNvSpPr>
          <p:nvPr/>
        </p:nvSpPr>
        <p:spPr>
          <a:xfrm>
            <a:off x="8829039" y="6234748"/>
            <a:ext cx="2651760" cy="3654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>
                <a:latin typeface="Agency FB"/>
                <a:ea typeface="+mn-lt"/>
                <a:cs typeface="+mn-lt"/>
              </a:rPr>
              <a:t>VI CimaTech- Congress of Industrial Management Aeronautical Technology</a:t>
            </a:r>
            <a:endParaRPr lang="en-US" b="1">
              <a:latin typeface="Agency FB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9307D9-9125-43E0-94AC-9D7AB6FAD08D}"/>
              </a:ext>
            </a:extLst>
          </p:cNvPr>
          <p:cNvCxnSpPr/>
          <p:nvPr/>
        </p:nvCxnSpPr>
        <p:spPr>
          <a:xfrm flipV="1">
            <a:off x="635" y="6162675"/>
            <a:ext cx="12192000" cy="2032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1D449F7-703E-412D-A8AC-FC463A8A3757}"/>
              </a:ext>
            </a:extLst>
          </p:cNvPr>
          <p:cNvSpPr txBox="1"/>
          <p:nvPr/>
        </p:nvSpPr>
        <p:spPr>
          <a:xfrm>
            <a:off x="162560" y="243840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>
                <a:solidFill>
                  <a:srgbClr val="0070C0"/>
                </a:solidFill>
                <a:latin typeface="Agency FB"/>
              </a:rPr>
              <a:t>INTRODUÇÃO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664B50-70F7-46C2-9120-A32F2ECC9C9F}"/>
              </a:ext>
            </a:extLst>
          </p:cNvPr>
          <p:cNvSpPr txBox="1"/>
          <p:nvPr/>
        </p:nvSpPr>
        <p:spPr>
          <a:xfrm>
            <a:off x="305435" y="100647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595959"/>
                </a:solidFill>
                <a:latin typeface="Agency FB"/>
              </a:rPr>
              <a:t>PostGIS</a:t>
            </a:r>
            <a:endParaRPr lang="en-US" sz="2800" b="1" dirty="0">
              <a:solidFill>
                <a:srgbClr val="595959"/>
              </a:solidFill>
              <a:latin typeface="Agency FB"/>
            </a:endParaRPr>
          </a:p>
        </p:txBody>
      </p:sp>
      <p:pic>
        <p:nvPicPr>
          <p:cNvPr id="8" name="Picture 11" descr="A close up of an animal&#10;&#10;Description generated with very high confidence">
            <a:extLst>
              <a:ext uri="{FF2B5EF4-FFF2-40B4-BE49-F238E27FC236}">
                <a16:creationId xmlns:a16="http://schemas.microsoft.com/office/drawing/2014/main" id="{986B3CA4-9856-4B9E-9802-6C0B7407E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925" y="1524000"/>
            <a:ext cx="4327584" cy="43419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A32738-61B5-43DD-A6DF-55768CA768B2}"/>
              </a:ext>
            </a:extLst>
          </p:cNvPr>
          <p:cNvSpPr txBox="1"/>
          <p:nvPr/>
        </p:nvSpPr>
        <p:spPr>
          <a:xfrm>
            <a:off x="334189" y="2300437"/>
            <a:ext cx="5158597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rgbClr val="000000"/>
                </a:solidFill>
                <a:latin typeface="Agency FB"/>
              </a:rPr>
              <a:t>Fácil instalação</a:t>
            </a:r>
            <a:endParaRPr lang="en-US" sz="280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rgbClr val="000000"/>
                </a:solidFill>
                <a:latin typeface="Agency FB"/>
              </a:rPr>
              <a:t>Fácil integração com SIG</a:t>
            </a:r>
            <a:endParaRPr lang="en-US" sz="2800" b="1" dirty="0">
              <a:solidFill>
                <a:srgbClr val="000000"/>
              </a:solidFill>
              <a:latin typeface="Agency FB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rgbClr val="000000"/>
                </a:solidFill>
                <a:latin typeface="Agency FB"/>
              </a:rPr>
              <a:t>Segue o padrão da OGC</a:t>
            </a:r>
            <a:endParaRPr lang="en-US" sz="2800" b="1" dirty="0">
              <a:solidFill>
                <a:srgbClr val="000000"/>
              </a:solidFill>
              <a:latin typeface="Agency FB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rgbClr val="000000"/>
                </a:solidFill>
                <a:latin typeface="Agency FB"/>
              </a:rPr>
              <a:t>Com suport à GiST e R-Tree</a:t>
            </a:r>
            <a:endParaRPr lang="en-US" sz="2800" b="1" dirty="0">
              <a:solidFill>
                <a:srgbClr val="000000"/>
              </a:solidFill>
              <a:latin typeface="Agency FB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rgbClr val="000000"/>
                </a:solidFill>
                <a:latin typeface="Agency FB"/>
              </a:rPr>
              <a:t>Material online de fácil acesso</a:t>
            </a:r>
            <a:endParaRPr lang="en-US" sz="2800">
              <a:solidFill>
                <a:srgbClr val="000000"/>
              </a:solidFill>
              <a:ea typeface="+mn-lt"/>
              <a:cs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rgbClr val="000000"/>
                </a:solidFill>
                <a:latin typeface="Agency FB"/>
              </a:rPr>
              <a:t>Comunidade ativa</a:t>
            </a:r>
            <a:endParaRPr lang="en-US" sz="2800">
              <a:solidFill>
                <a:srgbClr val="000000"/>
              </a:solidFill>
              <a:ea typeface="+mn-lt"/>
              <a:cs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rgbClr val="000000"/>
                </a:solidFill>
                <a:latin typeface="Agency FB"/>
              </a:rPr>
              <a:t>Grátis e código fonte aberto</a:t>
            </a:r>
            <a:endParaRPr lang="en-US" sz="2800" b="1" dirty="0">
              <a:solidFill>
                <a:srgbClr val="000000"/>
              </a:solidFill>
              <a:latin typeface="Agency FB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ACC944-4895-49B4-B4C7-1CBFA4C59F77}"/>
              </a:ext>
            </a:extLst>
          </p:cNvPr>
          <p:cNvSpPr txBox="1"/>
          <p:nvPr/>
        </p:nvSpPr>
        <p:spPr>
          <a:xfrm>
            <a:off x="166777" y="632028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A5A5A5"/>
                </a:solidFill>
                <a:latin typeface="Agency FB"/>
              </a:rPr>
              <a:t>08/34</a:t>
            </a:r>
          </a:p>
        </p:txBody>
      </p:sp>
    </p:spTree>
    <p:extLst>
      <p:ext uri="{BB962C8B-B14F-4D97-AF65-F5344CB8AC3E}">
        <p14:creationId xmlns:p14="http://schemas.microsoft.com/office/powerpoint/2010/main" val="2779367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77E9F6E9-1CD1-4A92-8709-8FC927F095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999"/>
          <a:stretch/>
        </p:blipFill>
        <p:spPr>
          <a:xfrm>
            <a:off x="11487148" y="6197599"/>
            <a:ext cx="599436" cy="599436"/>
          </a:xfrm>
          <a:custGeom>
            <a:avLst/>
            <a:gdLst>
              <a:gd name="connsiteX0" fmla="*/ 1722118 w 3444236"/>
              <a:gd name="connsiteY0" fmla="*/ 0 h 3444236"/>
              <a:gd name="connsiteX1" fmla="*/ 3444236 w 3444236"/>
              <a:gd name="connsiteY1" fmla="*/ 1722118 h 3444236"/>
              <a:gd name="connsiteX2" fmla="*/ 1722118 w 3444236"/>
              <a:gd name="connsiteY2" fmla="*/ 3444236 h 3444236"/>
              <a:gd name="connsiteX3" fmla="*/ 0 w 3444236"/>
              <a:gd name="connsiteY3" fmla="*/ 1722118 h 3444236"/>
              <a:gd name="connsiteX4" fmla="*/ 1722118 w 3444236"/>
              <a:gd name="connsiteY4" fmla="*/ 0 h 34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4236" h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5E5B19FD-9B1B-4FB6-AC39-B68ECEB086B0}"/>
              </a:ext>
            </a:extLst>
          </p:cNvPr>
          <p:cNvSpPr txBox="1">
            <a:spLocks/>
          </p:cNvSpPr>
          <p:nvPr/>
        </p:nvSpPr>
        <p:spPr>
          <a:xfrm>
            <a:off x="8890000" y="6488748"/>
            <a:ext cx="2651760" cy="3654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>
                <a:latin typeface="Agency FB"/>
                <a:cs typeface="Calibri"/>
              </a:rPr>
              <a:t>Introdução à Análise de Dados Espaciais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AEC5EB6-0210-4C85-9C78-A7FA1CEA9166}"/>
              </a:ext>
            </a:extLst>
          </p:cNvPr>
          <p:cNvSpPr txBox="1">
            <a:spLocks/>
          </p:cNvSpPr>
          <p:nvPr/>
        </p:nvSpPr>
        <p:spPr>
          <a:xfrm>
            <a:off x="8829039" y="6234748"/>
            <a:ext cx="2651760" cy="3654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>
                <a:latin typeface="Agency FB"/>
                <a:ea typeface="+mn-lt"/>
                <a:cs typeface="+mn-lt"/>
              </a:rPr>
              <a:t>VI CimaTech- Congress of Industrial Management Aeronautical Technology</a:t>
            </a:r>
            <a:endParaRPr lang="en-US" b="1">
              <a:latin typeface="Agency FB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9307D9-9125-43E0-94AC-9D7AB6FAD08D}"/>
              </a:ext>
            </a:extLst>
          </p:cNvPr>
          <p:cNvCxnSpPr/>
          <p:nvPr/>
        </p:nvCxnSpPr>
        <p:spPr>
          <a:xfrm flipV="1">
            <a:off x="635" y="6162675"/>
            <a:ext cx="12192000" cy="2032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1D449F7-703E-412D-A8AC-FC463A8A3757}"/>
              </a:ext>
            </a:extLst>
          </p:cNvPr>
          <p:cNvSpPr txBox="1"/>
          <p:nvPr/>
        </p:nvSpPr>
        <p:spPr>
          <a:xfrm>
            <a:off x="162560" y="243840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>
                <a:solidFill>
                  <a:srgbClr val="0070C0"/>
                </a:solidFill>
                <a:latin typeface="Agency FB"/>
              </a:rPr>
              <a:t>POSTGIS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664B50-70F7-46C2-9120-A32F2ECC9C9F}"/>
              </a:ext>
            </a:extLst>
          </p:cNvPr>
          <p:cNvSpPr txBox="1"/>
          <p:nvPr/>
        </p:nvSpPr>
        <p:spPr>
          <a:xfrm>
            <a:off x="305435" y="100647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595959"/>
                </a:solidFill>
                <a:latin typeface="Agency FB"/>
              </a:rPr>
              <a:t>Instalação</a:t>
            </a:r>
            <a:endParaRPr lang="en-US" sz="2800" b="1" dirty="0">
              <a:solidFill>
                <a:srgbClr val="595959"/>
              </a:solidFill>
              <a:latin typeface="Agency FB"/>
            </a:endParaRPr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9ECB89A-69FE-4B0E-A42F-B9EA2A6C1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212" y="1581866"/>
            <a:ext cx="8724180" cy="44418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D30C41-0CE9-4EC8-A5D1-E0B082DEB8A8}"/>
              </a:ext>
            </a:extLst>
          </p:cNvPr>
          <p:cNvSpPr txBox="1"/>
          <p:nvPr/>
        </p:nvSpPr>
        <p:spPr>
          <a:xfrm>
            <a:off x="166777" y="632028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A5A5A5"/>
                </a:solidFill>
                <a:latin typeface="Agency FB"/>
              </a:rPr>
              <a:t>09/34</a:t>
            </a:r>
          </a:p>
        </p:txBody>
      </p:sp>
    </p:spTree>
    <p:extLst>
      <p:ext uri="{BB962C8B-B14F-4D97-AF65-F5344CB8AC3E}">
        <p14:creationId xmlns:p14="http://schemas.microsoft.com/office/powerpoint/2010/main" val="3124244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Introdução à Análise de Dados Espaciais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Introdução à Análise de Dados Espaciais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1476</cp:revision>
  <dcterms:created xsi:type="dcterms:W3CDTF">2019-10-22T22:34:21Z</dcterms:created>
  <dcterms:modified xsi:type="dcterms:W3CDTF">2019-10-23T04:15:11Z</dcterms:modified>
</cp:coreProperties>
</file>