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704C7D2-B50D-42E3-AABA-AA4ADE1ECF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hallo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7C228C-C610-42D2-8188-3E2F2BE9B8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3B394-F131-497A-BD48-8B6F9DDEC01B}" type="datetime1">
              <a:rPr lang="de-DE" smtClean="0"/>
              <a:t>26.11.2017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30A5E7-9211-4528-8F59-E12208527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C7B67D-3A1D-4A28-9C6B-5527A52943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C60A1-FAA5-49C2-9040-11EB3C12B30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289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hallo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C64E0-6D30-4083-B704-DAFE3223C623}" type="datetime1">
              <a:rPr lang="de-DE" smtClean="0"/>
              <a:t>26.11.2017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0D08D-D8D3-47D9-B425-6161B06FD4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708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DB608-81F0-4BCE-BCD0-8779BCE74B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9745" y="1145164"/>
            <a:ext cx="10573327" cy="22302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8EFB7-B13F-4D89-B2B2-1BA0DC801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581" y="3482542"/>
            <a:ext cx="793403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10B443-F4BE-4300-8579-DFA3FD91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11828-53A6-4D40-930A-BC8CEEA7AE3C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B4143E-F4A6-41C3-8195-537C529B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7829F-BC32-4806-B4DC-B4AAFDE7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5325CC4-8B94-4333-A877-7C78FE7A931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66511"/>
            <a:ext cx="10596418" cy="9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D298900-D401-4663-9CDA-2F3F5985E75F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6350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0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27106-1B59-4582-951E-92810285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3B0AD-1E3A-4C90-A5D8-B6F5D42EF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99598-8BF9-4799-A243-AD56B7F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070E2-720B-4944-9ABF-6F60F4926F27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1D774A-90AA-4E41-B3C4-F6A1820D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BA7B0-CEB8-49F4-AE2F-7F59A3FB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AF8DE3-7571-49BB-A9F4-C9C75B9B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30BE79-B62C-4342-8913-10383B79D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FD6682-8477-4B4E-A6A0-99CEA86A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94-3EAD-46A2-945F-27752186220A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216138-1DDE-4647-B8ED-10986B49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442BD0-81FA-4616-AE1E-7C8256BB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7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71A7A-F800-43C4-BD31-7A3A000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63"/>
            <a:ext cx="10515600" cy="77094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506FF-65CA-42F1-B3C2-307308627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495944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AE1C68-7B50-4451-A538-DB7C6F16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AEC9C-E4F1-4762-B25D-4D1B11722E7C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20FC4-EAA2-413E-ACEF-9EC19EEE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93FE0C-B792-4F07-8305-68B6F364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12D29E9-1567-477C-B1C4-45A8B585C27D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66511"/>
            <a:ext cx="10596418" cy="98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055D019-F49B-4FA4-8F3B-B7396A8EDE9C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6350"/>
            <a:ext cx="1051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62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F7222-28F3-49BF-8100-9BF3CC98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1B0CC-860B-4837-9B44-12EB8CBA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61355-275D-47C7-A8AC-FD5109FE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DD81-3ECB-4686-AD3A-D9270AEF80E4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33CCD-D69D-4C22-9588-37353CD1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1826B-118F-43AF-B300-6F5C594B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1ECDF-DF7E-45D4-A400-13ECF30C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DC5C1-B426-4BF2-9D35-A9B6D17EF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53145D-CE7D-444C-A3BB-60AF9975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26DBF9-9FE4-4271-BEEF-E0BFE33F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1B78-C184-45A8-8447-F48D7AB4CC11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DB8944-95F3-439F-BFC7-74441E6A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4E852-F0E1-413B-8A03-3114B018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0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577ED-0147-4718-B9F2-A7608D5A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C260BE-72F0-47EE-AB7B-C69A1F2A3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16809-47D9-4962-B070-00FA7570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39F3E-AB89-4B57-85B7-A607299C9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C445D1-BB98-4557-860B-7C2FD407C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FC6CCB-4723-42F0-9872-1194822B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A371A-ABB9-473C-88EE-89ABD676C563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1DB0276-FF2A-444F-9ADA-3531D026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235654-6709-4F61-B48D-114A170A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8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71178-4A13-4917-9494-FDCD8BA6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908241-0650-4E6C-81CF-62BD0E6E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B1AD-3329-420A-B6E6-4AB4D56C4A58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91728A-895F-415D-8322-6ABDA512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46DDEE-325F-4A1C-867E-DAC59238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6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454B32-A1B9-4D8A-BD72-49139EC2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EE079-C075-4197-90BB-81FECB9F48D0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775417-5C70-4F2D-A97E-09B09D9A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2AE1F0-605C-4009-86DC-82C72102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9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5B873-CFFE-42EF-A78C-5FF47A54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CB8AD-C979-4D71-A6C3-A0A3AC14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67565A-A098-435D-B90D-54E70A7AE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C92B85-27F8-4E4A-869B-2B9EDF30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CEED9-811D-4703-B16E-AA6365BA5975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A4F17-0C3B-4319-B2DA-B45A00C5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CF07A2-28DA-4FAF-9473-B099F95A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3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5B4F0-0CA2-41DE-B7D7-900C75C9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58689E-0EDA-4518-BCF6-A54912CF1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143948-AFC8-4122-829D-B421E949C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4A6E66-AEA5-41BB-9046-507156AB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80D5-D1BD-412E-BC69-D20A9148F488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58AFD-7E63-4740-95E0-FF492F18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959C47-A484-4A50-87BE-1DA4EFC2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8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B5F1BE4-1464-45CF-92E1-02FE4B3D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DC339-D92A-4C10-BA21-13234DE0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DADC90-6A18-4772-9F92-35737E9DF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25FCF-7A62-4B3F-9A7E-23FFC43A9463}" type="datetime1">
              <a:rPr lang="de-DE" smtClean="0"/>
              <a:t>26.11.2017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78190-A1B1-49A5-B6A9-D15D1D1C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C09EE-8299-4201-B203-9269F14A3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8" name="Grafik 7" descr="Ein Bild, das suchend enthält.&#10;&#10;Mit hoher Zuverlässigkeit generierte Beschreibung">
            <a:extLst>
              <a:ext uri="{FF2B5EF4-FFF2-40B4-BE49-F238E27FC236}">
                <a16:creationId xmlns:a16="http://schemas.microsoft.com/office/drawing/2014/main" id="{1075517A-4640-48DC-8D55-13338F5CECF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198" y="0"/>
            <a:ext cx="1563602" cy="106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8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Uniform_Resource_Locator" TargetMode="External"/><Relationship Id="rId2" Type="http://schemas.openxmlformats.org/officeDocument/2006/relationships/hyperlink" Target="https://de.wikipedia.org/wiki/Hashta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BE56-C2EC-4EDD-A5EC-AFB20E70B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9213" y="2046288"/>
            <a:ext cx="4572000" cy="1006475"/>
          </a:xfrm>
        </p:spPr>
        <p:txBody>
          <a:bodyPr/>
          <a:lstStyle/>
          <a:p>
            <a:r>
              <a:rPr lang="de-DE" dirty="0" err="1"/>
              <a:t>alphaQuest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2825EB-646B-4D9F-8906-AE9D91932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9213" y="3260273"/>
            <a:ext cx="5614220" cy="1655762"/>
          </a:xfrm>
        </p:spPr>
        <p:txBody>
          <a:bodyPr/>
          <a:lstStyle/>
          <a:p>
            <a:r>
              <a:rPr lang="de-DE" dirty="0"/>
              <a:t>Kathi </a:t>
            </a:r>
            <a:r>
              <a:rPr lang="de-DE" dirty="0" err="1"/>
              <a:t>Rodi</a:t>
            </a:r>
            <a:r>
              <a:rPr lang="de-DE" dirty="0"/>
              <a:t>, Elena Tänzer, Franziska </a:t>
            </a:r>
            <a:r>
              <a:rPr lang="de-DE" dirty="0" err="1"/>
              <a:t>Tobisch</a:t>
            </a:r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A4C5DC-DBCB-4F62-8352-B66C35E5E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17" y="1808710"/>
            <a:ext cx="2124700" cy="20361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74629C0-CF20-40A0-8B1D-E6C9F579DD7F}"/>
              </a:ext>
            </a:extLst>
          </p:cNvPr>
          <p:cNvSpPr txBox="1"/>
          <p:nvPr/>
        </p:nvSpPr>
        <p:spPr>
          <a:xfrm>
            <a:off x="9190182" y="5708073"/>
            <a:ext cx="225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23. November 2017</a:t>
            </a:r>
          </a:p>
        </p:txBody>
      </p:sp>
    </p:spTree>
    <p:extLst>
      <p:ext uri="{BB962C8B-B14F-4D97-AF65-F5344CB8AC3E}">
        <p14:creationId xmlns:p14="http://schemas.microsoft.com/office/powerpoint/2010/main" val="251865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3479E-9BC5-4FE7-91ED-E5CA84D4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Twitter (bereits eingebunden)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AFE727-DB1C-4EDE-8107-41C34907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68D71FE-7D1A-4FF8-9BB6-7646B1D54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00499"/>
              </p:ext>
            </p:extLst>
          </p:nvPr>
        </p:nvGraphicFramePr>
        <p:xfrm>
          <a:off x="838200" y="1433945"/>
          <a:ext cx="10612584" cy="3821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2517">
                  <a:extLst>
                    <a:ext uri="{9D8B030D-6E8A-4147-A177-3AD203B41FA5}">
                      <a16:colId xmlns:a16="http://schemas.microsoft.com/office/drawing/2014/main" val="1598125328"/>
                    </a:ext>
                  </a:extLst>
                </a:gridCol>
                <a:gridCol w="1684020">
                  <a:extLst>
                    <a:ext uri="{9D8B030D-6E8A-4147-A177-3AD203B41FA5}">
                      <a16:colId xmlns:a16="http://schemas.microsoft.com/office/drawing/2014/main" val="3117306288"/>
                    </a:ext>
                  </a:extLst>
                </a:gridCol>
                <a:gridCol w="2561014">
                  <a:extLst>
                    <a:ext uri="{9D8B030D-6E8A-4147-A177-3AD203B41FA5}">
                      <a16:colId xmlns:a16="http://schemas.microsoft.com/office/drawing/2014/main" val="1627362125"/>
                    </a:ext>
                  </a:extLst>
                </a:gridCol>
                <a:gridCol w="1113951">
                  <a:extLst>
                    <a:ext uri="{9D8B030D-6E8A-4147-A177-3AD203B41FA5}">
                      <a16:colId xmlns:a16="http://schemas.microsoft.com/office/drawing/2014/main" val="2585551585"/>
                    </a:ext>
                  </a:extLst>
                </a:gridCol>
                <a:gridCol w="3131082">
                  <a:extLst>
                    <a:ext uri="{9D8B030D-6E8A-4147-A177-3AD203B41FA5}">
                      <a16:colId xmlns:a16="http://schemas.microsoft.com/office/drawing/2014/main" val="472490947"/>
                    </a:ext>
                  </a:extLst>
                </a:gridCol>
              </a:tblGrid>
              <a:tr h="438568">
                <a:tc>
                  <a:txBody>
                    <a:bodyPr/>
                    <a:lstStyle/>
                    <a:p>
                      <a:r>
                        <a:rPr lang="de-DE" sz="1200" b="1" dirty="0"/>
                        <a:t>Zielgruppe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Schnittstelle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Aufbau des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b="1" dirty="0"/>
                        <a:t>Relevanz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9117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Privatpersonen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Personen des öffentlichen Lebens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Organisationen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Unternehmen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Massenmedien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Zielgruppe: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31% zwischen 20 und 29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21% zwischen 30 bis 39 Jährigen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jeweils 17%: 14 bis 19 und 40 bis 49 Jährigen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Realschulabschluss: 32%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Abiturienten:  20,5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kern="1200" dirty="0">
                          <a:effectLst/>
                        </a:rPr>
                        <a:t>Hauptschülern:  19%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/>
                        <a:t>TwitterApi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Darf max. 140 Zeichen beinhalten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kann </a:t>
                      </a:r>
                      <a:r>
                        <a:rPr lang="de-DE" sz="1200" u="sng" dirty="0">
                          <a:effectLst/>
                          <a:hlinkClick r:id="rId2" tooltip="Hashtag"/>
                        </a:rPr>
                        <a:t>Hashtags</a:t>
                      </a:r>
                      <a:r>
                        <a:rPr lang="de-DE" sz="1200" dirty="0">
                          <a:effectLst/>
                        </a:rPr>
                        <a:t> (mit #), Links (als </a:t>
                      </a:r>
                      <a:r>
                        <a:rPr lang="de-DE" sz="1200" u="sng" dirty="0">
                          <a:effectLst/>
                          <a:hlinkClick r:id="rId3" tooltip="Uniform Resource Locator"/>
                        </a:rPr>
                        <a:t>URL</a:t>
                      </a:r>
                      <a:r>
                        <a:rPr lang="de-DE" sz="1200" dirty="0">
                          <a:effectLst/>
                        </a:rPr>
                        <a:t>), Verweise auf andere Nutzerprofile (mit @) sowie Bilder (als URL oder direkt eingefügt) und Standorte enthalten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Beiträge können favorisiert (geliked), retweetet (geteilt) oder kommentiert werden 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Hashtag: Zuordnung zu Themen und Diskussionen </a:t>
                      </a:r>
                    </a:p>
                    <a:p>
                      <a:pPr marL="457200"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</a:rPr>
                        <a:t> 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305 Mio.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None/>
                      </a:pPr>
                      <a:r>
                        <a:rPr lang="de-DE" sz="1200" u="sng" dirty="0">
                          <a:effectLst/>
                        </a:rPr>
                        <a:t>Bewertung:</a:t>
                      </a:r>
                      <a:endParaRPr lang="de-DE" sz="12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Inhalt:3*15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Informationen/Fragen:5*13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Antworten gesamt:5*13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Antworten hilfreich:3*12 (in Twitter fragt man eigentlich nichts unbedingt etwas?)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Registrierte Nutzer: 5*10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Anmeldung: 5*7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Regel:5*7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Kontrolle:5*11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API:5*12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200" dirty="0">
                          <a:effectLst/>
                        </a:rPr>
                        <a:t>Ergebnis: 446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233746"/>
                  </a:ext>
                </a:extLst>
              </a:tr>
            </a:tbl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82611B-393D-4363-8324-9A8ECBFF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8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23B70-E578-4F85-B35A-D395F866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35A3EB-D355-4FD9-A8EE-C62FF5B4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EC8DAF-720D-49FE-99FD-E38568E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E023A57-C4B5-430E-92A5-BF543FA68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38900"/>
              </p:ext>
            </p:extLst>
          </p:nvPr>
        </p:nvGraphicFramePr>
        <p:xfrm>
          <a:off x="1854200" y="1347739"/>
          <a:ext cx="8128000" cy="21234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65897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29800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Bereits verwendete Quellen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Quellen, die wir empfehlen (höchsten Relevanz)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293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Reddit (Forum)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70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Stake Overflow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Computerworld</a:t>
                      </a:r>
                      <a:r>
                        <a:rPr lang="de-DE" dirty="0"/>
                        <a:t> (Blog)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TechCrunch</a:t>
                      </a:r>
                      <a:r>
                        <a:rPr lang="de-DE" dirty="0"/>
                        <a:t> (News Feed)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Cnet</a:t>
                      </a:r>
                      <a:r>
                        <a:rPr lang="de-DE" dirty="0"/>
                        <a:t> (News Feed)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8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5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B6D96-823D-45F1-8A06-61E2AB70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144561-9A30-4205-A476-561F2800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de-DE" dirty="0"/>
              <a:t>Foren 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Blogs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News Feeds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Stack Overflow (bereits eingebunden)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Twitter (bereits eingebunden)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31149E-64DB-4CDA-AA1D-57C6C613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B8403-D9C5-4FA3-9847-BE7C274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36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>
            <a:extLst>
              <a:ext uri="{FF2B5EF4-FFF2-40B4-BE49-F238E27FC236}">
                <a16:creationId xmlns:a16="http://schemas.microsoft.com/office/drawing/2014/main" id="{671BF995-7FBA-4F24-AD05-1E1EC5C90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965415"/>
              </p:ext>
            </p:extLst>
          </p:nvPr>
        </p:nvGraphicFramePr>
        <p:xfrm>
          <a:off x="844550" y="1182688"/>
          <a:ext cx="1045686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3" imgW="10836345" imgH="5229787" progId="Word.Document.12">
                  <p:embed/>
                </p:oleObj>
              </mc:Choice>
              <mc:Fallback>
                <p:oleObj name="Document" r:id="rId3" imgW="10836345" imgH="52297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1182688"/>
                        <a:ext cx="10456863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395896C-6AFA-4AE9-8B3C-083B118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A1F7-F53F-4D7E-A0F4-66810959BC72}" type="slidenum">
              <a:rPr lang="de-DE" smtClean="0"/>
              <a:t>3</a:t>
            </a:fld>
            <a:endParaRPr lang="de-DE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8C564F9C-61D2-4656-BEAB-FF090B14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63"/>
            <a:ext cx="10515600" cy="770948"/>
          </a:xfrm>
        </p:spPr>
        <p:txBody>
          <a:bodyPr/>
          <a:lstStyle/>
          <a:p>
            <a:r>
              <a:rPr lang="de-DE" dirty="0"/>
              <a:t>Übersicht Foren Teil 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F79DB3E-331E-48BE-9C2B-53CFE090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8D767-38C1-4202-B078-CD53B9BD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Foren Teil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BAEB91-9287-4471-B1A8-C4933CF9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4A1F7-F53F-4D7E-A0F4-66810959BC72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BE240F2A-7E4A-41F2-96D2-CA147A2BA4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181511"/>
              </p:ext>
            </p:extLst>
          </p:nvPr>
        </p:nvGraphicFramePr>
        <p:xfrm>
          <a:off x="844550" y="1182688"/>
          <a:ext cx="1045686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3" imgW="10836345" imgH="5225102" progId="Word.Document.12">
                  <p:embed/>
                </p:oleObj>
              </mc:Choice>
              <mc:Fallback>
                <p:oleObj name="Document" r:id="rId3" imgW="10836345" imgH="5225102" progId="Word.Document.12">
                  <p:embed/>
                  <p:pic>
                    <p:nvPicPr>
                      <p:cNvPr id="12" name="Objekt 11">
                        <a:extLst>
                          <a:ext uri="{FF2B5EF4-FFF2-40B4-BE49-F238E27FC236}">
                            <a16:creationId xmlns:a16="http://schemas.microsoft.com/office/drawing/2014/main" id="{671BF995-7FBA-4F24-AD05-1E1EC5C90A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1182688"/>
                        <a:ext cx="10456863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A527C2-794E-4D02-85B2-A49AE41D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62F19-F994-4A28-A5FF-51031D75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Blogs Teil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295413-A190-47D3-BE57-C67C9749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F9D7B20E-1609-4628-9C16-4F13CF04C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545137"/>
              </p:ext>
            </p:extLst>
          </p:nvPr>
        </p:nvGraphicFramePr>
        <p:xfrm>
          <a:off x="838200" y="1137011"/>
          <a:ext cx="11075281" cy="5337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Document" r:id="rId3" imgW="11181272" imgH="5390155" progId="Word.Document.12">
                  <p:embed/>
                </p:oleObj>
              </mc:Choice>
              <mc:Fallback>
                <p:oleObj name="Document" r:id="rId3" imgW="11181272" imgH="53901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137011"/>
                        <a:ext cx="11075281" cy="5337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CE55B8-85ED-41F4-84DF-5951DAFB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pic>
        <p:nvPicPr>
          <p:cNvPr id="3102" name="Grafik 16" descr="Bildschirmausschnitt">
            <a:extLst>
              <a:ext uri="{FF2B5EF4-FFF2-40B4-BE49-F238E27FC236}">
                <a16:creationId xmlns:a16="http://schemas.microsoft.com/office/drawing/2014/main" id="{58C1C3E7-5E28-4A3A-94D2-A856C0F79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6"/>
          <a:stretch>
            <a:fillRect/>
          </a:stretch>
        </p:blipFill>
        <p:spPr bwMode="auto">
          <a:xfrm>
            <a:off x="4658736" y="1481462"/>
            <a:ext cx="1214437" cy="70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1" name="Grafik 18" descr="Bildschirmausschnitt">
            <a:extLst>
              <a:ext uri="{FF2B5EF4-FFF2-40B4-BE49-F238E27FC236}">
                <a16:creationId xmlns:a16="http://schemas.microsoft.com/office/drawing/2014/main" id="{3437F6E5-2833-4D75-A4E5-7D16469C2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9" t="31654"/>
          <a:stretch>
            <a:fillRect/>
          </a:stretch>
        </p:blipFill>
        <p:spPr bwMode="auto">
          <a:xfrm>
            <a:off x="4637159" y="2026840"/>
            <a:ext cx="1187450" cy="10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Grafik 1" descr="Bildschirmausschnitt">
            <a:extLst>
              <a:ext uri="{FF2B5EF4-FFF2-40B4-BE49-F238E27FC236}">
                <a16:creationId xmlns:a16="http://schemas.microsoft.com/office/drawing/2014/main" id="{28CFECA2-9CA3-453C-8F88-FF11FFD4F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69"/>
          <a:stretch>
            <a:fillRect/>
          </a:stretch>
        </p:blipFill>
        <p:spPr bwMode="auto">
          <a:xfrm>
            <a:off x="4610172" y="2927802"/>
            <a:ext cx="1214437" cy="7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52FD2-2615-4B2E-9BA0-4DC205F8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Blogs Teil 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5D5F8F-5C9D-4030-BF17-F0C44A00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9E84D356-3401-4C28-B451-02270C94C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669232"/>
              </p:ext>
            </p:extLst>
          </p:nvPr>
        </p:nvGraphicFramePr>
        <p:xfrm>
          <a:off x="923925" y="1163638"/>
          <a:ext cx="10256838" cy="532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Document" r:id="rId3" imgW="10910205" imgH="5684582" progId="Word.Document.12">
                  <p:embed/>
                </p:oleObj>
              </mc:Choice>
              <mc:Fallback>
                <p:oleObj name="Document" r:id="rId3" imgW="10910205" imgH="56845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1163638"/>
                        <a:ext cx="10256838" cy="532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3EF260-9189-4ACE-AD6D-555116D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9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0F6A2-A69E-4192-9655-0296400E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Blogs Teil 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8B7723-8A52-4F11-A419-3E9903EB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57D762C3-42C8-488F-98C0-F59E300DA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322253"/>
              </p:ext>
            </p:extLst>
          </p:nvPr>
        </p:nvGraphicFramePr>
        <p:xfrm>
          <a:off x="923925" y="1231900"/>
          <a:ext cx="10914063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Document" r:id="rId3" imgW="11327144" imgH="3249877" progId="Word.Document.12">
                  <p:embed/>
                </p:oleObj>
              </mc:Choice>
              <mc:Fallback>
                <p:oleObj name="Document" r:id="rId3" imgW="11327144" imgH="324987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3925" y="1231900"/>
                        <a:ext cx="10914063" cy="312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1576E7-3168-4ED0-989D-505B1020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pic>
        <p:nvPicPr>
          <p:cNvPr id="6177" name="Grafik 6" descr="Bildschirmausschnitt">
            <a:extLst>
              <a:ext uri="{FF2B5EF4-FFF2-40B4-BE49-F238E27FC236}">
                <a16:creationId xmlns:a16="http://schemas.microsoft.com/office/drawing/2014/main" id="{B81B3E22-8559-45C7-92EB-9A50CC28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40"/>
          <a:stretch>
            <a:fillRect/>
          </a:stretch>
        </p:blipFill>
        <p:spPr bwMode="auto">
          <a:xfrm>
            <a:off x="4798002" y="2160084"/>
            <a:ext cx="11652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8" name="Grafik 4" descr="Bildschirmausschnitt">
            <a:extLst>
              <a:ext uri="{FF2B5EF4-FFF2-40B4-BE49-F238E27FC236}">
                <a16:creationId xmlns:a16="http://schemas.microsoft.com/office/drawing/2014/main" id="{52543370-86DC-43ED-9207-5DABCB29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8" b="12376"/>
          <a:stretch>
            <a:fillRect/>
          </a:stretch>
        </p:blipFill>
        <p:spPr bwMode="auto">
          <a:xfrm>
            <a:off x="4798002" y="1564772"/>
            <a:ext cx="1336675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6" name="Grafik 8" descr="Bildschirmausschnitt">
            <a:extLst>
              <a:ext uri="{FF2B5EF4-FFF2-40B4-BE49-F238E27FC236}">
                <a16:creationId xmlns:a16="http://schemas.microsoft.com/office/drawing/2014/main" id="{A8E7CF53-127B-40B3-9E06-6D52220A9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6"/>
          <a:stretch>
            <a:fillRect/>
          </a:stretch>
        </p:blipFill>
        <p:spPr bwMode="auto">
          <a:xfrm>
            <a:off x="4798002" y="3223854"/>
            <a:ext cx="1125538" cy="77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6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E2D45-6B36-4CA8-8FFF-D94807F3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News Feeds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3BE091-121D-4C18-A8A7-0A041991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6D94B970-EE31-41DA-BD81-B3A746CB2F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071609"/>
              </p:ext>
            </p:extLst>
          </p:nvPr>
        </p:nvGraphicFramePr>
        <p:xfrm>
          <a:off x="844550" y="1173163"/>
          <a:ext cx="10525125" cy="505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3" imgW="10914982" imgH="5252130" progId="Word.Document.12">
                  <p:embed/>
                </p:oleObj>
              </mc:Choice>
              <mc:Fallback>
                <p:oleObj name="Document" r:id="rId3" imgW="10914982" imgH="5252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1173163"/>
                        <a:ext cx="10525125" cy="5059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079208-A092-41F7-BFFE-19996E7F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3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3E0ED-1E60-4C95-A56E-52CA154D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Stack Overflow (bereits eingebunden)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B9FEB-5DAC-449B-B3AF-18B70763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Kathi Rodi, Elena Tänzer, Franziska Tobisch 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5DABD7-7B52-4007-8A40-55439F8A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65FA7E6-90C5-4CCD-A9EB-2C736DDF8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09051"/>
              </p:ext>
            </p:extLst>
          </p:nvPr>
        </p:nvGraphicFramePr>
        <p:xfrm>
          <a:off x="838200" y="1450110"/>
          <a:ext cx="10515600" cy="34913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788929">
                  <a:extLst>
                    <a:ext uri="{9D8B030D-6E8A-4147-A177-3AD203B41FA5}">
                      <a16:colId xmlns:a16="http://schemas.microsoft.com/office/drawing/2014/main" val="943118043"/>
                    </a:ext>
                  </a:extLst>
                </a:gridCol>
                <a:gridCol w="1112858">
                  <a:extLst>
                    <a:ext uri="{9D8B030D-6E8A-4147-A177-3AD203B41FA5}">
                      <a16:colId xmlns:a16="http://schemas.microsoft.com/office/drawing/2014/main" val="1140790478"/>
                    </a:ext>
                  </a:extLst>
                </a:gridCol>
                <a:gridCol w="3748231">
                  <a:extLst>
                    <a:ext uri="{9D8B030D-6E8A-4147-A177-3AD203B41FA5}">
                      <a16:colId xmlns:a16="http://schemas.microsoft.com/office/drawing/2014/main" val="70544783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133569396"/>
                    </a:ext>
                  </a:extLst>
                </a:gridCol>
                <a:gridCol w="2126673">
                  <a:extLst>
                    <a:ext uri="{9D8B030D-6E8A-4147-A177-3AD203B41FA5}">
                      <a16:colId xmlns:a16="http://schemas.microsoft.com/office/drawing/2014/main" val="843906546"/>
                    </a:ext>
                  </a:extLst>
                </a:gridCol>
              </a:tblGrid>
              <a:tr h="475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Zielgruppe</a:t>
                      </a:r>
                    </a:p>
                  </a:txBody>
                  <a:tcPr marL="67725" marR="6772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Schnittstelle </a:t>
                      </a:r>
                    </a:p>
                  </a:txBody>
                  <a:tcPr marL="67725" marR="6772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Aufbau des Posts</a:t>
                      </a:r>
                    </a:p>
                  </a:txBody>
                  <a:tcPr marL="67725" marR="6772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Nutzer</a:t>
                      </a:r>
                    </a:p>
                  </a:txBody>
                  <a:tcPr marL="67725" marR="6772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Relevanz</a:t>
                      </a:r>
                    </a:p>
                  </a:txBody>
                  <a:tcPr marL="67725" marR="67725" marT="0" marB="0"/>
                </a:tc>
                <a:extLst>
                  <a:ext uri="{0D108BD9-81ED-4DB2-BD59-A6C34878D82A}">
                    <a16:rowId xmlns:a16="http://schemas.microsoft.com/office/drawing/2014/main" val="2235597067"/>
                  </a:ext>
                </a:extLst>
              </a:tr>
              <a:tr h="30157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-Entwickler &amp; Programmierer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-Studenten-Professoren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-User: Webentwickler:  28 %; Backend Entwickler: 12,2 %; IT Studenten:  11,4 %; andere Gruppen: 10 %;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-Durchschnittliches Alter: 20 –29 Jahren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 -Entwickler: 56.000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 -Registrierte Nutzer: 6 Millionen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-Länder: 173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 -Berufserfahrene: 2-5 Jahren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 -Sprachen: Englisch, Spanisch, Russisch, Portugiesisch, Japanisch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25" marR="6772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Api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25" marR="6772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1.Titel/Frage: kurze Zusammenfassung des Problems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2.Problembeschreibung und relevante Informationen wie: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a. Entwicklungsumgebung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b. Sprache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c. Erwartetes </a:t>
                      </a:r>
                      <a:r>
                        <a:rPr lang="de-DE" sz="1100" dirty="0" err="1">
                          <a:effectLst/>
                        </a:rPr>
                        <a:t>Verhaltend.Error</a:t>
                      </a:r>
                      <a:r>
                        <a:rPr lang="de-DE" sz="1100" dirty="0">
                          <a:effectLst/>
                        </a:rPr>
                        <a:t> </a:t>
                      </a:r>
                      <a:r>
                        <a:rPr lang="de-DE" sz="1100" dirty="0" err="1">
                          <a:effectLst/>
                        </a:rPr>
                        <a:t>Messagee.Code</a:t>
                      </a:r>
                      <a:r>
                        <a:rPr lang="de-DE" sz="1100" dirty="0">
                          <a:effectLst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3.Antworten, die vom Fragenden akzeptiert werden falls richtig und von der Community </a:t>
                      </a:r>
                      <a:r>
                        <a:rPr lang="de-DE" sz="1100" dirty="0" err="1">
                          <a:effectLst/>
                        </a:rPr>
                        <a:t>gevotet</a:t>
                      </a:r>
                      <a:r>
                        <a:rPr lang="de-DE" sz="1100" dirty="0">
                          <a:effectLst/>
                        </a:rPr>
                        <a:t> werden (und Kommentare)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25" marR="67725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14 Mio.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25" marR="67725" marT="0" marB="0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None/>
                      </a:pPr>
                      <a:r>
                        <a:rPr lang="de-DE" sz="1100" u="sng" dirty="0">
                          <a:effectLst/>
                        </a:rPr>
                        <a:t>Bewertung:</a:t>
                      </a:r>
                      <a:endParaRPr lang="de-DE" sz="110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Inhalt:5*15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Informationen/Fragen:5*13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Antworten gesamt:5*13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Antworten hilfreich:5*12 (in Twitter fragt man eigentlich nichts unbedingt etwas?)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Registrierte Nutzer: 5*10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Anmeldung: 5*7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Regel:5*7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Kontrolle:4*11</a:t>
                      </a:r>
                    </a:p>
                    <a:p>
                      <a:pPr marL="342900" lvl="0" indent="-342900"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50"/>
                        <a:buFont typeface="Helvetica" panose="020B0604020202020204" pitchFamily="34" charset="0"/>
                        <a:buChar char="-"/>
                      </a:pPr>
                      <a:r>
                        <a:rPr lang="de-DE" sz="1100" dirty="0">
                          <a:effectLst/>
                        </a:rPr>
                        <a:t>API:5*12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549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25" marR="67725" marT="0" marB="0"/>
                </a:tc>
                <a:extLst>
                  <a:ext uri="{0D108BD9-81ED-4DB2-BD59-A6C34878D82A}">
                    <a16:rowId xmlns:a16="http://schemas.microsoft.com/office/drawing/2014/main" val="23200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96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478</Words>
  <Application>Microsoft Office PowerPoint</Application>
  <PresentationFormat>Breitbild</PresentationFormat>
  <Paragraphs>114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</vt:lpstr>
      <vt:lpstr>alphaQuest</vt:lpstr>
      <vt:lpstr>Gliederung</vt:lpstr>
      <vt:lpstr>Übersicht Foren Teil 1</vt:lpstr>
      <vt:lpstr>Übersicht Foren Teil 2</vt:lpstr>
      <vt:lpstr>Übersicht Blogs Teil 1</vt:lpstr>
      <vt:lpstr>Übersicht Blogs Teil 2</vt:lpstr>
      <vt:lpstr>Übersicht Blogs Teil 3</vt:lpstr>
      <vt:lpstr>Übersicht News Feeds</vt:lpstr>
      <vt:lpstr>Stack Overflow (bereits eingebunden)</vt:lpstr>
      <vt:lpstr>Twitter (bereits eingebunden)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alphaQuest</dc:title>
  <dc:creator>Elena Taenzer</dc:creator>
  <cp:lastModifiedBy>Elena Taenzer</cp:lastModifiedBy>
  <cp:revision>35</cp:revision>
  <dcterms:created xsi:type="dcterms:W3CDTF">2017-11-23T14:48:38Z</dcterms:created>
  <dcterms:modified xsi:type="dcterms:W3CDTF">2017-11-26T12:41:48Z</dcterms:modified>
</cp:coreProperties>
</file>