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FF"/>
    <a:srgbClr val="BBD6FA"/>
    <a:srgbClr val="F5F5F5"/>
    <a:srgbClr val="FE0000"/>
    <a:srgbClr val="FF7133"/>
    <a:srgbClr val="FFF80C"/>
    <a:srgbClr val="1B8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95"/>
    <p:restoredTop sz="94694"/>
  </p:normalViewPr>
  <p:slideViewPr>
    <p:cSldViewPr snapToGrid="0" snapToObjects="1">
      <p:cViewPr varScale="1">
        <p:scale>
          <a:sx n="140" d="100"/>
          <a:sy n="140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B4B0-5445-A749-920F-377228A22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83271-9E5F-CA41-BBA0-F0F67AD09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39B5F-A3A8-FF41-931C-9E8618E3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6E6D-FD5C-CF40-B3DB-73C8322C18EB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9CF9C-AA27-014B-AEB7-0CC1BA4F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5C47-EFAC-2044-B4EB-43FC3E3A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D57C-BB19-3449-A5F3-CFA64B59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3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281D-7F12-1544-86F5-23A068B6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71C58-F526-D748-AE46-73151FCE0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D33FF-BB96-B64D-AD5F-533A561D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6E6D-FD5C-CF40-B3DB-73C8322C18EB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89995-04AE-6449-879D-B3873DCE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9871-2120-3B49-892A-D989C8A2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D57C-BB19-3449-A5F3-CFA64B59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6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BE4CA-CEBB-604E-AAA0-636F65F2D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A1567-3698-A245-A54B-341817BE9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642A-2876-0A41-A8C7-67BE7C72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6E6D-FD5C-CF40-B3DB-73C8322C18EB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18D8-1429-BC40-9129-4991D80B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49BF2-F18A-764E-9EA3-5D9B10E6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D57C-BB19-3449-A5F3-CFA64B59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4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12C1-06DC-8A4C-AE24-BD1AEC94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88CD3-DBF2-4044-8147-A464E75B4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C70DA-360D-A34E-8676-17B73E82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6E6D-FD5C-CF40-B3DB-73C8322C18EB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4B7E3-127B-CD45-8ED7-8BDB7D8C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FFE7C-C9A4-E54D-B163-D795B486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D57C-BB19-3449-A5F3-CFA64B59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1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B773-CF13-624F-A12C-37187743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984D4-2325-504E-92AA-4EA610719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AFF28-5E75-EA4B-B53F-B09871B2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6E6D-FD5C-CF40-B3DB-73C8322C18EB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C4E0-4672-764E-9E67-62745985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ABE1F-C6E2-7542-BB43-F65F7033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D57C-BB19-3449-A5F3-CFA64B59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1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5AD1-F075-D44E-BAA8-37F87D93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13D3-14D0-EC4F-8BF8-F73DD10EB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89F0A-BDF1-C948-92A3-C45E6EEE5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2ACA0-542E-A04F-ADA3-29343621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6E6D-FD5C-CF40-B3DB-73C8322C18EB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5B510-19FB-D14C-B5F6-0E85DC66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4F913-8468-CF4A-BC88-D976E7FB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D57C-BB19-3449-A5F3-CFA64B59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0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89B9-4FB8-AE44-BBAD-DE22C2E4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8BE27-82F1-894D-AF57-D22E2EF6E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37D68-CBAD-224B-9D2C-690951D04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4D6A2-B97A-964F-9623-D40A3FC09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60099-C2FB-4941-8EAA-78230D826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23425-0E2E-C247-BC9B-062DDFE4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6E6D-FD5C-CF40-B3DB-73C8322C18EB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0B88B4-CE3F-B944-8272-A420C339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7F789-D4D3-004F-8C93-A1EAC0E9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D57C-BB19-3449-A5F3-CFA64B59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0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7479-009B-E94C-B2D2-9D397828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41BEB4-321B-2D4D-89BC-50F10BAC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6E6D-FD5C-CF40-B3DB-73C8322C18EB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BBDCA-8BA7-6741-8E00-1D76F2FC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826AF-73F3-AA40-B092-A0BDA0AF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D57C-BB19-3449-A5F3-CFA64B59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2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55D7B-2F73-1743-BBA3-4450B441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6E6D-FD5C-CF40-B3DB-73C8322C18EB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A5941-0980-C741-BBED-7FC5E695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145A2-FDBD-C746-B62D-733F00B5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D57C-BB19-3449-A5F3-CFA64B59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8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16EF-F8A0-A54B-A712-7E8C725A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2BE7-F464-4C42-B57B-F46FD4921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E9E2-6631-1547-8558-41941C85D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5A975-2061-3243-A8E9-7FD14ABC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6E6D-FD5C-CF40-B3DB-73C8322C18EB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11505-F506-A244-89C2-5F724055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3F9D0-230C-DD4B-AC94-BE531621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D57C-BB19-3449-A5F3-CFA64B59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5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7FA8-74B9-E745-9938-047B9B95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EBB6E-2161-B34C-AA66-5FD6ACFA7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71F80-F0A4-E748-B234-463269761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F7F15-FCE2-EC45-AA68-B10EC969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6E6D-FD5C-CF40-B3DB-73C8322C18EB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F4B06-6BE9-B248-81C5-99983DAA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E83DA-6392-3C48-8D67-0C5F0F2A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D57C-BB19-3449-A5F3-CFA64B59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3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7BD9A-A9ED-884C-8663-36F3DCEF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453BF-A2ED-EB41-BFA4-B3A113552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DEEEB-51B3-6D45-A4F8-0C7E221E6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56E6D-FD5C-CF40-B3DB-73C8322C18EB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0B4A1-1FC1-5C41-A545-32709C120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8489B-AF63-E647-B2DC-0389DFA4B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1D57C-BB19-3449-A5F3-CFA64B596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6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DA6846-1F22-B24F-803C-CC9B3BC3911B}"/>
              </a:ext>
            </a:extLst>
          </p:cNvPr>
          <p:cNvSpPr/>
          <p:nvPr/>
        </p:nvSpPr>
        <p:spPr>
          <a:xfrm>
            <a:off x="0" y="6488668"/>
            <a:ext cx="10585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Fuente: https://</a:t>
            </a:r>
            <a:r>
              <a:rPr lang="en-US" dirty="0" err="1"/>
              <a:t>www.cdc.gov</a:t>
            </a:r>
            <a:r>
              <a:rPr lang="en-US" dirty="0"/>
              <a:t>/coronavirus/2019-ncov/more/</a:t>
            </a:r>
            <a:r>
              <a:rPr lang="en-US" dirty="0" err="1"/>
              <a:t>aboutcovidcountycheck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5FAB67-03D5-7A4C-8E2A-A8BE0157CCE4}"/>
              </a:ext>
            </a:extLst>
          </p:cNvPr>
          <p:cNvSpPr/>
          <p:nvPr/>
        </p:nvSpPr>
        <p:spPr>
          <a:xfrm>
            <a:off x="2687951" y="70932"/>
            <a:ext cx="68160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Nivel de transmission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comunitaria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 algn="ctr"/>
            <a: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comunicado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 CDC*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EEUU) </a:t>
            </a:r>
            <a:endParaRPr lang="en-US" sz="32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2151EF0-B7C0-594E-BEEC-ACD90786F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198689"/>
              </p:ext>
            </p:extLst>
          </p:nvPr>
        </p:nvGraphicFramePr>
        <p:xfrm>
          <a:off x="539496" y="1646432"/>
          <a:ext cx="1060271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4756">
                  <a:extLst>
                    <a:ext uri="{9D8B030D-6E8A-4147-A177-3AD203B41FA5}">
                      <a16:colId xmlns:a16="http://schemas.microsoft.com/office/drawing/2014/main" val="4249670815"/>
                    </a:ext>
                  </a:extLst>
                </a:gridCol>
                <a:gridCol w="1719470">
                  <a:extLst>
                    <a:ext uri="{9D8B030D-6E8A-4147-A177-3AD203B41FA5}">
                      <a16:colId xmlns:a16="http://schemas.microsoft.com/office/drawing/2014/main" val="1458541461"/>
                    </a:ext>
                  </a:extLst>
                </a:gridCol>
                <a:gridCol w="1789043">
                  <a:extLst>
                    <a:ext uri="{9D8B030D-6E8A-4147-A177-3AD203B41FA5}">
                      <a16:colId xmlns:a16="http://schemas.microsoft.com/office/drawing/2014/main" val="1716430082"/>
                    </a:ext>
                  </a:extLst>
                </a:gridCol>
                <a:gridCol w="1699592">
                  <a:extLst>
                    <a:ext uri="{9D8B030D-6E8A-4147-A177-3AD203B41FA5}">
                      <a16:colId xmlns:a16="http://schemas.microsoft.com/office/drawing/2014/main" val="2711121120"/>
                    </a:ext>
                  </a:extLst>
                </a:gridCol>
                <a:gridCol w="1729856">
                  <a:extLst>
                    <a:ext uri="{9D8B030D-6E8A-4147-A177-3AD203B41FA5}">
                      <a16:colId xmlns:a16="http://schemas.microsoft.com/office/drawing/2014/main" val="831419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800" b="0" noProof="0" dirty="0">
                          <a:solidFill>
                            <a:schemeClr val="tx1"/>
                          </a:solidFill>
                        </a:rPr>
                        <a:t>Niveles de Transmisión comunitaria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b="0" noProof="0" dirty="0">
                          <a:solidFill>
                            <a:schemeClr val="tx1"/>
                          </a:solidFill>
                        </a:rPr>
                        <a:t>Transmisión</a:t>
                      </a:r>
                    </a:p>
                    <a:p>
                      <a:pPr algn="ctr"/>
                      <a:r>
                        <a:rPr lang="es-ES_tradnl" sz="1800" b="0" noProof="0" dirty="0">
                          <a:solidFill>
                            <a:schemeClr val="tx1"/>
                          </a:solidFill>
                        </a:rPr>
                        <a:t>Baja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8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_tradnl" sz="1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Transmisión</a:t>
                      </a:r>
                    </a:p>
                    <a:p>
                      <a:pPr marL="0" algn="ctr" defTabSz="914400" rtl="0" eaLnBrk="1" latinLnBrk="0" hangingPunct="1"/>
                      <a:r>
                        <a:rPr lang="es-ES_tradnl" sz="1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Moderada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0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_tradnl" sz="1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Transmisión</a:t>
                      </a:r>
                    </a:p>
                    <a:p>
                      <a:pPr marL="0" algn="ctr" defTabSz="914400" rtl="0" eaLnBrk="1" latinLnBrk="0" hangingPunct="1"/>
                      <a:r>
                        <a:rPr lang="es-ES_tradnl" sz="1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Sustancial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3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_tradnl" sz="1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Transmisión</a:t>
                      </a:r>
                    </a:p>
                    <a:p>
                      <a:pPr marL="0" algn="ctr" defTabSz="914400" rtl="0" eaLnBrk="1" latinLnBrk="0" hangingPunct="1"/>
                      <a:r>
                        <a:rPr lang="es-ES_tradnl" sz="18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02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 dirty="0"/>
                        <a:t>Total de nuevos casos por 100 mil habitantes en los últimos 7 días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noProof="0" dirty="0"/>
                        <a:t>0 – 9,99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noProof="0" dirty="0"/>
                        <a:t>10 – 49,99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noProof="0"/>
                        <a:t>50 – 99,99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noProof="0"/>
                        <a:t>&gt;=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19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/>
                        <a:t>Porcentaje de tests positivos NAAT (ej PCR) en los últimos 7 días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noProof="0" dirty="0"/>
                        <a:t>0 – 4,99%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noProof="0" dirty="0"/>
                        <a:t>5 – 7,99%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noProof="0" dirty="0"/>
                        <a:t>8 – 9,99%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noProof="0" dirty="0"/>
                        <a:t>&gt;= 10.0%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3708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04537C5-5512-B942-A46D-AB1A5503BDA2}"/>
              </a:ext>
            </a:extLst>
          </p:cNvPr>
          <p:cNvSpPr txBox="1"/>
          <p:nvPr/>
        </p:nvSpPr>
        <p:spPr>
          <a:xfrm>
            <a:off x="556591" y="3827340"/>
            <a:ext cx="10833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Una cifra mayor de nuevos casos totales y un mayor porcentaje de positividad corresponde a un mayor nivel de transmisión comunitaria, como se muestra en la tabla.  Si los valores de estos dos indicadores difieren (por ejemplo si uno indica moderado y el otro bajo), entonces el mayor de los dos deberá usarse para tomar decisiones a nivel local.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E8F27-7378-094F-BF79-03828552832C}"/>
              </a:ext>
            </a:extLst>
          </p:cNvPr>
          <p:cNvSpPr txBox="1"/>
          <p:nvPr/>
        </p:nvSpPr>
        <p:spPr>
          <a:xfrm>
            <a:off x="2318458" y="5767221"/>
            <a:ext cx="737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*CDC: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Centros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control y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prevención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enfermedades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Estados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Unidos</a:t>
            </a:r>
          </a:p>
        </p:txBody>
      </p:sp>
    </p:spTree>
    <p:extLst>
      <p:ext uri="{BB962C8B-B14F-4D97-AF65-F5344CB8AC3E}">
        <p14:creationId xmlns:p14="http://schemas.microsoft.com/office/powerpoint/2010/main" val="111370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22BCC9-9EC9-1241-A3B8-4F0D88FB7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91" y="129411"/>
            <a:ext cx="8525245" cy="62248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F3D02A-A87E-1149-B4C6-A83CFFF2CF13}"/>
              </a:ext>
            </a:extLst>
          </p:cNvPr>
          <p:cNvSpPr/>
          <p:nvPr/>
        </p:nvSpPr>
        <p:spPr>
          <a:xfrm>
            <a:off x="0" y="6523275"/>
            <a:ext cx="10694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covid.cdc.gov</a:t>
            </a:r>
            <a:r>
              <a:rPr lang="en-US" dirty="0"/>
              <a:t>/covid-data-tracker/#</a:t>
            </a:r>
            <a:r>
              <a:rPr lang="en-US" dirty="0" err="1"/>
              <a:t>county-view|Risk|community_transmission_level|all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7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D76426-6925-644A-9893-CB2C55390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492"/>
            <a:ext cx="12010050" cy="49921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03E3BF-59E5-D549-9B74-5811A856B28E}"/>
              </a:ext>
            </a:extLst>
          </p:cNvPr>
          <p:cNvSpPr/>
          <p:nvPr/>
        </p:nvSpPr>
        <p:spPr>
          <a:xfrm>
            <a:off x="0" y="6488668"/>
            <a:ext cx="5302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covid.cdc.gov</a:t>
            </a:r>
            <a:r>
              <a:rPr lang="en-US" dirty="0"/>
              <a:t>/covid-data-tracker/#county-view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89D1B4-EE8C-6847-83A9-0AEFBFADDB14}"/>
              </a:ext>
            </a:extLst>
          </p:cNvPr>
          <p:cNvSpPr/>
          <p:nvPr/>
        </p:nvSpPr>
        <p:spPr>
          <a:xfrm>
            <a:off x="372762" y="5131481"/>
            <a:ext cx="114464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 panose="020B0606030504020204" pitchFamily="34" charset="0"/>
              </a:rPr>
              <a:t>Current 7-days is Sun Nov 07 2021 - Sat Nov 13 2021 for case rate and Fri Nov 05 2021 - Thu Nov 11 2021 for percent positivity. The percent change in counties at each level of transmission is the absolute change compared to the previous 7-day period.</a:t>
            </a:r>
          </a:p>
          <a:p>
            <a:b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 panose="020B0606030504020204" pitchFamily="34" charset="0"/>
              </a:rPr>
            </a:b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1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4F843-26F4-7C4B-A2A4-AEC9C803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199"/>
            <a:ext cx="12192000" cy="618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4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ac68920-e5e7-41e4-8a2e-9f605086524d}" enabled="1" method="Standard" siteId="{60970fd0-5dce-4e4b-9327-402ea26b7ea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3928</TotalTime>
  <Words>258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1</cp:revision>
  <dcterms:created xsi:type="dcterms:W3CDTF">2021-11-14T20:13:55Z</dcterms:created>
  <dcterms:modified xsi:type="dcterms:W3CDTF">2021-11-17T13:42:42Z</dcterms:modified>
</cp:coreProperties>
</file>