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3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74" r:id="rId19"/>
    <p:sldId id="477" r:id="rId20"/>
    <p:sldId id="476" r:id="rId21"/>
    <p:sldId id="475" r:id="rId22"/>
    <p:sldId id="407" r:id="rId23"/>
    <p:sldId id="288" r:id="rId24"/>
    <p:sldId id="300" r:id="rId25"/>
    <p:sldId id="451" r:id="rId26"/>
    <p:sldId id="470" r:id="rId27"/>
    <p:sldId id="4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26"/>
  </p:normalViewPr>
  <p:slideViewPr>
    <p:cSldViewPr snapToGrid="0" snapToObjects="1">
      <p:cViewPr varScale="1">
        <p:scale>
          <a:sx n="76" d="100"/>
          <a:sy n="76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05245" y="876693"/>
            <a:ext cx="9249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16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8AE94-5B5B-5A2B-8888-909AF274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83" y="712975"/>
            <a:ext cx="7614234" cy="56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3B6E5-7BE6-E5D7-9057-C3C37183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50" y="712975"/>
            <a:ext cx="7805700" cy="57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02150-16BB-BBF3-7F5D-E693D457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060"/>
            <a:ext cx="6136385" cy="454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97066-C770-A4BC-6477-8CA2083C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85" y="1707553"/>
            <a:ext cx="6068990" cy="44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4FE59-2C0E-A24A-8F8D-2BD27832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65" y="584775"/>
            <a:ext cx="7939733" cy="58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8761-4C1A-3850-AE27-3B135988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" y="1406364"/>
            <a:ext cx="5977392" cy="456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A880B-C493-A9FF-535B-EF1B90406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94" y="1548659"/>
            <a:ext cx="6033904" cy="4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03418-2E3C-2F27-5898-08128C61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" y="612910"/>
            <a:ext cx="11602193" cy="58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16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03418-2E3C-2F27-5898-08128C61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" y="612910"/>
            <a:ext cx="11602193" cy="58498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AC5EF4-B28B-6B2D-E262-838760DD7D26}"/>
              </a:ext>
            </a:extLst>
          </p:cNvPr>
          <p:cNvSpPr/>
          <p:nvPr/>
        </p:nvSpPr>
        <p:spPr>
          <a:xfrm>
            <a:off x="9464634" y="2670935"/>
            <a:ext cx="1865440" cy="186544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6E799-48AD-5187-9F81-19227DF76912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Descuadre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reportes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B951-5C71-FD1B-39A4-FC0B889D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29713"/>
              </p:ext>
            </p:extLst>
          </p:nvPr>
        </p:nvGraphicFramePr>
        <p:xfrm>
          <a:off x="1170709" y="1224398"/>
          <a:ext cx="8638309" cy="4937300"/>
        </p:xfrm>
        <a:graphic>
          <a:graphicData uri="http://schemas.openxmlformats.org/drawingml/2006/table">
            <a:tbl>
              <a:tblPr firstRow="1" bandRow="1"/>
              <a:tblGrid>
                <a:gridCol w="2121657">
                  <a:extLst>
                    <a:ext uri="{9D8B030D-6E8A-4147-A177-3AD203B41FA5}">
                      <a16:colId xmlns:a16="http://schemas.microsoft.com/office/drawing/2014/main" val="3647038532"/>
                    </a:ext>
                  </a:extLst>
                </a:gridCol>
                <a:gridCol w="1742772">
                  <a:extLst>
                    <a:ext uri="{9D8B030D-6E8A-4147-A177-3AD203B41FA5}">
                      <a16:colId xmlns:a16="http://schemas.microsoft.com/office/drawing/2014/main" val="1114492646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001071888"/>
                    </a:ext>
                  </a:extLst>
                </a:gridCol>
                <a:gridCol w="2446317">
                  <a:extLst>
                    <a:ext uri="{9D8B030D-6E8A-4147-A177-3AD203B41FA5}">
                      <a16:colId xmlns:a16="http://schemas.microsoft.com/office/drawing/2014/main" val="3855064317"/>
                    </a:ext>
                  </a:extLst>
                </a:gridCol>
              </a:tblGrid>
              <a:tr h="68402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111111"/>
                          </a:solidFill>
                          <a:effectLst/>
                        </a:rPr>
                        <a:t>Región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111111"/>
                          </a:solidFill>
                          <a:effectLst/>
                        </a:rPr>
                        <a:t>Fecha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Total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casos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acumulados</a:t>
                      </a:r>
                      <a:endParaRPr lang="en-US" sz="24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Casos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reportados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en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el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día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49110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Sab 9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FF0000"/>
                          </a:solidFill>
                          <a:effectLst/>
                        </a:rPr>
                        <a:t>98.985</a:t>
                      </a:r>
                      <a:endParaRPr lang="en-CL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L" sz="24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0974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Dom 10 </a:t>
                      </a:r>
                      <a:r>
                        <a:rPr lang="en-US" sz="2400" err="1">
                          <a:solidFill>
                            <a:srgbClr val="444444"/>
                          </a:solidFill>
                          <a:effectLst/>
                        </a:rPr>
                        <a:t>Abr</a:t>
                      </a:r>
                      <a:endParaRPr lang="en-US" sz="24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99.063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78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20686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Lun 11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99.133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71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8279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Mar 12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99.183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50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89145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Mie 13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99.257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74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5169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Jue 14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99.363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107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04976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44444"/>
                          </a:solidFill>
                          <a:effectLst/>
                        </a:rPr>
                        <a:t>Vie 15 </a:t>
                      </a:r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99.452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88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4728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Sab 16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FF0000"/>
                          </a:solidFill>
                          <a:effectLst/>
                        </a:rPr>
                        <a:t>99.526</a:t>
                      </a:r>
                      <a:endParaRPr lang="en-CL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72</a:t>
                      </a:r>
                    </a:p>
                  </a:txBody>
                  <a:tcPr marL="85551" marR="85551" marT="42775" marB="427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20625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111111"/>
                          </a:solidFill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solidFill>
                            <a:srgbClr val="111111"/>
                          </a:solidFill>
                          <a:effectLst/>
                        </a:rPr>
                        <a:t>semanal</a:t>
                      </a:r>
                      <a:endParaRPr lang="en-US" sz="2400" b="1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L" sz="240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111111"/>
                          </a:solidFill>
                          <a:effectLst/>
                        </a:rPr>
                        <a:t>541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111111"/>
                          </a:solidFill>
                          <a:effectLst/>
                        </a:rPr>
                        <a:t>540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7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6E799-48AD-5187-9F81-19227DF76912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Descuadre de reportes semanales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B951-5C71-FD1B-39A4-FC0B889D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0739"/>
              </p:ext>
            </p:extLst>
          </p:nvPr>
        </p:nvGraphicFramePr>
        <p:xfrm>
          <a:off x="1170709" y="1224398"/>
          <a:ext cx="8638309" cy="4937300"/>
        </p:xfrm>
        <a:graphic>
          <a:graphicData uri="http://schemas.openxmlformats.org/drawingml/2006/table">
            <a:tbl>
              <a:tblPr firstRow="1" bandRow="1"/>
              <a:tblGrid>
                <a:gridCol w="2121657">
                  <a:extLst>
                    <a:ext uri="{9D8B030D-6E8A-4147-A177-3AD203B41FA5}">
                      <a16:colId xmlns:a16="http://schemas.microsoft.com/office/drawing/2014/main" val="3647038532"/>
                    </a:ext>
                  </a:extLst>
                </a:gridCol>
                <a:gridCol w="1742772">
                  <a:extLst>
                    <a:ext uri="{9D8B030D-6E8A-4147-A177-3AD203B41FA5}">
                      <a16:colId xmlns:a16="http://schemas.microsoft.com/office/drawing/2014/main" val="1114492646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001071888"/>
                    </a:ext>
                  </a:extLst>
                </a:gridCol>
                <a:gridCol w="2446317">
                  <a:extLst>
                    <a:ext uri="{9D8B030D-6E8A-4147-A177-3AD203B41FA5}">
                      <a16:colId xmlns:a16="http://schemas.microsoft.com/office/drawing/2014/main" val="3855064317"/>
                    </a:ext>
                  </a:extLst>
                </a:gridCol>
              </a:tblGrid>
              <a:tr h="68402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111111"/>
                          </a:solidFill>
                          <a:effectLst/>
                        </a:rPr>
                        <a:t>Región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111111"/>
                          </a:solidFill>
                          <a:effectLst/>
                        </a:rPr>
                        <a:t>Fecha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Total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casos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acumulados</a:t>
                      </a:r>
                      <a:endParaRPr lang="en-US" sz="24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Casos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reportados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en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11111"/>
                          </a:solidFill>
                          <a:effectLst/>
                        </a:rPr>
                        <a:t>el</a:t>
                      </a:r>
                      <a:r>
                        <a:rPr lang="en-US" sz="2400" dirty="0">
                          <a:solidFill>
                            <a:srgbClr val="111111"/>
                          </a:solidFill>
                          <a:effectLst/>
                        </a:rPr>
                        <a:t> día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49110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Sab 9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FF0000"/>
                          </a:solidFill>
                          <a:effectLst/>
                        </a:rPr>
                        <a:t>192.810</a:t>
                      </a:r>
                      <a:endParaRPr lang="en-CL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CL" sz="24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0974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Dom 10 </a:t>
                      </a:r>
                      <a:r>
                        <a:rPr lang="en-US" sz="2400" err="1">
                          <a:solidFill>
                            <a:srgbClr val="444444"/>
                          </a:solidFill>
                          <a:effectLst/>
                        </a:rPr>
                        <a:t>Abr</a:t>
                      </a:r>
                      <a:endParaRPr lang="en-US" sz="24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193.147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102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20686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Lun 11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193.207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59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8279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Mar 12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193.240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dirty="0">
                          <a:solidFill>
                            <a:srgbClr val="444444"/>
                          </a:solidFill>
                          <a:effectLst/>
                        </a:rPr>
                        <a:t>32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89145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Mie 13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193.457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71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5169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Jue 14 Abr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193.912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79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04976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44444"/>
                          </a:solidFill>
                          <a:effectLst/>
                        </a:rPr>
                        <a:t>Vie 15 </a:t>
                      </a:r>
                      <a:r>
                        <a:rPr lang="en-US" sz="2400" dirty="0" err="1">
                          <a:solidFill>
                            <a:srgbClr val="444444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194.352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58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47288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44444"/>
                          </a:solidFill>
                          <a:effectLst/>
                        </a:rPr>
                        <a:t>Los Lagos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Sab 16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Abr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FF0000"/>
                          </a:solidFill>
                          <a:effectLst/>
                        </a:rPr>
                        <a:t>194.478</a:t>
                      </a:r>
                      <a:endParaRPr lang="en-CL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>
                          <a:solidFill>
                            <a:srgbClr val="444444"/>
                          </a:solidFill>
                          <a:effectLst/>
                        </a:rPr>
                        <a:t>65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20625"/>
                  </a:ext>
                </a:extLst>
              </a:tr>
              <a:tr h="40724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111111"/>
                          </a:solidFill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solidFill>
                            <a:srgbClr val="111111"/>
                          </a:solidFill>
                          <a:effectLst/>
                        </a:rPr>
                        <a:t>semanal</a:t>
                      </a:r>
                      <a:endParaRPr lang="en-US" sz="2400" b="1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L" sz="240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111111"/>
                          </a:solidFill>
                          <a:effectLst/>
                        </a:rPr>
                        <a:t>1.668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2400" b="1" dirty="0">
                          <a:solidFill>
                            <a:srgbClr val="111111"/>
                          </a:solidFill>
                          <a:effectLst/>
                        </a:rPr>
                        <a:t>466</a:t>
                      </a:r>
                    </a:p>
                  </a:txBody>
                  <a:tcPr marL="91395" marR="91395" marT="45697" marB="4569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7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8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BAAD45-3B14-9BB1-218B-25822A0B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85570"/>
              </p:ext>
            </p:extLst>
          </p:nvPr>
        </p:nvGraphicFramePr>
        <p:xfrm>
          <a:off x="2185060" y="643466"/>
          <a:ext cx="7730836" cy="56397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26457">
                  <a:extLst>
                    <a:ext uri="{9D8B030D-6E8A-4147-A177-3AD203B41FA5}">
                      <a16:colId xmlns:a16="http://schemas.microsoft.com/office/drawing/2014/main" val="4032155096"/>
                    </a:ext>
                  </a:extLst>
                </a:gridCol>
                <a:gridCol w="1840294">
                  <a:extLst>
                    <a:ext uri="{9D8B030D-6E8A-4147-A177-3AD203B41FA5}">
                      <a16:colId xmlns:a16="http://schemas.microsoft.com/office/drawing/2014/main" val="1110721081"/>
                    </a:ext>
                  </a:extLst>
                </a:gridCol>
                <a:gridCol w="1658648">
                  <a:extLst>
                    <a:ext uri="{9D8B030D-6E8A-4147-A177-3AD203B41FA5}">
                      <a16:colId xmlns:a16="http://schemas.microsoft.com/office/drawing/2014/main" val="3560663967"/>
                    </a:ext>
                  </a:extLst>
                </a:gridCol>
                <a:gridCol w="2205437">
                  <a:extLst>
                    <a:ext uri="{9D8B030D-6E8A-4147-A177-3AD203B41FA5}">
                      <a16:colId xmlns:a16="http://schemas.microsoft.com/office/drawing/2014/main" val="2479494346"/>
                    </a:ext>
                  </a:extLst>
                </a:gridCol>
              </a:tblGrid>
              <a:tr h="522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cap="none" spc="60">
                          <a:solidFill>
                            <a:schemeClr val="bg1"/>
                          </a:solidFill>
                          <a:effectLst/>
                        </a:rPr>
                        <a:t>Región</a:t>
                      </a:r>
                    </a:p>
                  </a:txBody>
                  <a:tcPr marL="50310" marR="34065" marT="75329" marB="157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cap="none" spc="60">
                          <a:solidFill>
                            <a:schemeClr val="bg1"/>
                          </a:solidFill>
                          <a:effectLst/>
                        </a:rPr>
                        <a:t>Diferencia de totales</a:t>
                      </a:r>
                    </a:p>
                  </a:txBody>
                  <a:tcPr marL="50310" marR="34065" marT="75329" marB="157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cap="none" spc="60">
                          <a:solidFill>
                            <a:schemeClr val="bg1"/>
                          </a:solidFill>
                          <a:effectLst/>
                        </a:rPr>
                        <a:t>Suma reportes diarios</a:t>
                      </a:r>
                    </a:p>
                  </a:txBody>
                  <a:tcPr marL="50310" marR="34065" marT="75329" marB="157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cap="none" spc="60">
                          <a:solidFill>
                            <a:schemeClr val="bg1"/>
                          </a:solidFill>
                          <a:effectLst/>
                        </a:rPr>
                        <a:t>% discrepancia</a:t>
                      </a:r>
                    </a:p>
                  </a:txBody>
                  <a:tcPr marL="50310" marR="50310" marT="75329" marB="157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01398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Arica y Parinacota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140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132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6,1%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016666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Tarapacá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148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148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0,0%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86555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Antofagasta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398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387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2,8%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916433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Atacama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334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325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2,8%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259527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Coquimbo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698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675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3,4%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986991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Valparaíso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2405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2075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15,9%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36763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Metropolitana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8324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7672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dirty="0">
                          <a:solidFill>
                            <a:srgbClr val="444444"/>
                          </a:solidFill>
                          <a:effectLst/>
                        </a:rPr>
                        <a:t>8,5%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08527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O’Higgins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818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821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−0,4%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517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Maule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1194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1197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−0,3%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839312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Ñuble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541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540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0,2%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56838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Biobío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1693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1705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−0,7%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28832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Araucanía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936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890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5,2%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94458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Los Ríos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362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330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9,7%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73324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Los Lagos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1668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466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257,9%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9129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Aysén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128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125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2,4%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14880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Magallanes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283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222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b="1" dirty="0">
                          <a:solidFill>
                            <a:srgbClr val="FF0000"/>
                          </a:solidFill>
                          <a:effectLst/>
                        </a:rPr>
                        <a:t>27,5%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05859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20070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>
                          <a:solidFill>
                            <a:srgbClr val="444444"/>
                          </a:solidFill>
                          <a:effectLst/>
                        </a:rPr>
                        <a:t>17710</a:t>
                      </a:r>
                    </a:p>
                  </a:txBody>
                  <a:tcPr marR="61913"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CL" sz="1600" dirty="0">
                          <a:solidFill>
                            <a:srgbClr val="444444"/>
                          </a:solidFill>
                          <a:effectLst/>
                        </a:rPr>
                        <a:t>13,3%</a:t>
                      </a:r>
                    </a:p>
                  </a:txBody>
                  <a:tcPr marT="28575" marB="285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509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E799-48AD-5187-9F81-19227DF76912}"/>
              </a:ext>
            </a:extLst>
          </p:cNvPr>
          <p:cNvSpPr txBox="1"/>
          <p:nvPr/>
        </p:nvSpPr>
        <p:spPr>
          <a:xfrm>
            <a:off x="3140450" y="0"/>
            <a:ext cx="5820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Descuadre de reportes semanales</a:t>
            </a:r>
          </a:p>
        </p:txBody>
      </p:sp>
    </p:spTree>
    <p:extLst>
      <p:ext uri="{BB962C8B-B14F-4D97-AF65-F5344CB8AC3E}">
        <p14:creationId xmlns:p14="http://schemas.microsoft.com/office/powerpoint/2010/main" val="137782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9E9D4-0E67-F3BA-775F-20963851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881845"/>
            <a:ext cx="11313226" cy="5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Bajo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Oct 2021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&gt; 3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Sep 2021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POSITIVIDAD BAJO 6% | INCIDENCIA ≈ 15 x 100 mil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E98F0A-12DE-5F42-53F3-FFB678DE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887"/>
            <a:ext cx="12192000" cy="5776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E1F47-E047-64F4-5D08-E2346F0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9" y="569387"/>
            <a:ext cx="11740738" cy="5894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02A506-15A8-1DD9-4C12-672A524F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00" y="799044"/>
            <a:ext cx="7425799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B814D-5212-BC48-BAAD-218BCAF0B341}"/>
              </a:ext>
            </a:extLst>
          </p:cNvPr>
          <p:cNvSpPr txBox="1"/>
          <p:nvPr/>
        </p:nvSpPr>
        <p:spPr>
          <a:xfrm>
            <a:off x="10492153" y="3657600"/>
            <a:ext cx="1319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Oct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348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4EFFC-7294-17EE-19B7-6F6798BF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00" y="799044"/>
            <a:ext cx="7425799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7BC8CB-0E31-4306-9763-02AD6685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43" y="584775"/>
            <a:ext cx="7868714" cy="58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42C70-1DB3-231D-FA24-54DAF141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48" y="862496"/>
            <a:ext cx="7510153" cy="567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58264" y="3570402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42C70-1DB3-231D-FA24-54DAF141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48" y="862496"/>
            <a:ext cx="7510153" cy="567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58264" y="3570402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AFD8D-9CC5-EBC4-EA17-77C4479E8953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103495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118076</TotalTime>
  <Words>675</Words>
  <Application>Microsoft Macintosh PowerPoint</Application>
  <PresentationFormat>Widescreen</PresentationFormat>
  <Paragraphs>239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403</cp:revision>
  <dcterms:created xsi:type="dcterms:W3CDTF">2021-01-30T18:55:16Z</dcterms:created>
  <dcterms:modified xsi:type="dcterms:W3CDTF">2022-04-17T00:57:32Z</dcterms:modified>
</cp:coreProperties>
</file>