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6" r:id="rId2"/>
    <p:sldId id="276" r:id="rId3"/>
    <p:sldId id="381" r:id="rId4"/>
    <p:sldId id="383" r:id="rId5"/>
    <p:sldId id="447" r:id="rId6"/>
    <p:sldId id="275" r:id="rId7"/>
    <p:sldId id="380" r:id="rId8"/>
    <p:sldId id="432" r:id="rId9"/>
    <p:sldId id="277" r:id="rId10"/>
    <p:sldId id="426" r:id="rId11"/>
    <p:sldId id="445" r:id="rId12"/>
    <p:sldId id="280" r:id="rId13"/>
    <p:sldId id="281" r:id="rId14"/>
    <p:sldId id="417" r:id="rId15"/>
    <p:sldId id="431" r:id="rId16"/>
    <p:sldId id="438" r:id="rId17"/>
    <p:sldId id="443" r:id="rId18"/>
    <p:sldId id="407" r:id="rId19"/>
    <p:sldId id="288" r:id="rId20"/>
    <p:sldId id="300" r:id="rId21"/>
    <p:sldId id="440" r:id="rId22"/>
    <p:sldId id="446" r:id="rId23"/>
    <p:sldId id="424" r:id="rId24"/>
    <p:sldId id="43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BE48"/>
    <a:srgbClr val="ECF850"/>
    <a:srgbClr val="FC6321"/>
    <a:srgbClr val="E2140C"/>
    <a:srgbClr val="00417C"/>
    <a:srgbClr val="0374D9"/>
    <a:srgbClr val="046FC0"/>
    <a:srgbClr val="014B8E"/>
    <a:srgbClr val="002A51"/>
    <a:srgbClr val="007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26"/>
  </p:normalViewPr>
  <p:slideViewPr>
    <p:cSldViewPr snapToGrid="0" snapToObjects="1">
      <p:cViewPr varScale="1">
        <p:scale>
          <a:sx n="91" d="100"/>
          <a:sy n="9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1/15/22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21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201788" y="876693"/>
            <a:ext cx="965649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15 ENERO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96DB4B-FB2F-8E40-AF20-8E5AB2C3C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34" y="1605468"/>
            <a:ext cx="5783150" cy="4626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6AC0A8-4898-464D-991B-1B9E0A944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51639"/>
            <a:ext cx="6033414" cy="462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474628" y="68851"/>
            <a:ext cx="860447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Aumento</a:t>
            </a:r>
            <a:r>
              <a:rPr lang="en-US" sz="3200" dirty="0"/>
              <a:t> de </a:t>
            </a:r>
            <a:r>
              <a:rPr lang="en-US" sz="3200" dirty="0" err="1"/>
              <a:t>cifras</a:t>
            </a:r>
            <a:r>
              <a:rPr lang="en-US" sz="3200" dirty="0"/>
              <a:t> </a:t>
            </a:r>
            <a:r>
              <a:rPr lang="en-US" sz="3200" dirty="0" err="1"/>
              <a:t>relación</a:t>
            </a:r>
            <a:r>
              <a:rPr lang="en-US" sz="3200" dirty="0"/>
              <a:t> a </a:t>
            </a:r>
            <a:r>
              <a:rPr lang="en-US" sz="3200" dirty="0" err="1"/>
              <a:t>curva</a:t>
            </a:r>
            <a:r>
              <a:rPr lang="en-US" sz="3200" dirty="0"/>
              <a:t> de </a:t>
            </a:r>
            <a:r>
              <a:rPr lang="en-US" sz="3200" dirty="0" err="1"/>
              <a:t>casos</a:t>
            </a: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C1DD3C-0D16-7F43-BC15-DAA1ED10B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79" y="967222"/>
            <a:ext cx="6922965" cy="55136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07FB66-6DDD-6F42-AD76-F8DB8C0784F5}"/>
              </a:ext>
            </a:extLst>
          </p:cNvPr>
          <p:cNvSpPr txBox="1"/>
          <p:nvPr/>
        </p:nvSpPr>
        <p:spPr>
          <a:xfrm>
            <a:off x="3892196" y="2715065"/>
            <a:ext cx="121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Suben</a:t>
            </a:r>
            <a:r>
              <a:rPr lang="en-US" b="1" dirty="0">
                <a:solidFill>
                  <a:schemeClr val="accent1"/>
                </a:solidFill>
              </a:rPr>
              <a:t> UCI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42C516-6A0A-E54E-B2E8-93123748DAE2}"/>
              </a:ext>
            </a:extLst>
          </p:cNvPr>
          <p:cNvCxnSpPr/>
          <p:nvPr/>
        </p:nvCxnSpPr>
        <p:spPr>
          <a:xfrm>
            <a:off x="4501662" y="3084397"/>
            <a:ext cx="0" cy="1135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0C2785-048B-5244-A933-8552D806857C}"/>
              </a:ext>
            </a:extLst>
          </p:cNvPr>
          <p:cNvSpPr txBox="1"/>
          <p:nvPr/>
        </p:nvSpPr>
        <p:spPr>
          <a:xfrm>
            <a:off x="4557932" y="1356035"/>
            <a:ext cx="1218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Suben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Fallecidos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3786A8-502F-A04D-9750-7B010803EC43}"/>
              </a:ext>
            </a:extLst>
          </p:cNvPr>
          <p:cNvCxnSpPr>
            <a:cxnSpLocks/>
          </p:cNvCxnSpPr>
          <p:nvPr/>
        </p:nvCxnSpPr>
        <p:spPr>
          <a:xfrm>
            <a:off x="5167398" y="2002366"/>
            <a:ext cx="0" cy="858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AA5954D-8FD9-DC4D-B46E-FE6E45F4EA7D}"/>
              </a:ext>
            </a:extLst>
          </p:cNvPr>
          <p:cNvSpPr txBox="1"/>
          <p:nvPr/>
        </p:nvSpPr>
        <p:spPr>
          <a:xfrm>
            <a:off x="2893592" y="3283020"/>
            <a:ext cx="1218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Suben</a:t>
            </a:r>
            <a:r>
              <a:rPr lang="en-US" b="1" dirty="0">
                <a:solidFill>
                  <a:schemeClr val="accent1"/>
                </a:solidFill>
              </a:rPr>
              <a:t> Casos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8C4718-F190-8E44-97E8-B258DA860BB2}"/>
              </a:ext>
            </a:extLst>
          </p:cNvPr>
          <p:cNvCxnSpPr>
            <a:cxnSpLocks/>
          </p:cNvCxnSpPr>
          <p:nvPr/>
        </p:nvCxnSpPr>
        <p:spPr>
          <a:xfrm>
            <a:off x="3503058" y="3929351"/>
            <a:ext cx="0" cy="858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CB6CF4E-2D17-5341-97DD-FB68C7A7884B}"/>
              </a:ext>
            </a:extLst>
          </p:cNvPr>
          <p:cNvSpPr txBox="1"/>
          <p:nvPr/>
        </p:nvSpPr>
        <p:spPr>
          <a:xfrm>
            <a:off x="7885278" y="1785491"/>
            <a:ext cx="1218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Suben</a:t>
            </a:r>
            <a:r>
              <a:rPr lang="en-US" b="1" dirty="0">
                <a:solidFill>
                  <a:schemeClr val="accent1"/>
                </a:solidFill>
              </a:rPr>
              <a:t> Casos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8B78A3-9BA6-7242-B567-7C0F3E1C6A79}"/>
              </a:ext>
            </a:extLst>
          </p:cNvPr>
          <p:cNvCxnSpPr>
            <a:cxnSpLocks/>
          </p:cNvCxnSpPr>
          <p:nvPr/>
        </p:nvCxnSpPr>
        <p:spPr>
          <a:xfrm>
            <a:off x="8494744" y="2431822"/>
            <a:ext cx="0" cy="858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425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A1F123-097E-D642-B073-0DD93EA4D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016" y="584775"/>
            <a:ext cx="7479968" cy="592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787736" y="103675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F8074E-4232-5049-82CC-6587DDF1D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98" y="1487529"/>
            <a:ext cx="5569676" cy="4519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1EE3C0-5581-D340-8A2F-3E73068F9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328" y="1402216"/>
            <a:ext cx="5853417" cy="468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808604" y="28135"/>
            <a:ext cx="6574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15 ENERO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9740AA-4ABB-3F43-99AC-F721C434E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" y="565150"/>
            <a:ext cx="11199638" cy="556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8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808600" y="28135"/>
            <a:ext cx="6574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15 ENERO 2022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E30081-5ECE-7643-B71D-4F9F67A27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18" y="573687"/>
            <a:ext cx="11257964" cy="556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93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E45C32A-AF94-3F40-ABBA-A66D34825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600" y="855383"/>
            <a:ext cx="9662477" cy="545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62140" y="1610486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UCI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BAJANDO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6825529" y="1614877"/>
            <a:ext cx="4823999" cy="156526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SUBIENDO</a:t>
            </a:r>
            <a:endParaRPr lang="en-US" sz="2800" b="1" dirty="0">
              <a:solidFill>
                <a:srgbClr val="00417C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1925460" y="4082746"/>
            <a:ext cx="8937827" cy="1292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NIVEL DE CONTAGIOS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MUY ALTO Y SUBIENDO EN TODAS LAS REGIONES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7828F7-4B45-B14F-BB85-FFBCE0A24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23" y="1365843"/>
            <a:ext cx="10001641" cy="50820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7FDC3C-98EF-EE40-8088-72C112C83A3D}"/>
              </a:ext>
            </a:extLst>
          </p:cNvPr>
          <p:cNvSpPr txBox="1"/>
          <p:nvPr/>
        </p:nvSpPr>
        <p:spPr>
          <a:xfrm>
            <a:off x="4707254" y="675227"/>
            <a:ext cx="2777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 ENERO 2022</a:t>
            </a:r>
          </a:p>
        </p:txBody>
      </p:sp>
    </p:spTree>
    <p:extLst>
      <p:ext uri="{BB962C8B-B14F-4D97-AF65-F5344CB8AC3E}">
        <p14:creationId xmlns:p14="http://schemas.microsoft.com/office/powerpoint/2010/main" val="1578628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935304-874A-EC4F-A4B5-B1FF70F608E2}"/>
              </a:ext>
            </a:extLst>
          </p:cNvPr>
          <p:cNvSpPr txBox="1"/>
          <p:nvPr/>
        </p:nvSpPr>
        <p:spPr>
          <a:xfrm>
            <a:off x="6305042" y="2656184"/>
            <a:ext cx="5726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≈ 870 mil  </a:t>
            </a:r>
            <a:r>
              <a:rPr lang="en-US" sz="2400" dirty="0"/>
              <a:t>NINGUNA DOSIS</a:t>
            </a:r>
          </a:p>
          <a:p>
            <a:r>
              <a:rPr lang="en-US" sz="2400" b="1" dirty="0"/>
              <a:t>&gt; 270 mil  </a:t>
            </a:r>
            <a:r>
              <a:rPr lang="en-US" sz="2400" dirty="0"/>
              <a:t>1 DE 2 DOSIS</a:t>
            </a:r>
          </a:p>
          <a:p>
            <a:r>
              <a:rPr lang="en-US" sz="2400" b="1" dirty="0"/>
              <a:t>&gt; 2.5 </a:t>
            </a:r>
            <a:r>
              <a:rPr lang="en-US" sz="2400" b="1" dirty="0" err="1"/>
              <a:t>millones</a:t>
            </a:r>
            <a:r>
              <a:rPr lang="en-US" sz="2400" b="1" dirty="0"/>
              <a:t> </a:t>
            </a:r>
            <a:r>
              <a:rPr lang="en-US" sz="2400" dirty="0" err="1"/>
              <a:t>dosis</a:t>
            </a:r>
            <a:r>
              <a:rPr lang="en-US" sz="2400" dirty="0"/>
              <a:t> </a:t>
            </a:r>
            <a:r>
              <a:rPr lang="en-US" sz="2400" dirty="0" err="1"/>
              <a:t>completa</a:t>
            </a:r>
            <a:r>
              <a:rPr lang="en-US" sz="2400" dirty="0"/>
              <a:t> sin </a:t>
            </a:r>
            <a:r>
              <a:rPr lang="en-US" sz="2400" dirty="0" err="1"/>
              <a:t>refuerzo</a:t>
            </a:r>
            <a:endParaRPr lang="en-US" sz="2400" dirty="0"/>
          </a:p>
          <a:p>
            <a:r>
              <a:rPr lang="en-US" sz="2400" b="1" dirty="0"/>
              <a:t>11.6 </a:t>
            </a:r>
            <a:r>
              <a:rPr lang="en-US" sz="2400" b="1" dirty="0" err="1"/>
              <a:t>millones</a:t>
            </a:r>
            <a:r>
              <a:rPr lang="en-US" sz="2400" b="1" dirty="0"/>
              <a:t> </a:t>
            </a:r>
            <a:r>
              <a:rPr lang="en-US" sz="2400" dirty="0" err="1"/>
              <a:t>dosis</a:t>
            </a:r>
            <a:r>
              <a:rPr lang="en-US" sz="2400" dirty="0"/>
              <a:t> de </a:t>
            </a:r>
            <a:r>
              <a:rPr lang="en-US" sz="2400" dirty="0" err="1"/>
              <a:t>refuerzo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25D774-8273-4749-9E51-F2E310838749}"/>
              </a:ext>
            </a:extLst>
          </p:cNvPr>
          <p:cNvSpPr txBox="1"/>
          <p:nvPr/>
        </p:nvSpPr>
        <p:spPr>
          <a:xfrm>
            <a:off x="7408946" y="1710140"/>
            <a:ext cx="2573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18 o mas </a:t>
            </a:r>
            <a:r>
              <a:rPr lang="en-US" sz="3200" dirty="0" err="1"/>
              <a:t>años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731945-EDEE-044C-BF1A-3831D3B88369}"/>
              </a:ext>
            </a:extLst>
          </p:cNvPr>
          <p:cNvSpPr/>
          <p:nvPr/>
        </p:nvSpPr>
        <p:spPr>
          <a:xfrm>
            <a:off x="6042444" y="1710140"/>
            <a:ext cx="5647136" cy="26542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6932F3-FEF2-1B40-9DCD-2EC31090E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67" y="1229010"/>
            <a:ext cx="44323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88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307B-1661-6B4D-AE74-C49A8FC9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5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394465-F523-7A49-B776-7113B5854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441" y="960946"/>
            <a:ext cx="6853115" cy="552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3B9006-4359-6740-8AFC-A43E9B3580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2"/>
          <a:stretch/>
        </p:blipFill>
        <p:spPr>
          <a:xfrm>
            <a:off x="1242392" y="650763"/>
            <a:ext cx="9192777" cy="589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923621" y="136326"/>
            <a:ext cx="1034475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TOTAL camas </a:t>
            </a:r>
            <a:r>
              <a:rPr lang="en-US" sz="3200" dirty="0" err="1"/>
              <a:t>hospitalarias</a:t>
            </a:r>
            <a:r>
              <a:rPr lang="en-US" sz="3200" dirty="0"/>
              <a:t> COVID19 (</a:t>
            </a:r>
            <a:r>
              <a:rPr lang="en-US" sz="3200" dirty="0" err="1"/>
              <a:t>Básica</a:t>
            </a:r>
            <a:r>
              <a:rPr lang="en-US" sz="3200" dirty="0"/>
              <a:t>, Media, UTI, UCI)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F0AFC4-FD97-844A-8C69-5E34E2570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142" y="844727"/>
            <a:ext cx="7005711" cy="569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59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2060448" y="-11019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318F46-BECE-004C-9C25-EAE201403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644" y="785041"/>
            <a:ext cx="7226712" cy="565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6233E6-0F0F-4046-9634-9ED4BF5BA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946" y="1638549"/>
            <a:ext cx="5616404" cy="4610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AF75E1-5AC6-2C41-8822-C86AEDE8E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443" y="1553353"/>
            <a:ext cx="5938057" cy="47804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2BB991-6941-1A4A-9265-662258EBE0EB}"/>
              </a:ext>
            </a:extLst>
          </p:cNvPr>
          <p:cNvSpPr/>
          <p:nvPr/>
        </p:nvSpPr>
        <p:spPr>
          <a:xfrm rot="3125565">
            <a:off x="4608105" y="3100757"/>
            <a:ext cx="1874746" cy="102549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1404987" y="1069064"/>
            <a:ext cx="471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25 DICIEMBRE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AB501-A2DF-7D4D-9D96-886CF39AED60}"/>
              </a:ext>
            </a:extLst>
          </p:cNvPr>
          <p:cNvSpPr txBox="1"/>
          <p:nvPr/>
        </p:nvSpPr>
        <p:spPr>
          <a:xfrm>
            <a:off x="7276596" y="1069064"/>
            <a:ext cx="417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1 ENERO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909BFD-0979-8C4D-A7A6-77983F117BFC}"/>
              </a:ext>
            </a:extLst>
          </p:cNvPr>
          <p:cNvSpPr/>
          <p:nvPr/>
        </p:nvSpPr>
        <p:spPr>
          <a:xfrm rot="20320058">
            <a:off x="10121475" y="3309448"/>
            <a:ext cx="1788914" cy="93519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5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105063</TotalTime>
  <Words>399</Words>
  <Application>Microsoft Macintosh PowerPoint</Application>
  <PresentationFormat>Widescreen</PresentationFormat>
  <Paragraphs>80</Paragraphs>
  <Slides>24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347</cp:revision>
  <dcterms:created xsi:type="dcterms:W3CDTF">2021-01-30T18:55:16Z</dcterms:created>
  <dcterms:modified xsi:type="dcterms:W3CDTF">2022-01-15T23:40:11Z</dcterms:modified>
</cp:coreProperties>
</file>