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66" r:id="rId2"/>
    <p:sldId id="276" r:id="rId3"/>
    <p:sldId id="381" r:id="rId4"/>
    <p:sldId id="447" r:id="rId5"/>
    <p:sldId id="275" r:id="rId6"/>
    <p:sldId id="380" r:id="rId7"/>
    <p:sldId id="432" r:id="rId8"/>
    <p:sldId id="452" r:id="rId9"/>
    <p:sldId id="277" r:id="rId10"/>
    <p:sldId id="449" r:id="rId11"/>
    <p:sldId id="426" r:id="rId12"/>
    <p:sldId id="280" r:id="rId13"/>
    <p:sldId id="281" r:id="rId14"/>
    <p:sldId id="417" r:id="rId15"/>
    <p:sldId id="431" r:id="rId16"/>
    <p:sldId id="438" r:id="rId17"/>
    <p:sldId id="457" r:id="rId18"/>
    <p:sldId id="407" r:id="rId19"/>
    <p:sldId id="288" r:id="rId20"/>
    <p:sldId id="300" r:id="rId21"/>
    <p:sldId id="451" r:id="rId22"/>
    <p:sldId id="42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0102"/>
    <a:srgbClr val="FE0000"/>
    <a:srgbClr val="0802F6"/>
    <a:srgbClr val="3030FE"/>
    <a:srgbClr val="6EBE48"/>
    <a:srgbClr val="ECF850"/>
    <a:srgbClr val="FC6321"/>
    <a:srgbClr val="E2140C"/>
    <a:srgbClr val="00417C"/>
    <a:srgbClr val="037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336"/>
    <p:restoredTop sz="94655"/>
  </p:normalViewPr>
  <p:slideViewPr>
    <p:cSldViewPr snapToGrid="0" snapToObjects="1">
      <p:cViewPr varScale="1">
        <p:scale>
          <a:sx n="57" d="100"/>
          <a:sy n="57" d="100"/>
        </p:scale>
        <p:origin x="176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835AC-B937-DC4F-A9AF-DDEA21463513}" type="datetimeFigureOut">
              <a:rPr lang="en-US" smtClean="0"/>
              <a:t>3/5/22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DCC2D-BF8E-6546-A31C-967437B0E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52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77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16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87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23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71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90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18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D505-BBC5-C843-8C23-3DCF9D74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3F7C7-8544-BD48-89A0-9A24034F3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5705C-21E0-8E4E-B0D8-648564DB8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3/5/22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76593-E5F0-3E49-BF80-F1CF907ED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B1596-A9E0-D247-90CB-64AA7EED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73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5B276-89EF-6044-9281-126BE0E2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09DA4-2C6A-3E47-9A48-24229312E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2CFFD-E687-234A-9F01-50BA6ADB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3/5/22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A8CE8-B362-1440-9BAC-B9E101640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A4555-13BF-6D4A-8B04-BB658203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6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397F40-5536-8F44-9346-EB9834505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F1AC5-03D4-DF4B-A1A2-0743E1E97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17536-2408-AA4E-9256-6BB205449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3/5/22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C12FC-8FA4-FE4D-AF67-1CB6E8C1D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6E499-62CD-F14F-837D-850C4A97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1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B1FCC-F75D-C545-BEA4-87091BB2C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51CB7-E2D1-214E-BC3F-740C2EFA3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CFD37-66C7-5B48-95DE-1C90C4EF7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3/5/22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6A068-2412-0B40-BD0E-E178E4AE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50CB2-6733-1B43-87B4-E3CA93D8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6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F9DB2-3535-134C-86A3-05DA8EAC2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1ECE9-8E00-504A-9D76-C5D5224A5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29FA6-4A28-8247-9AD5-FC1176B4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3/5/22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C6E5B-A3EC-BC46-997E-D4DEBC8FC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1D66A-0499-6D40-826D-6FB7703B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3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782E-C7C6-3745-A052-0F992B122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59A25-6192-9B4B-9349-B3A1AE2D7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99815-DA51-0642-B7BE-3FDC08598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DEE98-4976-6942-BEA0-2744300F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3/5/22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BEC14-B888-474A-BD98-7356DA10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3EA50-8090-DF4F-AE26-EE631F10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2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83CBD-4217-4E42-9CF5-57C11722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B789A-5550-4D4D-B75D-523085511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7B505-C03C-0143-A2C8-6C4904B7C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1A3F3-A0C4-6048-952C-F9B25A60E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F2D5A5-DD3D-D744-A9B6-D2113142E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3F13CA-EA18-6049-86CD-E0C60F6F4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3/5/22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BFFC36-9DCF-EA4F-813D-207BBA840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6B34DD-0CCA-5C48-A63E-BF6360C8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4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7C4A-9E21-564E-AE3B-7725E1C0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BC295D-57FB-7B41-9AFC-E39DE8A1D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3/5/22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D6B15-D48F-4942-BD00-0BF32AA04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C900E9-CED7-3540-A1D3-0CDBCAF7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3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99612A-2BB5-5A41-9CA4-BA41281BA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3/5/22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27582E-B8BF-6445-AEEF-82C99E555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9EFAE-199E-0B46-BE38-91350000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DDC8F0-612C-2E4C-B92E-B7B89590FDDF}"/>
              </a:ext>
            </a:extLst>
          </p:cNvPr>
          <p:cNvSpPr txBox="1"/>
          <p:nvPr userDrawn="1"/>
        </p:nvSpPr>
        <p:spPr>
          <a:xfrm>
            <a:off x="223831" y="6488668"/>
            <a:ext cx="1026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 de </a:t>
            </a:r>
            <a:r>
              <a:rPr lang="en-US" dirty="0" err="1"/>
              <a:t>datos</a:t>
            </a:r>
            <a:r>
              <a:rPr lang="en-US" dirty="0"/>
              <a:t>: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oficiales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r>
              <a:rPr lang="en-US" dirty="0"/>
              <a:t>, </a:t>
            </a:r>
            <a:r>
              <a:rPr lang="en-US" dirty="0" err="1"/>
              <a:t>publicados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repositorio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51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05D0C-EF8E-9F4A-9887-82DEDE0AD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191F9-7B43-6648-9892-98FC061D3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05285-6201-8A41-A256-1B222054F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237C3-BA0A-9747-90D3-AB51EEF90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3/5/22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B2456-0B55-4B4E-B5EE-D0724B78A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3C4A8-95B0-DF41-A19A-0AEDBC8F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84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F767-623F-6A48-A9E0-87FE389F9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AC2C0-5D2B-B34C-B887-8346CD491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EAAFD-5475-E345-A8FB-4638AC5F9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2C5CA-683C-3A48-96EB-5E2BD0EA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3/5/22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21C0C-5133-8E43-B03F-EDC7A6D8B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C174A-E948-074E-A9B9-5CF01A85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7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CFC52-671E-CC4F-A4AC-3BDCC1B9C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E688D-2B5F-E84B-A77F-4D5BFFED8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12A72-F2FC-6740-BA68-29FE7A5BE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EB29E-0F50-7548-8684-F241B8F328C1}" type="datetimeFigureOut">
              <a:rPr lang="en-US" smtClean="0"/>
              <a:t>3/5/22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0AEDA-A1AC-5645-9D37-9EBD07AE1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5A91F-AB2B-4749-97F3-C42FE3148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1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065EC1-6B7D-F343-BAD0-8908B451AA28}"/>
              </a:ext>
            </a:extLst>
          </p:cNvPr>
          <p:cNvSpPr txBox="1"/>
          <p:nvPr/>
        </p:nvSpPr>
        <p:spPr>
          <a:xfrm>
            <a:off x="1299606" y="876693"/>
            <a:ext cx="9460860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COVID-19 EN CHILE</a:t>
            </a: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CIFRAS Y TENDENCIAS </a:t>
            </a:r>
          </a:p>
          <a:p>
            <a:pPr algn="ctr"/>
            <a:endParaRPr lang="en-US" sz="6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 SÁBADO 5 MARZO 2022</a:t>
            </a:r>
          </a:p>
        </p:txBody>
      </p:sp>
    </p:spTree>
    <p:extLst>
      <p:ext uri="{BB962C8B-B14F-4D97-AF65-F5344CB8AC3E}">
        <p14:creationId xmlns:p14="http://schemas.microsoft.com/office/powerpoint/2010/main" val="2077780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27010" y="128200"/>
            <a:ext cx="693798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CASOS CONFIRMADOS POR SEMANA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719189-03BB-6841-9A85-189A0D9B2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010" y="878959"/>
            <a:ext cx="7348840" cy="549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636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188534" y="128200"/>
            <a:ext cx="6068989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INCIDENCIA </a:t>
            </a:r>
          </a:p>
          <a:p>
            <a:pPr algn="ctr"/>
            <a:r>
              <a:rPr lang="en-US" sz="2400" dirty="0" err="1"/>
              <a:t>Promedio</a:t>
            </a:r>
            <a:r>
              <a:rPr lang="en-US" sz="2400" dirty="0"/>
              <a:t> </a:t>
            </a:r>
            <a:r>
              <a:rPr lang="en-US" sz="2400" dirty="0" err="1"/>
              <a:t>casos</a:t>
            </a:r>
            <a:r>
              <a:rPr lang="en-US" sz="2400" dirty="0"/>
              <a:t> </a:t>
            </a:r>
            <a:r>
              <a:rPr lang="en-US" sz="2400" dirty="0" err="1"/>
              <a:t>confirmados</a:t>
            </a:r>
            <a:r>
              <a:rPr lang="en-US" sz="2400" dirty="0"/>
              <a:t> </a:t>
            </a:r>
            <a:r>
              <a:rPr lang="en-US" sz="2400" dirty="0" err="1"/>
              <a:t>diarios</a:t>
            </a:r>
            <a:r>
              <a:rPr lang="en-US" sz="2400" dirty="0"/>
              <a:t> </a:t>
            </a:r>
          </a:p>
          <a:p>
            <a:pPr algn="ctr"/>
            <a:r>
              <a:rPr lang="en-US" sz="2400" dirty="0"/>
              <a:t>x 100 mil </a:t>
            </a:r>
            <a:r>
              <a:rPr lang="en-US" sz="2400" dirty="0" err="1"/>
              <a:t>habitantes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A3CF90-3BBE-F041-B74C-D680E845FFBE}"/>
              </a:ext>
            </a:extLst>
          </p:cNvPr>
          <p:cNvSpPr txBox="1"/>
          <p:nvPr/>
        </p:nvSpPr>
        <p:spPr>
          <a:xfrm>
            <a:off x="6257523" y="128200"/>
            <a:ext cx="578599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TESTS PCR SEMANALES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1CEA92-4D4C-F446-8034-DCBE18B7B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132" y="1573661"/>
            <a:ext cx="5887529" cy="43474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76C5D2-F31A-6442-8F02-969DC36845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1836" y="1573661"/>
            <a:ext cx="5861682" cy="434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086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2193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POSITIVIDAD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63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00918" y="0"/>
            <a:ext cx="756482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POSITIVIDAD SEMANAL EN CHILE (TEST PCR)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DA7D01-4179-E94A-9EB0-54AB1BD25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8700" y="609600"/>
            <a:ext cx="75946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1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4296885" y="0"/>
            <a:ext cx="3598229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TESTS DE ANTÍGENO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A1CD53-580B-B247-B344-C638ED4B5016}"/>
              </a:ext>
            </a:extLst>
          </p:cNvPr>
          <p:cNvSpPr txBox="1"/>
          <p:nvPr/>
        </p:nvSpPr>
        <p:spPr>
          <a:xfrm>
            <a:off x="1813322" y="939060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TESTS SEMANALES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CA662A-1C2E-FA46-9D88-094DDB686220}"/>
              </a:ext>
            </a:extLst>
          </p:cNvPr>
          <p:cNvSpPr txBox="1"/>
          <p:nvPr/>
        </p:nvSpPr>
        <p:spPr>
          <a:xfrm>
            <a:off x="7387145" y="932824"/>
            <a:ext cx="3104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POSITIVIDAD SEMANAL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D63C89-F261-604A-9897-CD9B295AB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96" y="1755010"/>
            <a:ext cx="5887673" cy="43739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C49FB5-4208-FF4F-929F-170CD5EDC7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0343" y="1742538"/>
            <a:ext cx="5864665" cy="437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623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2570612" y="2790624"/>
            <a:ext cx="70507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SITUACIÓN REGIONAL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10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690B03-9D47-C14E-B04F-CDC54442A1B8}"/>
              </a:ext>
            </a:extLst>
          </p:cNvPr>
          <p:cNvSpPr txBox="1"/>
          <p:nvPr/>
        </p:nvSpPr>
        <p:spPr>
          <a:xfrm>
            <a:off x="2960989" y="28135"/>
            <a:ext cx="6270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NIVEL DE CONTAGIO – 5 </a:t>
            </a:r>
            <a:r>
              <a:rPr lang="en-US" sz="3200" dirty="0" err="1"/>
              <a:t>Marzo</a:t>
            </a:r>
            <a:r>
              <a:rPr lang="en-US" sz="3200" dirty="0"/>
              <a:t> 2022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843A03-435E-7540-A3E7-D35A280C5CFD}"/>
              </a:ext>
            </a:extLst>
          </p:cNvPr>
          <p:cNvSpPr/>
          <p:nvPr/>
        </p:nvSpPr>
        <p:spPr>
          <a:xfrm>
            <a:off x="4114326" y="6134099"/>
            <a:ext cx="4238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Según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umbrales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definidos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por ICOVID Chile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7E43CB-7CDE-8C4E-86CE-633DAD011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063" y="612910"/>
            <a:ext cx="11087874" cy="558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918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690B03-9D47-C14E-B04F-CDC54442A1B8}"/>
              </a:ext>
            </a:extLst>
          </p:cNvPr>
          <p:cNvSpPr txBox="1"/>
          <p:nvPr/>
        </p:nvSpPr>
        <p:spPr>
          <a:xfrm>
            <a:off x="2412477" y="28135"/>
            <a:ext cx="73670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REDUCIENDO POSITIVIDAD – 5 </a:t>
            </a:r>
            <a:r>
              <a:rPr lang="en-US" sz="3200" dirty="0" err="1"/>
              <a:t>Marzo</a:t>
            </a:r>
            <a:r>
              <a:rPr lang="en-US" sz="3200" dirty="0"/>
              <a:t> 2022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843A03-435E-7540-A3E7-D35A280C5CFD}"/>
              </a:ext>
            </a:extLst>
          </p:cNvPr>
          <p:cNvSpPr/>
          <p:nvPr/>
        </p:nvSpPr>
        <p:spPr>
          <a:xfrm>
            <a:off x="4114326" y="6134099"/>
            <a:ext cx="4238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Según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umbrales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definidos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por ICOVID Chile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E586D8-6F57-564B-8D1A-E74916C19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958" y="552450"/>
            <a:ext cx="11040083" cy="558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962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12A473-A74C-FC4F-8976-C670E80DF397}"/>
              </a:ext>
            </a:extLst>
          </p:cNvPr>
          <p:cNvSpPr txBox="1"/>
          <p:nvPr/>
        </p:nvSpPr>
        <p:spPr>
          <a:xfrm>
            <a:off x="0" y="6448620"/>
            <a:ext cx="813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Centro de </a:t>
            </a:r>
            <a:r>
              <a:rPr lang="en-US" dirty="0" err="1"/>
              <a:t>Modelamiento</a:t>
            </a:r>
            <a:r>
              <a:rPr lang="en-US" dirty="0"/>
              <a:t> </a:t>
            </a:r>
            <a:r>
              <a:rPr lang="en-US" dirty="0" err="1"/>
              <a:t>Matemático</a:t>
            </a:r>
            <a:r>
              <a:rPr lang="en-US" dirty="0"/>
              <a:t>, http://covid-19vis.cmm.uchile.cl/race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423459-FDA9-4647-8DC3-91E9FEA07904}"/>
              </a:ext>
            </a:extLst>
          </p:cNvPr>
          <p:cNvSpPr txBox="1"/>
          <p:nvPr/>
        </p:nvSpPr>
        <p:spPr>
          <a:xfrm>
            <a:off x="1966600" y="-18567"/>
            <a:ext cx="82587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/>
              <a:t>Número</a:t>
            </a:r>
            <a:r>
              <a:rPr lang="en-US" sz="2400" dirty="0"/>
              <a:t> </a:t>
            </a:r>
            <a:r>
              <a:rPr lang="en-US" sz="2400" dirty="0" err="1"/>
              <a:t>reproductivo</a:t>
            </a:r>
            <a:r>
              <a:rPr lang="en-US" sz="2400" dirty="0"/>
              <a:t> </a:t>
            </a:r>
            <a:r>
              <a:rPr lang="en-US" sz="2400" dirty="0" err="1"/>
              <a:t>efectivo</a:t>
            </a:r>
            <a:r>
              <a:rPr lang="en-US" sz="2400" dirty="0"/>
              <a:t> (o R </a:t>
            </a:r>
            <a:r>
              <a:rPr lang="en-US" sz="2400" dirty="0" err="1"/>
              <a:t>efectivo</a:t>
            </a:r>
            <a:r>
              <a:rPr lang="en-US" sz="2400" dirty="0"/>
              <a:t>) </a:t>
            </a:r>
          </a:p>
          <a:p>
            <a:pPr algn="ctr"/>
            <a:r>
              <a:rPr lang="en-US" dirty="0" err="1"/>
              <a:t>Corresponde</a:t>
            </a:r>
            <a:r>
              <a:rPr lang="en-US" dirty="0"/>
              <a:t> al </a:t>
            </a:r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dirty="0" err="1"/>
              <a:t>promedio</a:t>
            </a:r>
            <a:r>
              <a:rPr lang="en-US" dirty="0"/>
              <a:t> de personas </a:t>
            </a:r>
            <a:r>
              <a:rPr lang="en-US" dirty="0" err="1"/>
              <a:t>infectadas</a:t>
            </a:r>
            <a:r>
              <a:rPr lang="en-US" dirty="0"/>
              <a:t> por una persona </a:t>
            </a:r>
            <a:r>
              <a:rPr lang="en-US" dirty="0" err="1"/>
              <a:t>infecciosa</a:t>
            </a:r>
            <a:r>
              <a:rPr lang="en-US" dirty="0"/>
              <a:t>. </a:t>
            </a:r>
          </a:p>
        </p:txBody>
      </p:sp>
      <p:pic>
        <p:nvPicPr>
          <p:cNvPr id="7" name="Picture 6" descr="Chart, background pattern, bar chart&#10;&#10;Description automatically generated">
            <a:extLst>
              <a:ext uri="{FF2B5EF4-FFF2-40B4-BE49-F238E27FC236}">
                <a16:creationId xmlns:a16="http://schemas.microsoft.com/office/drawing/2014/main" id="{D7E65289-6DDD-8743-AF1F-786878A13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803" y="827170"/>
            <a:ext cx="9420392" cy="551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26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4156518" y="0"/>
            <a:ext cx="44757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RESUMEN SEMANAL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A63C90-DCF1-FF43-ADFA-D8F0C39EA90F}"/>
              </a:ext>
            </a:extLst>
          </p:cNvPr>
          <p:cNvSpPr/>
          <p:nvPr/>
        </p:nvSpPr>
        <p:spPr>
          <a:xfrm>
            <a:off x="462140" y="1610486"/>
            <a:ext cx="4824000" cy="129266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Hospitalizaciones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UCI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ALTO Y BAJANDO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3C3ADC-F344-EC47-BE69-A5C7C2F032A1}"/>
              </a:ext>
            </a:extLst>
          </p:cNvPr>
          <p:cNvSpPr/>
          <p:nvPr/>
        </p:nvSpPr>
        <p:spPr>
          <a:xfrm>
            <a:off x="6825529" y="1614877"/>
            <a:ext cx="4823999" cy="129266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Fallecidos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semanales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ALTO Y SUBIENDO</a:t>
            </a:r>
            <a:endParaRPr lang="en-US" sz="2800" b="1" dirty="0">
              <a:solidFill>
                <a:srgbClr val="00417C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11E62D-18FC-C040-AC7D-3ACBA4D09B8E}"/>
              </a:ext>
            </a:extLst>
          </p:cNvPr>
          <p:cNvSpPr/>
          <p:nvPr/>
        </p:nvSpPr>
        <p:spPr>
          <a:xfrm>
            <a:off x="1925460" y="4082746"/>
            <a:ext cx="8937827" cy="172354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NIVEL DE CONTAGIOS</a:t>
            </a: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MUY ALTO EN TODAS LAS REGIONES</a:t>
            </a:r>
          </a:p>
          <a:p>
            <a:pPr algn="ctr"/>
            <a:r>
              <a:rPr lang="en-US" sz="2800" b="1" dirty="0">
                <a:solidFill>
                  <a:schemeClr val="accent6"/>
                </a:solidFill>
              </a:rPr>
              <a:t>BAJANDO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08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308808" y="2809188"/>
            <a:ext cx="58583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PACIENTES EN UCI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04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4766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VACUNACIÓN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00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-73478" y="0"/>
            <a:ext cx="1233895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dirty="0" err="1"/>
              <a:t>Cobertura</a:t>
            </a:r>
            <a:r>
              <a:rPr lang="en-US" sz="3100" dirty="0"/>
              <a:t> de </a:t>
            </a:r>
            <a:r>
              <a:rPr lang="en-US" sz="3100" dirty="0" err="1"/>
              <a:t>Vacunación</a:t>
            </a:r>
            <a:r>
              <a:rPr lang="en-US" sz="3100" dirty="0"/>
              <a:t> COVID-19 </a:t>
            </a:r>
            <a:r>
              <a:rPr lang="en-US" sz="3100" dirty="0" err="1"/>
              <a:t>en</a:t>
            </a:r>
            <a:r>
              <a:rPr lang="en-US" sz="3100" dirty="0"/>
              <a:t> Chile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48A4CA-3BDA-DF46-9B7F-0A23EBAA1D10}"/>
              </a:ext>
            </a:extLst>
          </p:cNvPr>
          <p:cNvSpPr txBox="1"/>
          <p:nvPr/>
        </p:nvSpPr>
        <p:spPr>
          <a:xfrm>
            <a:off x="10236200" y="399501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033C-48B3-1E42-A180-100FEDC8D62B}"/>
              </a:ext>
            </a:extLst>
          </p:cNvPr>
          <p:cNvSpPr txBox="1"/>
          <p:nvPr/>
        </p:nvSpPr>
        <p:spPr>
          <a:xfrm>
            <a:off x="160256" y="6447934"/>
            <a:ext cx="588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Repositorio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COVID19,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CCC606-6B05-5849-BFD5-F45BFDEF4C82}"/>
              </a:ext>
            </a:extLst>
          </p:cNvPr>
          <p:cNvSpPr/>
          <p:nvPr/>
        </p:nvSpPr>
        <p:spPr>
          <a:xfrm>
            <a:off x="7779802" y="1575265"/>
            <a:ext cx="4224230" cy="31372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202F18-A342-DE45-8808-8BF22A4A9C03}"/>
              </a:ext>
            </a:extLst>
          </p:cNvPr>
          <p:cNvSpPr txBox="1"/>
          <p:nvPr/>
        </p:nvSpPr>
        <p:spPr>
          <a:xfrm>
            <a:off x="10425032" y="4009526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707165-419C-004E-BEB8-2A0CB9DD64FF}"/>
              </a:ext>
            </a:extLst>
          </p:cNvPr>
          <p:cNvSpPr txBox="1"/>
          <p:nvPr/>
        </p:nvSpPr>
        <p:spPr>
          <a:xfrm>
            <a:off x="8605347" y="1560751"/>
            <a:ext cx="25731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18 o </a:t>
            </a:r>
            <a:r>
              <a:rPr lang="en-US" sz="3200" dirty="0" err="1"/>
              <a:t>más</a:t>
            </a:r>
            <a:r>
              <a:rPr lang="en-US" sz="3200" dirty="0"/>
              <a:t> </a:t>
            </a:r>
            <a:r>
              <a:rPr lang="en-US" sz="3200" dirty="0" err="1"/>
              <a:t>años</a:t>
            </a:r>
            <a:endParaRPr lang="en-US" sz="3200" dirty="0"/>
          </a:p>
        </p:txBody>
      </p:sp>
      <p:graphicFrame>
        <p:nvGraphicFramePr>
          <p:cNvPr id="10" name="Table 16">
            <a:extLst>
              <a:ext uri="{FF2B5EF4-FFF2-40B4-BE49-F238E27FC236}">
                <a16:creationId xmlns:a16="http://schemas.microsoft.com/office/drawing/2014/main" id="{4BA4A394-CE52-0C46-8327-FB25FE62DA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731683"/>
              </p:ext>
            </p:extLst>
          </p:nvPr>
        </p:nvGraphicFramePr>
        <p:xfrm>
          <a:off x="7869408" y="2367178"/>
          <a:ext cx="4282139" cy="2194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08569">
                  <a:extLst>
                    <a:ext uri="{9D8B030D-6E8A-4147-A177-3AD203B41FA5}">
                      <a16:colId xmlns:a16="http://schemas.microsoft.com/office/drawing/2014/main" val="1868078128"/>
                    </a:ext>
                  </a:extLst>
                </a:gridCol>
                <a:gridCol w="2273570">
                  <a:extLst>
                    <a:ext uri="{9D8B030D-6E8A-4147-A177-3AD203B41FA5}">
                      <a16:colId xmlns:a16="http://schemas.microsoft.com/office/drawing/2014/main" val="1432861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Esquema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primario</a:t>
                      </a:r>
                      <a:r>
                        <a:rPr lang="en-US" dirty="0"/>
                        <a:t> no </a:t>
                      </a:r>
                      <a:r>
                        <a:rPr lang="en-US" dirty="0" err="1"/>
                        <a:t>completo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≈ 1 </a:t>
                      </a:r>
                      <a:r>
                        <a:rPr lang="en-US" sz="2400" b="1" dirty="0" err="1">
                          <a:solidFill>
                            <a:srgbClr val="FF0000"/>
                          </a:solidFill>
                        </a:rPr>
                        <a:t>millón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8812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Esquema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primario</a:t>
                      </a:r>
                      <a:r>
                        <a:rPr lang="en-US" dirty="0"/>
                        <a:t> sin </a:t>
                      </a:r>
                      <a:r>
                        <a:rPr lang="en-US" dirty="0" err="1"/>
                        <a:t>refuerzo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≈ 1,78 </a:t>
                      </a:r>
                      <a:r>
                        <a:rPr lang="en-US" sz="2400" b="1" dirty="0" err="1">
                          <a:solidFill>
                            <a:srgbClr val="FF0000"/>
                          </a:solidFill>
                        </a:rPr>
                        <a:t>millones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709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Refuerzo</a:t>
                      </a:r>
                      <a:r>
                        <a:rPr lang="en-US" dirty="0"/>
                        <a:t> + 4ª </a:t>
                      </a:r>
                      <a:r>
                        <a:rPr lang="en-US" dirty="0" err="1"/>
                        <a:t>dosis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&gt; 12,3 </a:t>
                      </a:r>
                      <a:r>
                        <a:rPr lang="en-US" sz="2400" b="1" dirty="0" err="1">
                          <a:solidFill>
                            <a:srgbClr val="FF0000"/>
                          </a:solidFill>
                        </a:rPr>
                        <a:t>millones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128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4ª </a:t>
                      </a:r>
                      <a:r>
                        <a:rPr lang="en-US" dirty="0" err="1"/>
                        <a:t>dosis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&gt; 1,4 </a:t>
                      </a:r>
                      <a:r>
                        <a:rPr lang="en-US" sz="2400" b="1" dirty="0" err="1">
                          <a:solidFill>
                            <a:srgbClr val="FF0000"/>
                          </a:solidFill>
                        </a:rPr>
                        <a:t>Millones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7557642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B46B927F-FB60-3F48-B56F-6ABFAE6EC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67" y="967986"/>
            <a:ext cx="6969281" cy="508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253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94EFA0-6453-DC41-99AD-6FCD7C124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3FBD67-E726-0541-A528-F4B4B8FA1113}"/>
              </a:ext>
            </a:extLst>
          </p:cNvPr>
          <p:cNvSpPr txBox="1"/>
          <p:nvPr/>
        </p:nvSpPr>
        <p:spPr>
          <a:xfrm>
            <a:off x="4529796" y="3013501"/>
            <a:ext cx="23811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1719104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032611" y="214269"/>
            <a:ext cx="81267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UCI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27C37F-5823-C649-B8BC-7CA7B7944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299" y="991617"/>
            <a:ext cx="7645400" cy="546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17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1362910" y="14754"/>
            <a:ext cx="8783623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Camas </a:t>
            </a:r>
            <a:r>
              <a:rPr lang="en-US" sz="3200" dirty="0" err="1"/>
              <a:t>Básica</a:t>
            </a:r>
            <a:r>
              <a:rPr lang="en-US" sz="3200" dirty="0"/>
              <a:t> &amp; Media, UTI con </a:t>
            </a:r>
            <a:r>
              <a:rPr lang="en-US" sz="3200" dirty="0" err="1"/>
              <a:t>pacientes</a:t>
            </a:r>
            <a:r>
              <a:rPr lang="en-US" sz="3200" dirty="0"/>
              <a:t> COVID19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943F0D-5AE4-5B41-87EC-FFC496765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615950"/>
            <a:ext cx="9398000" cy="562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059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2347274" y="2780907"/>
            <a:ext cx="78914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FALLECIDOS SEMANALES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40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1584052" y="0"/>
            <a:ext cx="8775992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con PCR+ </a:t>
            </a:r>
            <a:r>
              <a:rPr lang="en-US" sz="3200" b="1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F55FEF-D19B-8544-8688-528F1662F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150" y="584775"/>
            <a:ext cx="7759700" cy="581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94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590D85F-8D96-1C41-8DEF-13F89DCBE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9818" y="981189"/>
            <a:ext cx="7335275" cy="543673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7D55DA6-CE78-6641-B8D4-93503D9608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49" y="981189"/>
            <a:ext cx="4056897" cy="31357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571089" y="0"/>
            <a:ext cx="10594182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por</a:t>
            </a:r>
            <a:r>
              <a:rPr lang="en-US" sz="3200" dirty="0"/>
              <a:t> DEIS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POR FECHA DE FALLECIMIENTO </a:t>
            </a:r>
            <a:r>
              <a:rPr lang="en-US" sz="2400" dirty="0"/>
              <a:t>con COVID19 CONFIRMADO </a:t>
            </a:r>
            <a:r>
              <a:rPr lang="en-US" sz="2400" dirty="0" err="1"/>
              <a:t>como</a:t>
            </a:r>
            <a:r>
              <a:rPr lang="en-US" sz="2400" dirty="0"/>
              <a:t> causa de </a:t>
            </a:r>
            <a:r>
              <a:rPr lang="en-US" sz="2400" dirty="0" err="1"/>
              <a:t>muerte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832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Departamento</a:t>
            </a:r>
            <a:r>
              <a:rPr lang="en-US" dirty="0"/>
              <a:t> de </a:t>
            </a:r>
            <a:r>
              <a:rPr lang="en-US" dirty="0" err="1"/>
              <a:t>Estadística</a:t>
            </a:r>
            <a:r>
              <a:rPr lang="en-US" dirty="0"/>
              <a:t> 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Salud</a:t>
            </a:r>
            <a:r>
              <a:rPr lang="en-US" dirty="0"/>
              <a:t> (DEIS),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894D63-2FFE-A948-8402-FD3C7F5FE47C}"/>
              </a:ext>
            </a:extLst>
          </p:cNvPr>
          <p:cNvSpPr/>
          <p:nvPr/>
        </p:nvSpPr>
        <p:spPr>
          <a:xfrm rot="18104927">
            <a:off x="8133079" y="1477332"/>
            <a:ext cx="2539682" cy="109308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59E3C73-8786-D940-A49A-F96451DA0724}"/>
              </a:ext>
            </a:extLst>
          </p:cNvPr>
          <p:cNvSpPr/>
          <p:nvPr/>
        </p:nvSpPr>
        <p:spPr>
          <a:xfrm rot="18357656">
            <a:off x="2623991" y="1371649"/>
            <a:ext cx="1312904" cy="540759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457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0E7B7C6-C49A-294E-A668-AFCDAB4F8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362" y="981189"/>
            <a:ext cx="7335275" cy="54367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571089" y="0"/>
            <a:ext cx="10594182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por</a:t>
            </a:r>
            <a:r>
              <a:rPr lang="en-US" sz="3200" dirty="0"/>
              <a:t> DEIS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POR FECHA DE FALLECIMIENTO </a:t>
            </a:r>
            <a:r>
              <a:rPr lang="en-US" sz="2400" dirty="0"/>
              <a:t>con COVID19 CONFIRMADO </a:t>
            </a:r>
            <a:r>
              <a:rPr lang="en-US" sz="2400" dirty="0" err="1"/>
              <a:t>como</a:t>
            </a:r>
            <a:r>
              <a:rPr lang="en-US" sz="2400" dirty="0"/>
              <a:t> causa de </a:t>
            </a:r>
            <a:r>
              <a:rPr lang="en-US" sz="2400" dirty="0" err="1"/>
              <a:t>muerte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832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Departamento</a:t>
            </a:r>
            <a:r>
              <a:rPr lang="en-US" dirty="0"/>
              <a:t> de </a:t>
            </a:r>
            <a:r>
              <a:rPr lang="en-US" dirty="0" err="1"/>
              <a:t>Estadística</a:t>
            </a:r>
            <a:r>
              <a:rPr lang="en-US" dirty="0"/>
              <a:t> 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Salud</a:t>
            </a:r>
            <a:r>
              <a:rPr lang="en-US" dirty="0"/>
              <a:t> (DEIS),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894D63-2FFE-A948-8402-FD3C7F5FE47C}"/>
              </a:ext>
            </a:extLst>
          </p:cNvPr>
          <p:cNvSpPr/>
          <p:nvPr/>
        </p:nvSpPr>
        <p:spPr>
          <a:xfrm rot="691554">
            <a:off x="7285219" y="957840"/>
            <a:ext cx="1988280" cy="1046484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100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9498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CASOS &amp; TESTS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7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116206</TotalTime>
  <Words>388</Words>
  <Application>Microsoft Macintosh PowerPoint</Application>
  <PresentationFormat>Widescreen</PresentationFormat>
  <Paragraphs>80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Ernesto Laval</dc:creator>
  <cp:lastModifiedBy>Ernesto Laval</cp:lastModifiedBy>
  <cp:revision>377</cp:revision>
  <dcterms:created xsi:type="dcterms:W3CDTF">2021-01-30T18:55:16Z</dcterms:created>
  <dcterms:modified xsi:type="dcterms:W3CDTF">2022-03-05T21:08:39Z</dcterms:modified>
</cp:coreProperties>
</file>