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CB73-344F-E945-93B6-449023802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AE4D3-506A-5944-8871-2476368DB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DA6A9-9456-0D4D-8772-67047F4A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AA-3D6E-1A4A-867D-2C86958A53D3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D784-B93B-164E-BEBB-1E20919B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1735A-C2C7-644B-A95E-BDAA4F0A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0020-6453-1B44-9CE8-C8705A63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9F60-3D65-934B-8940-714B46B8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B4B59-156F-D941-980E-6FA12FE38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F7A33-5C02-4048-9959-5342D1DD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AA-3D6E-1A4A-867D-2C86958A53D3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5BAA9-EAE5-174E-9DF0-E4EA5C76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9A7C2-49A6-304E-B32A-7B7D8E1E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0020-6453-1B44-9CE8-C8705A63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1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16A00-F90F-174B-B863-080784815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2F593-41BE-3948-B6B2-FA4C4604D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3EC8A-6625-E740-9DCE-6A2898DA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AA-3D6E-1A4A-867D-2C86958A53D3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C1E00-5C9F-6449-940D-55E4E47C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3A2C-DD23-5841-925E-8F313014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0020-6453-1B44-9CE8-C8705A63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5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101C-5B9F-8A43-99B1-B7FB6B42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2F26-8A67-544D-9A67-44BDC0C0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919C4-42F3-1A47-84CF-EA17E992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AA-3D6E-1A4A-867D-2C86958A53D3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817B3-A98F-D447-B37E-64B4AA58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1A71-055E-8B44-AF8A-BDC33B0E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0020-6453-1B44-9CE8-C8705A63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1D03-89FA-D145-8A54-7D48AC86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01589-46A6-1641-BA1A-5C9E0CE66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1616-9C01-0E45-BBB3-607D2E0B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AA-3D6E-1A4A-867D-2C86958A53D3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571DC-F99F-D747-B10E-5C983D58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855E5-7A9C-D947-BF50-48A67C41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0020-6453-1B44-9CE8-C8705A63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1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B921-BE6B-B845-AB4E-D41D758E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DEF8-E060-A949-A11B-9B6044A65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38E50-00A3-E74F-A087-BAF2AE935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39A08-BF2B-3147-BE9B-73D0172E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AA-3D6E-1A4A-867D-2C86958A53D3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FD33B-509B-8648-8270-3C3C10E9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E61F4-1EDA-3841-96B6-D9BD0F23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0020-6453-1B44-9CE8-C8705A63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1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9376-3717-B642-9658-8369D84A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92709-B134-5940-A732-54EF6F56D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83E41-E339-204E-998D-47447F014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D3339-7D2F-5244-A158-B64C89937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6F17C-1BA3-204A-9927-5F6B577FF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E0CE9-A525-2248-83EC-966D71CE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AA-3D6E-1A4A-867D-2C86958A53D3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D2660-4F7B-0748-B2FE-2A54B80E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5D7D8-E425-4240-92BF-DCA3FA42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0020-6453-1B44-9CE8-C8705A63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8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E13B-BABB-C640-9727-AB051F16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5971B-CF27-B145-B4F2-1C7958E3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AA-3D6E-1A4A-867D-2C86958A53D3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C7233-4472-7044-97B6-A779D8C3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9481F-C67C-AF4E-ADF9-67A8BF94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0020-6453-1B44-9CE8-C8705A63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2D368-F3A4-5B49-B3A5-678CD915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AA-3D6E-1A4A-867D-2C86958A53D3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D056F-C9F3-7D4F-80E0-B82879F8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029A9-E1F7-424D-B57E-AF47B3E4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0020-6453-1B44-9CE8-C8705A63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2CF6-D8A7-CA48-810C-41FACBE3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B3A4-343E-5B4F-B7EF-CFED2278E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F9BD8-509F-924B-8430-285F8DBD5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F20EC-9A4D-3F44-A5AB-1E6E82C4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AA-3D6E-1A4A-867D-2C86958A53D3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B51E4-CC06-A547-A62B-E6CFF39C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60401-5650-3C4E-93B2-73B5BA3A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0020-6453-1B44-9CE8-C8705A63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9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67DD-BA24-C944-9E11-28EC3971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E587E-143D-5441-A535-1EE94CDAF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F8109-E3B1-C14C-B959-D6017218D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90C76-F313-A840-A837-B34ABE79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B3AA-3D6E-1A4A-867D-2C86958A53D3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CAA59-053F-B045-A834-E08B339C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9EC72-FEB4-B046-8924-B42E002C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0020-6453-1B44-9CE8-C8705A63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013F8-A01B-CD47-8C78-ECD6860F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4B8CC-6D3F-F94A-B6FC-15B26E7C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D623-6A93-A04F-AFD7-2BBB384C8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B3AA-3D6E-1A4A-867D-2C86958A53D3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630C-4106-C446-8882-F52950FBA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2277D-E6EE-0748-AA17-28A208CAB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0020-6453-1B44-9CE8-C8705A631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7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0D0632-32D4-804D-8ADE-9D27894E6D6E}"/>
              </a:ext>
            </a:extLst>
          </p:cNvPr>
          <p:cNvSpPr txBox="1"/>
          <p:nvPr/>
        </p:nvSpPr>
        <p:spPr>
          <a:xfrm>
            <a:off x="992257" y="1905506"/>
            <a:ext cx="100285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/>
              <a:t>“Sin lugar a duda este aumento en el número de contagios es resultado de la disminución de las restricciones, en las cuales nosotros hemos estado de acuerdo, pero también del aumento de movilidad y principalmente porque desgraciadamente no se cumplen las normas sanitarias básicas …”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D6BE4-036C-BF41-BBB4-987F0400EBD3}"/>
              </a:ext>
            </a:extLst>
          </p:cNvPr>
          <p:cNvSpPr txBox="1"/>
          <p:nvPr/>
        </p:nvSpPr>
        <p:spPr>
          <a:xfrm>
            <a:off x="992257" y="5107756"/>
            <a:ext cx="10028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/>
              <a:t>“… obviamente indica que </a:t>
            </a:r>
            <a:r>
              <a:rPr lang="es-ES_tradnl" sz="3200" b="1" dirty="0"/>
              <a:t>no hay una comprensión de la peligrosidad de este virus</a:t>
            </a:r>
            <a:r>
              <a:rPr lang="es-ES_tradnl" sz="3200" dirty="0"/>
              <a:t>”</a:t>
            </a:r>
          </a:p>
          <a:p>
            <a:endParaRPr lang="es-ES_tradnl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F59C1-1BB0-D24A-9919-F49426957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477" y="246704"/>
            <a:ext cx="1850749" cy="1503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C8787-D4A0-BD43-8A70-6B9462549E06}"/>
              </a:ext>
            </a:extLst>
          </p:cNvPr>
          <p:cNvSpPr txBox="1"/>
          <p:nvPr/>
        </p:nvSpPr>
        <p:spPr>
          <a:xfrm>
            <a:off x="6331226" y="826914"/>
            <a:ext cx="3210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 Enrique Paris</a:t>
            </a:r>
          </a:p>
          <a:p>
            <a:r>
              <a:rPr lang="en-US" dirty="0" err="1"/>
              <a:t>Ministro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  <a:p>
            <a:r>
              <a:rPr lang="en-US" dirty="0"/>
              <a:t>Balance </a:t>
            </a:r>
            <a:r>
              <a:rPr lang="en-US" dirty="0" err="1"/>
              <a:t>Diario</a:t>
            </a:r>
            <a:r>
              <a:rPr lang="en-US" dirty="0"/>
              <a:t>, 28 </a:t>
            </a:r>
            <a:r>
              <a:rPr lang="en-US" dirty="0" err="1"/>
              <a:t>Octubre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57853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0D0632-32D4-804D-8ADE-9D27894E6D6E}"/>
              </a:ext>
            </a:extLst>
          </p:cNvPr>
          <p:cNvSpPr txBox="1"/>
          <p:nvPr/>
        </p:nvSpPr>
        <p:spPr>
          <a:xfrm>
            <a:off x="992257" y="1905506"/>
            <a:ext cx="100285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/>
              <a:t>“Con dosis de refuerzo ya hemos alcanzado a las 5.414.038 personas. Nosotros calculamos que </a:t>
            </a:r>
            <a:r>
              <a:rPr lang="es-ES_tradnl" sz="3200" b="1" dirty="0"/>
              <a:t>cuando lleguemos a los 5,7 millones aproximadamente o 5,8 millones vamos a tener obviamente un efecto </a:t>
            </a:r>
            <a:r>
              <a:rPr lang="es-ES_tradnl" sz="3200" dirty="0"/>
              <a:t>sobre la diseminación viral y espero, esperamos con mucha esperanza, que los casos comiencen a disminuir porque </a:t>
            </a:r>
            <a:r>
              <a:rPr lang="es-ES_tradnl" sz="3200" b="1" dirty="0"/>
              <a:t>eso ha ocurrido en otros países como Israel </a:t>
            </a:r>
            <a:r>
              <a:rPr lang="es-ES_tradnl" sz="3200" dirty="0"/>
              <a:t>donde se implementó esta misma estrategia y </a:t>
            </a:r>
            <a:r>
              <a:rPr lang="es-ES_tradnl" sz="3200" b="1" dirty="0"/>
              <a:t>se observó una caída cuando lograron vacunar al 30% de la población total </a:t>
            </a:r>
            <a:r>
              <a:rPr lang="es-ES_tradnl" sz="3200" dirty="0"/>
              <a:t>del país”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F59C1-1BB0-D24A-9919-F49426957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477" y="246704"/>
            <a:ext cx="1850749" cy="1503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C8787-D4A0-BD43-8A70-6B9462549E06}"/>
              </a:ext>
            </a:extLst>
          </p:cNvPr>
          <p:cNvSpPr txBox="1"/>
          <p:nvPr/>
        </p:nvSpPr>
        <p:spPr>
          <a:xfrm>
            <a:off x="6331226" y="826914"/>
            <a:ext cx="3210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 Enrique Paris</a:t>
            </a:r>
          </a:p>
          <a:p>
            <a:r>
              <a:rPr lang="en-US" dirty="0" err="1"/>
              <a:t>Ministro</a:t>
            </a:r>
            <a:r>
              <a:rPr lang="en-US" dirty="0"/>
              <a:t> de </a:t>
            </a:r>
            <a:r>
              <a:rPr lang="en-US" dirty="0" err="1"/>
              <a:t>Salud</a:t>
            </a:r>
            <a:endParaRPr lang="en-US" dirty="0"/>
          </a:p>
          <a:p>
            <a:r>
              <a:rPr lang="en-US" dirty="0"/>
              <a:t>Balance </a:t>
            </a:r>
            <a:r>
              <a:rPr lang="en-US" dirty="0" err="1"/>
              <a:t>Diario</a:t>
            </a:r>
            <a:r>
              <a:rPr lang="en-US" dirty="0"/>
              <a:t>, 28 </a:t>
            </a:r>
            <a:r>
              <a:rPr lang="en-US" dirty="0" err="1"/>
              <a:t>Octubre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98110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469D3-DC4D-E64B-A28D-5A26A0EB4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002" y="465446"/>
            <a:ext cx="5852180" cy="31430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3E67AF-9203-0043-8C7F-ABB74C510F21}"/>
              </a:ext>
            </a:extLst>
          </p:cNvPr>
          <p:cNvSpPr txBox="1"/>
          <p:nvPr/>
        </p:nvSpPr>
        <p:spPr>
          <a:xfrm>
            <a:off x="2332213" y="0"/>
            <a:ext cx="752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Israel (44,7% con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dosis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refuerzo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 27 Oct 2021)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60898-34F4-4E45-9500-10F173240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794" y="3608479"/>
            <a:ext cx="5458597" cy="299507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AE27AE3-0E04-5A4B-95AF-83E08B25AEE7}"/>
              </a:ext>
            </a:extLst>
          </p:cNvPr>
          <p:cNvSpPr/>
          <p:nvPr/>
        </p:nvSpPr>
        <p:spPr>
          <a:xfrm>
            <a:off x="7504044" y="1037968"/>
            <a:ext cx="327992" cy="5301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D1D05-D29F-3F49-ACAA-B88ACF40D30A}"/>
              </a:ext>
            </a:extLst>
          </p:cNvPr>
          <p:cNvSpPr txBox="1"/>
          <p:nvPr/>
        </p:nvSpPr>
        <p:spPr>
          <a:xfrm>
            <a:off x="0" y="6509072"/>
            <a:ext cx="350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Our World in Data</a:t>
            </a:r>
          </a:p>
        </p:txBody>
      </p:sp>
    </p:spTree>
    <p:extLst>
      <p:ext uri="{BB962C8B-B14F-4D97-AF65-F5344CB8AC3E}">
        <p14:creationId xmlns:p14="http://schemas.microsoft.com/office/powerpoint/2010/main" val="386852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1D1D05-D29F-3F49-ACAA-B88ACF40D30A}"/>
              </a:ext>
            </a:extLst>
          </p:cNvPr>
          <p:cNvSpPr txBox="1"/>
          <p:nvPr/>
        </p:nvSpPr>
        <p:spPr>
          <a:xfrm>
            <a:off x="0" y="6509072"/>
            <a:ext cx="350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Our World in Data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2C12C3D-9CDF-E849-9EF7-ED33730C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05" y="354151"/>
            <a:ext cx="8712070" cy="614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0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3E67AF-9203-0043-8C7F-ABB74C510F21}"/>
              </a:ext>
            </a:extLst>
          </p:cNvPr>
          <p:cNvSpPr txBox="1"/>
          <p:nvPr/>
        </p:nvSpPr>
        <p:spPr>
          <a:xfrm>
            <a:off x="2332213" y="0"/>
            <a:ext cx="8210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URUGUAY (34,7% con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dosis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refuerzo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 27 Oct 2021)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D1D05-D29F-3F49-ACAA-B88ACF40D30A}"/>
              </a:ext>
            </a:extLst>
          </p:cNvPr>
          <p:cNvSpPr txBox="1"/>
          <p:nvPr/>
        </p:nvSpPr>
        <p:spPr>
          <a:xfrm>
            <a:off x="0" y="6509072"/>
            <a:ext cx="350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Our World in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2FC9C0-9EF0-BD42-8719-E0416AA85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162" y="723237"/>
            <a:ext cx="4686059" cy="26259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F85D1D-1E51-0C45-A9CC-7CC9E48F2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162" y="3508802"/>
            <a:ext cx="4704511" cy="25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8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3E67AF-9203-0043-8C7F-ABB74C510F21}"/>
              </a:ext>
            </a:extLst>
          </p:cNvPr>
          <p:cNvSpPr txBox="1"/>
          <p:nvPr/>
        </p:nvSpPr>
        <p:spPr>
          <a:xfrm>
            <a:off x="2332213" y="0"/>
            <a:ext cx="8210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URUGUAY (34,7% con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dosis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refuerzo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 27 Oct 2021)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D1D05-D29F-3F49-ACAA-B88ACF40D30A}"/>
              </a:ext>
            </a:extLst>
          </p:cNvPr>
          <p:cNvSpPr txBox="1"/>
          <p:nvPr/>
        </p:nvSpPr>
        <p:spPr>
          <a:xfrm>
            <a:off x="0" y="6509072"/>
            <a:ext cx="350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Fuente de </a:t>
            </a:r>
            <a:r>
              <a:rPr lang="en-US" dirty="0" err="1"/>
              <a:t>datos</a:t>
            </a:r>
            <a:r>
              <a:rPr lang="en-US" dirty="0"/>
              <a:t>: Our World in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FAEDAE-CDFF-544C-94E6-AC163E69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599" y="820254"/>
            <a:ext cx="4748802" cy="2608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309092-4038-1849-A839-086F6090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599" y="3429000"/>
            <a:ext cx="4748802" cy="27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4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241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1</cp:revision>
  <dcterms:created xsi:type="dcterms:W3CDTF">2021-10-28T18:12:15Z</dcterms:created>
  <dcterms:modified xsi:type="dcterms:W3CDTF">2021-10-30T22:17:02Z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c68920-e5e7-41e4-8a2e-9f605086524d_Enabled">
    <vt:lpwstr>true</vt:lpwstr>
  </property>
  <property fmtid="{D5CDD505-2E9C-101B-9397-08002B2CF9AE}" pid="3" name="MSIP_Label_fac68920-e5e7-41e4-8a2e-9f605086524d_SetDate">
    <vt:lpwstr>2021-10-28T18:12:16Z</vt:lpwstr>
  </property>
  <property fmtid="{D5CDD505-2E9C-101B-9397-08002B2CF9AE}" pid="4" name="MSIP_Label_fac68920-e5e7-41e4-8a2e-9f605086524d_Method">
    <vt:lpwstr>Standard</vt:lpwstr>
  </property>
  <property fmtid="{D5CDD505-2E9C-101B-9397-08002B2CF9AE}" pid="5" name="MSIP_Label_fac68920-e5e7-41e4-8a2e-9f605086524d_Name">
    <vt:lpwstr>fac68920-e5e7-41e4-8a2e-9f605086524d</vt:lpwstr>
  </property>
  <property fmtid="{D5CDD505-2E9C-101B-9397-08002B2CF9AE}" pid="6" name="MSIP_Label_fac68920-e5e7-41e4-8a2e-9f605086524d_SiteId">
    <vt:lpwstr>60970fd0-5dce-4e4b-9327-402ea26b7ea2</vt:lpwstr>
  </property>
  <property fmtid="{D5CDD505-2E9C-101B-9397-08002B2CF9AE}" pid="7" name="MSIP_Label_fac68920-e5e7-41e4-8a2e-9f605086524d_ActionId">
    <vt:lpwstr>ddb9c93a-b6b8-4cab-a80d-50e50e1f5d5e</vt:lpwstr>
  </property>
  <property fmtid="{D5CDD505-2E9C-101B-9397-08002B2CF9AE}" pid="8" name="MSIP_Label_fac68920-e5e7-41e4-8a2e-9f605086524d_ContentBits">
    <vt:lpwstr>0</vt:lpwstr>
  </property>
</Properties>
</file>