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66" r:id="rId2"/>
    <p:sldId id="276" r:id="rId3"/>
    <p:sldId id="381" r:id="rId4"/>
    <p:sldId id="497" r:id="rId5"/>
    <p:sldId id="498" r:id="rId6"/>
    <p:sldId id="499" r:id="rId7"/>
    <p:sldId id="508" r:id="rId8"/>
    <p:sldId id="275" r:id="rId9"/>
    <p:sldId id="380" r:id="rId10"/>
    <p:sldId id="468" r:id="rId11"/>
    <p:sldId id="277" r:id="rId12"/>
    <p:sldId id="449" r:id="rId13"/>
    <p:sldId id="469" r:id="rId14"/>
    <p:sldId id="426" r:id="rId15"/>
    <p:sldId id="280" r:id="rId16"/>
    <p:sldId id="281" r:id="rId17"/>
    <p:sldId id="417" r:id="rId18"/>
    <p:sldId id="431" r:id="rId19"/>
    <p:sldId id="438" r:id="rId20"/>
    <p:sldId id="407" r:id="rId21"/>
    <p:sldId id="509" r:id="rId22"/>
    <p:sldId id="510" r:id="rId23"/>
    <p:sldId id="520" r:id="rId24"/>
    <p:sldId id="514" r:id="rId25"/>
    <p:sldId id="517" r:id="rId26"/>
    <p:sldId id="518" r:id="rId27"/>
    <p:sldId id="515" r:id="rId28"/>
    <p:sldId id="516" r:id="rId29"/>
    <p:sldId id="521" r:id="rId30"/>
    <p:sldId id="522" r:id="rId31"/>
    <p:sldId id="523" r:id="rId32"/>
    <p:sldId id="42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F"/>
    <a:srgbClr val="FFB773"/>
    <a:srgbClr val="8DAFCD"/>
    <a:srgbClr val="FE0102"/>
    <a:srgbClr val="FE0000"/>
    <a:srgbClr val="0802F6"/>
    <a:srgbClr val="3030FE"/>
    <a:srgbClr val="6EBE48"/>
    <a:srgbClr val="ECF850"/>
    <a:srgbClr val="FC6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68"/>
    <p:restoredTop sz="96327"/>
  </p:normalViewPr>
  <p:slideViewPr>
    <p:cSldViewPr snapToGrid="0" snapToObjects="1">
      <p:cViewPr varScale="1">
        <p:scale>
          <a:sx n="107" d="100"/>
          <a:sy n="107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6/4/22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21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543104" y="876693"/>
            <a:ext cx="897386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4 JUNIO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E268C2-BF0E-274E-B640-04C5A94E0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906122"/>
            <a:ext cx="7670800" cy="5511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1402856">
            <a:off x="6621746" y="3938649"/>
            <a:ext cx="1804115" cy="9971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428121-5A56-25EF-70BE-4B3355FF4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596900"/>
            <a:ext cx="79248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050FEB-C60A-75EC-F714-6DFC8A120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00" y="712974"/>
            <a:ext cx="7361763" cy="564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1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FEF6B7-CA60-4252-8AC3-1FFFCD760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" y="1595144"/>
            <a:ext cx="6004218" cy="4314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0967D7-097B-4835-3B9E-ED744BFA8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327" y="1451639"/>
            <a:ext cx="6094388" cy="452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C4BD45-099D-B9C4-2D47-2BB06BA89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654050"/>
            <a:ext cx="75438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FB76F6-13D8-442C-AC3B-C4CF98CC7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62" y="1619565"/>
            <a:ext cx="5752540" cy="42443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199ED2-FD9E-E5F2-7A27-8D552EB8C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900" y="1619564"/>
            <a:ext cx="5706878" cy="42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973303" y="28135"/>
            <a:ext cx="6245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4 JUNIO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2895C-EB6F-3298-5706-A80451D39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58" y="532734"/>
            <a:ext cx="11275483" cy="568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0B15683-D27C-57DA-15F6-6AA3DE776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592" y="980622"/>
            <a:ext cx="9110906" cy="546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Vacunas</a:t>
            </a:r>
            <a:r>
              <a:rPr lang="en-US" sz="3100" dirty="0"/>
              <a:t> </a:t>
            </a:r>
            <a:r>
              <a:rPr lang="en-US" sz="3100" dirty="0" err="1"/>
              <a:t>semanales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18590D-ABCB-FCAE-D365-E43854284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965200"/>
            <a:ext cx="93218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49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Vacunación</a:t>
            </a:r>
            <a:r>
              <a:rPr lang="en-US" sz="3100" dirty="0"/>
              <a:t> al día (</a:t>
            </a:r>
            <a:r>
              <a:rPr lang="en-US" sz="3100" dirty="0" err="1"/>
              <a:t>esquema</a:t>
            </a:r>
            <a:r>
              <a:rPr lang="en-US" sz="3100" dirty="0"/>
              <a:t> </a:t>
            </a:r>
            <a:r>
              <a:rPr lang="en-US" sz="3100" dirty="0" err="1"/>
              <a:t>inicial</a:t>
            </a:r>
            <a:r>
              <a:rPr lang="en-US" sz="3100" dirty="0"/>
              <a:t> o </a:t>
            </a:r>
            <a:r>
              <a:rPr lang="en-US" sz="3100" dirty="0" err="1"/>
              <a:t>refuerzo</a:t>
            </a:r>
            <a:r>
              <a:rPr lang="en-US" sz="3100" dirty="0"/>
              <a:t> </a:t>
            </a:r>
            <a:r>
              <a:rPr lang="en-US" sz="3100" dirty="0" err="1"/>
              <a:t>en</a:t>
            </a:r>
            <a:r>
              <a:rPr lang="en-US" sz="3100" dirty="0"/>
              <a:t> </a:t>
            </a:r>
            <a:r>
              <a:rPr lang="en-US" sz="3100" dirty="0" err="1"/>
              <a:t>últimos</a:t>
            </a:r>
            <a:r>
              <a:rPr lang="en-US" sz="3100" dirty="0"/>
              <a:t> 6 meses)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F413AC-51C6-5D07-AC57-E36BFE7AF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49" y="531547"/>
            <a:ext cx="8808843" cy="591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02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1330047" y="183110"/>
            <a:ext cx="953190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ANALISIS ESPECIAL</a:t>
            </a:r>
          </a:p>
          <a:p>
            <a:pPr algn="ctr"/>
            <a:br>
              <a:rPr lang="en-US" sz="4400" dirty="0"/>
            </a:br>
            <a:r>
              <a:rPr lang="en-US" sz="4400" dirty="0">
                <a:solidFill>
                  <a:srgbClr val="FF0000"/>
                </a:solidFill>
              </a:rPr>
              <a:t>DISCREPANCIA EN CIFRAS 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/>
              <a:t>DIFERENCIAS EN TOTALES ACUMULADOS</a:t>
            </a:r>
          </a:p>
          <a:p>
            <a:pPr algn="ctr"/>
            <a:endParaRPr lang="en-US" sz="4400" dirty="0"/>
          </a:p>
          <a:p>
            <a:pPr algn="ctr"/>
            <a:r>
              <a:rPr lang="en-US" sz="4400" b="1" dirty="0">
                <a:solidFill>
                  <a:srgbClr val="FF0000"/>
                </a:solidFill>
              </a:rPr>
              <a:t>NO CUADRAN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/>
              <a:t>CON CASOS REPORTADOS DIARIAMENTE</a:t>
            </a:r>
          </a:p>
        </p:txBody>
      </p:sp>
    </p:spTree>
    <p:extLst>
      <p:ext uri="{BB962C8B-B14F-4D97-AF65-F5344CB8AC3E}">
        <p14:creationId xmlns:p14="http://schemas.microsoft.com/office/powerpoint/2010/main" val="1034979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6CBE5F-C566-90A1-590A-76478CB87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647700"/>
            <a:ext cx="11061700" cy="556260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D91D2767-D88A-C82D-EA61-2BC93ABF63FD}"/>
              </a:ext>
            </a:extLst>
          </p:cNvPr>
          <p:cNvSpPr/>
          <p:nvPr/>
        </p:nvSpPr>
        <p:spPr>
          <a:xfrm rot="16200000">
            <a:off x="8756568" y="-843261"/>
            <a:ext cx="399419" cy="4683443"/>
          </a:xfrm>
          <a:prstGeom prst="rightBrac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015005F-26EA-DCA8-F317-2A4A09AB1DE1}"/>
              </a:ext>
            </a:extLst>
          </p:cNvPr>
          <p:cNvSpPr/>
          <p:nvPr/>
        </p:nvSpPr>
        <p:spPr>
          <a:xfrm rot="16200000">
            <a:off x="4015729" y="-663153"/>
            <a:ext cx="399418" cy="4323228"/>
          </a:xfrm>
          <a:prstGeom prst="rightBrac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8CA49-0ED6-142E-E5D1-A25DA23A7DE7}"/>
              </a:ext>
            </a:extLst>
          </p:cNvPr>
          <p:cNvSpPr txBox="1"/>
          <p:nvPr/>
        </p:nvSpPr>
        <p:spPr>
          <a:xfrm>
            <a:off x="279828" y="42058"/>
            <a:ext cx="11912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CASOS SEMANALES POR SUMA DE CASOS REPORTADOS DIARIAMENTE</a:t>
            </a:r>
          </a:p>
        </p:txBody>
      </p:sp>
    </p:spTree>
    <p:extLst>
      <p:ext uri="{BB962C8B-B14F-4D97-AF65-F5344CB8AC3E}">
        <p14:creationId xmlns:p14="http://schemas.microsoft.com/office/powerpoint/2010/main" val="2642562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38CA49-0ED6-142E-E5D1-A25DA23A7DE7}"/>
              </a:ext>
            </a:extLst>
          </p:cNvPr>
          <p:cNvSpPr txBox="1"/>
          <p:nvPr/>
        </p:nvSpPr>
        <p:spPr>
          <a:xfrm>
            <a:off x="0" y="0"/>
            <a:ext cx="12376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CASOS SEMANALES POR SUMA DIFERENCIA ENTRE CASOS ACUMULADOS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01C933-2B10-DCF2-E32E-B0255A16A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84200"/>
            <a:ext cx="117348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89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38CA49-0ED6-142E-E5D1-A25DA23A7DE7}"/>
              </a:ext>
            </a:extLst>
          </p:cNvPr>
          <p:cNvSpPr txBox="1"/>
          <p:nvPr/>
        </p:nvSpPr>
        <p:spPr>
          <a:xfrm>
            <a:off x="1198281" y="135235"/>
            <a:ext cx="9795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DISCREPANCIA DIARIA ENTRE REPORTE DIARIO Y DIFERENCIA ENTRE TOTALES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7ECA1-0C9D-A938-0750-05687EF86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596900"/>
            <a:ext cx="111887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50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C58470-367C-94A6-CFA7-37F2BEC6DB27}"/>
              </a:ext>
            </a:extLst>
          </p:cNvPr>
          <p:cNvSpPr txBox="1"/>
          <p:nvPr/>
        </p:nvSpPr>
        <p:spPr>
          <a:xfrm>
            <a:off x="836355" y="101435"/>
            <a:ext cx="10784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Casos semanales por región:  diferencia entre suma diaria y diferencia de acumulados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79D7A9-5A26-01DE-BD7C-282E5AF90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20" y="563100"/>
            <a:ext cx="11243733" cy="582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53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C58470-367C-94A6-CFA7-37F2BEC6DB27}"/>
              </a:ext>
            </a:extLst>
          </p:cNvPr>
          <p:cNvSpPr txBox="1"/>
          <p:nvPr/>
        </p:nvSpPr>
        <p:spPr>
          <a:xfrm>
            <a:off x="836355" y="101435"/>
            <a:ext cx="10644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Casos semanales:  % de la diferencia entre suma diaria y diferencia de acumulados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0DDBB3-E018-E15B-3741-86A2C373F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730250"/>
            <a:ext cx="114427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31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1858DC-4EC9-A7AA-E716-A3AB6532A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0" y="646331"/>
            <a:ext cx="10790339" cy="58073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8EB047-0474-5C2F-D2FD-C30E738F0BF1}"/>
              </a:ext>
            </a:extLst>
          </p:cNvPr>
          <p:cNvSpPr txBox="1"/>
          <p:nvPr/>
        </p:nvSpPr>
        <p:spPr>
          <a:xfrm>
            <a:off x="3266154" y="0"/>
            <a:ext cx="5659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600" dirty="0"/>
              <a:t>OJO: CASOS “SIN NOTIFICAR”</a:t>
            </a:r>
          </a:p>
        </p:txBody>
      </p:sp>
    </p:spTree>
    <p:extLst>
      <p:ext uri="{BB962C8B-B14F-4D97-AF65-F5344CB8AC3E}">
        <p14:creationId xmlns:p14="http://schemas.microsoft.com/office/powerpoint/2010/main" val="275459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2DA81-8AA9-D6EB-7E67-84FD35EE9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99" y="799044"/>
            <a:ext cx="78486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1858DC-4EC9-A7AA-E716-A3AB6532A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0" y="646331"/>
            <a:ext cx="10790339" cy="58073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8EB047-0474-5C2F-D2FD-C30E738F0BF1}"/>
              </a:ext>
            </a:extLst>
          </p:cNvPr>
          <p:cNvSpPr txBox="1"/>
          <p:nvPr/>
        </p:nvSpPr>
        <p:spPr>
          <a:xfrm>
            <a:off x="3266154" y="0"/>
            <a:ext cx="5659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600" dirty="0"/>
              <a:t>OJO: CASOS “SIN NOTIFICAR”</a:t>
            </a:r>
          </a:p>
        </p:txBody>
      </p:sp>
    </p:spTree>
    <p:extLst>
      <p:ext uri="{BB962C8B-B14F-4D97-AF65-F5344CB8AC3E}">
        <p14:creationId xmlns:p14="http://schemas.microsoft.com/office/powerpoint/2010/main" val="1203513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8EB047-0474-5C2F-D2FD-C30E738F0BF1}"/>
              </a:ext>
            </a:extLst>
          </p:cNvPr>
          <p:cNvSpPr txBox="1"/>
          <p:nvPr/>
        </p:nvSpPr>
        <p:spPr>
          <a:xfrm>
            <a:off x="3266154" y="0"/>
            <a:ext cx="568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600" dirty="0"/>
              <a:t>% de CASOS “SIN NOTIFICAR”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145DB-B8F7-263F-EDB8-2FE4BF23C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473200"/>
            <a:ext cx="107442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48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37627" y="214269"/>
            <a:ext cx="1100217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cama</a:t>
            </a:r>
            <a:r>
              <a:rPr lang="en-US" sz="3200" dirty="0"/>
              <a:t> </a:t>
            </a:r>
            <a:r>
              <a:rPr lang="en-US" sz="3200" dirty="0" err="1"/>
              <a:t>Básica</a:t>
            </a:r>
            <a:r>
              <a:rPr lang="en-US" sz="3200" dirty="0"/>
              <a:t> y Media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9A1118-618C-82E3-B5BD-B13D6D2BC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799044"/>
            <a:ext cx="7721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2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37627" y="214269"/>
            <a:ext cx="909319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cama</a:t>
            </a:r>
            <a:r>
              <a:rPr lang="en-US" sz="3200" dirty="0"/>
              <a:t> UTI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A49053-2C34-2B48-058B-7ED43B1F7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622" y="799044"/>
            <a:ext cx="76962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4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398111" y="214269"/>
            <a:ext cx="9395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hospitalizados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B9C9A3-6676-FD77-4C68-F999E5C49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799044"/>
            <a:ext cx="77724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4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970326" y="214269"/>
            <a:ext cx="1082283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Porcentaje</a:t>
            </a:r>
            <a:r>
              <a:rPr lang="en-US" sz="3200" dirty="0"/>
              <a:t> de </a:t>
            </a:r>
            <a:r>
              <a:rPr lang="en-US" sz="3200" dirty="0" err="1"/>
              <a:t>ocupación</a:t>
            </a:r>
            <a:r>
              <a:rPr lang="en-US" sz="3200" dirty="0"/>
              <a:t> UCI </a:t>
            </a:r>
            <a:r>
              <a:rPr lang="en-US" sz="3200" dirty="0" err="1"/>
              <a:t>por</a:t>
            </a:r>
            <a:r>
              <a:rPr lang="en-US" sz="3200" dirty="0"/>
              <a:t> </a:t>
            </a:r>
            <a:r>
              <a:rPr lang="en-US" sz="3200" dirty="0" err="1"/>
              <a:t>pacientes</a:t>
            </a:r>
            <a:r>
              <a:rPr lang="en-US" sz="3200" dirty="0"/>
              <a:t> COVID-19 (31 Mayo)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978DCD-38E3-3F73-8865-15ED8120F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26" y="799044"/>
            <a:ext cx="10251348" cy="556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2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701" y="0"/>
            <a:ext cx="90225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x COVID19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4D894F-9D34-7F9F-D199-0A8E39C66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550" y="654050"/>
            <a:ext cx="77089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119735</TotalTime>
  <Words>445</Words>
  <Application>Microsoft Macintosh PowerPoint</Application>
  <PresentationFormat>Widescreen</PresentationFormat>
  <Paragraphs>77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420</cp:revision>
  <dcterms:created xsi:type="dcterms:W3CDTF">2021-01-30T18:55:16Z</dcterms:created>
  <dcterms:modified xsi:type="dcterms:W3CDTF">2022-06-04T21:13:44Z</dcterms:modified>
</cp:coreProperties>
</file>