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76" r:id="rId3"/>
    <p:sldId id="381" r:id="rId4"/>
    <p:sldId id="447" r:id="rId5"/>
    <p:sldId id="275" r:id="rId6"/>
    <p:sldId id="380" r:id="rId7"/>
    <p:sldId id="432" r:id="rId8"/>
    <p:sldId id="452" r:id="rId9"/>
    <p:sldId id="277" r:id="rId10"/>
    <p:sldId id="449" r:id="rId11"/>
    <p:sldId id="426" r:id="rId12"/>
    <p:sldId id="280" r:id="rId13"/>
    <p:sldId id="281" r:id="rId14"/>
    <p:sldId id="417" r:id="rId15"/>
    <p:sldId id="431" r:id="rId16"/>
    <p:sldId id="438" r:id="rId17"/>
    <p:sldId id="450" r:id="rId18"/>
    <p:sldId id="407" r:id="rId19"/>
    <p:sldId id="288" r:id="rId20"/>
    <p:sldId id="300" r:id="rId21"/>
    <p:sldId id="440" r:id="rId22"/>
    <p:sldId id="451" r:id="rId23"/>
    <p:sldId id="435" r:id="rId24"/>
    <p:sldId id="453" r:id="rId25"/>
    <p:sldId id="455" r:id="rId26"/>
    <p:sldId id="454" r:id="rId27"/>
    <p:sldId id="4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E48"/>
    <a:srgbClr val="ECF850"/>
    <a:srgbClr val="FC6321"/>
    <a:srgbClr val="E2140C"/>
    <a:srgbClr val="00417C"/>
    <a:srgbClr val="0374D9"/>
    <a:srgbClr val="046FC0"/>
    <a:srgbClr val="014B8E"/>
    <a:srgbClr val="002A51"/>
    <a:srgbClr val="007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88" d="100"/>
          <a:sy n="88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035077" y="876693"/>
            <a:ext cx="99899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5 FEBRERO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FD677-1C26-514B-A1C0-086BE0C7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712975"/>
            <a:ext cx="75819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5EC3-5A04-854D-A93B-C3179B5A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05" y="1408097"/>
            <a:ext cx="6068989" cy="4591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8D09-B8FE-3245-A9F9-D58D92FA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052" y="1451639"/>
            <a:ext cx="6054948" cy="45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21F15-B73C-5642-A1FA-471E7879C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539750"/>
            <a:ext cx="77089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F6B35-5354-6A45-BF9B-A6576642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3" y="1498415"/>
            <a:ext cx="5889259" cy="4426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A986E-D0FB-414F-B2CA-34F907AB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00" y="1498415"/>
            <a:ext cx="5925200" cy="44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42846" y="28135"/>
            <a:ext cx="650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5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B14D3-33DF-1C44-9536-49E8452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2" y="612910"/>
            <a:ext cx="10266336" cy="51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42846" y="28135"/>
            <a:ext cx="650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5 </a:t>
            </a:r>
            <a:r>
              <a:rPr lang="en-US" sz="3200" dirty="0" err="1"/>
              <a:t>Febrero</a:t>
            </a:r>
            <a:r>
              <a:rPr lang="en-US" sz="3200" dirty="0"/>
              <a:t>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03D30-2AF7-EF42-90EB-D214F448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7" y="612910"/>
            <a:ext cx="10291066" cy="51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1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4BB1321-4749-1849-A2AC-A4D424A3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21" y="762409"/>
            <a:ext cx="8132355" cy="56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446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endParaRPr lang="en-US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UCI, UTI,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Básica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Media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2926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endParaRPr lang="en-US" sz="2800" b="1" dirty="0">
              <a:solidFill>
                <a:srgbClr val="00417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1925460" y="4082746"/>
            <a:ext cx="8937827" cy="17235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NIVEL DE CONTAGIOS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MUY ALTO EN TODAS LAS REGIONES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 EN CASI TODAS LAS REGIONES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DECB9-8BEA-454B-9323-ACFA4100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711200"/>
            <a:ext cx="7975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BDECB9-8BEA-454B-9323-ACFA4100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" y="569387"/>
            <a:ext cx="7975600" cy="543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CCC606-6B05-5849-BFD5-F45BFDEF4C82}"/>
              </a:ext>
            </a:extLst>
          </p:cNvPr>
          <p:cNvSpPr/>
          <p:nvPr/>
        </p:nvSpPr>
        <p:spPr>
          <a:xfrm>
            <a:off x="7779802" y="1575265"/>
            <a:ext cx="4224230" cy="278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02F18-A342-DE45-8808-8BF22A4A9C03}"/>
              </a:ext>
            </a:extLst>
          </p:cNvPr>
          <p:cNvSpPr txBox="1"/>
          <p:nvPr/>
        </p:nvSpPr>
        <p:spPr>
          <a:xfrm>
            <a:off x="10425032" y="400952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7165-419C-004E-BEB8-2A0CB9DD64FF}"/>
              </a:ext>
            </a:extLst>
          </p:cNvPr>
          <p:cNvSpPr txBox="1"/>
          <p:nvPr/>
        </p:nvSpPr>
        <p:spPr>
          <a:xfrm>
            <a:off x="8605347" y="1560751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18 o </a:t>
            </a:r>
            <a:r>
              <a:rPr lang="en-US" sz="3200" dirty="0" err="1"/>
              <a:t>más</a:t>
            </a:r>
            <a:r>
              <a:rPr lang="en-US" sz="3200" dirty="0"/>
              <a:t> </a:t>
            </a:r>
            <a:r>
              <a:rPr lang="en-US" sz="3200" dirty="0" err="1"/>
              <a:t>años</a:t>
            </a:r>
            <a:endParaRPr lang="en-US" sz="3200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4BA4A394-CE52-0C46-8327-FB25FE62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8752"/>
              </p:ext>
            </p:extLst>
          </p:nvPr>
        </p:nvGraphicFramePr>
        <p:xfrm>
          <a:off x="7980918" y="2367178"/>
          <a:ext cx="4282139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8569">
                  <a:extLst>
                    <a:ext uri="{9D8B030D-6E8A-4147-A177-3AD203B41FA5}">
                      <a16:colId xmlns:a16="http://schemas.microsoft.com/office/drawing/2014/main" val="1868078128"/>
                    </a:ext>
                  </a:extLst>
                </a:gridCol>
                <a:gridCol w="2273570">
                  <a:extLst>
                    <a:ext uri="{9D8B030D-6E8A-4147-A177-3AD203B41FA5}">
                      <a16:colId xmlns:a16="http://schemas.microsoft.com/office/drawing/2014/main" val="143286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completo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&gt;1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millón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Esquema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primario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refuerzo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&gt;2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Refuerzo</a:t>
                      </a:r>
                      <a:r>
                        <a:rPr lang="en-US" dirty="0"/>
                        <a:t> + 4ª </a:t>
                      </a:r>
                      <a:r>
                        <a:rPr lang="en-US" dirty="0" err="1"/>
                        <a:t>dosis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&gt;12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millones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5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07B-1661-6B4D-AE74-C49A8FC9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43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Mirada breve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 con alto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contagio</a:t>
            </a:r>
            <a:r>
              <a:rPr lang="en-US" dirty="0"/>
              <a:t> y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cobertura</a:t>
            </a:r>
            <a:r>
              <a:rPr lang="en-US" dirty="0"/>
              <a:t> de </a:t>
            </a:r>
            <a:r>
              <a:rPr lang="en-US" dirty="0" err="1"/>
              <a:t>refuerzo</a:t>
            </a:r>
            <a:r>
              <a:rPr lang="en-US" dirty="0"/>
              <a:t> (&gt; 50%)</a:t>
            </a:r>
          </a:p>
        </p:txBody>
      </p:sp>
    </p:spTree>
    <p:extLst>
      <p:ext uri="{BB962C8B-B14F-4D97-AF65-F5344CB8AC3E}">
        <p14:creationId xmlns:p14="http://schemas.microsoft.com/office/powerpoint/2010/main" val="419135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B0D0C-96DE-7B41-B359-B6ACCDE57342}"/>
              </a:ext>
            </a:extLst>
          </p:cNvPr>
          <p:cNvSpPr txBox="1"/>
          <p:nvPr/>
        </p:nvSpPr>
        <p:spPr>
          <a:xfrm>
            <a:off x="4322630" y="0"/>
            <a:ext cx="354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CASOS DIARIOS X 100K HABITANTES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9A806-8659-874F-BC52-491EAF282C5C}"/>
              </a:ext>
            </a:extLst>
          </p:cNvPr>
          <p:cNvSpPr txBox="1"/>
          <p:nvPr/>
        </p:nvSpPr>
        <p:spPr>
          <a:xfrm>
            <a:off x="0" y="6488668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Our World 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5D49A-16E5-6F4A-87E5-F9ABC802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711200"/>
            <a:ext cx="93853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7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B0D0C-96DE-7B41-B359-B6ACCDE57342}"/>
              </a:ext>
            </a:extLst>
          </p:cNvPr>
          <p:cNvSpPr txBox="1"/>
          <p:nvPr/>
        </p:nvSpPr>
        <p:spPr>
          <a:xfrm>
            <a:off x="4322630" y="0"/>
            <a:ext cx="354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CASOS DIARIOS X 100K HABITANTES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9A806-8659-874F-BC52-491EAF282C5C}"/>
              </a:ext>
            </a:extLst>
          </p:cNvPr>
          <p:cNvSpPr txBox="1"/>
          <p:nvPr/>
        </p:nvSpPr>
        <p:spPr>
          <a:xfrm>
            <a:off x="0" y="6488668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Our World 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5D49A-16E5-6F4A-87E5-F9ABC802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711200"/>
            <a:ext cx="9385300" cy="543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754723-8917-AB4E-819E-54FD40DC8A6D}"/>
              </a:ext>
            </a:extLst>
          </p:cNvPr>
          <p:cNvSpPr txBox="1"/>
          <p:nvPr/>
        </p:nvSpPr>
        <p:spPr>
          <a:xfrm>
            <a:off x="10540825" y="143691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8F850-D632-9F49-A709-A44933DEE831}"/>
              </a:ext>
            </a:extLst>
          </p:cNvPr>
          <p:cNvSpPr txBox="1"/>
          <p:nvPr/>
        </p:nvSpPr>
        <p:spPr>
          <a:xfrm>
            <a:off x="10540824" y="159080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55B15-6E21-9C45-8230-7393BE161E59}"/>
              </a:ext>
            </a:extLst>
          </p:cNvPr>
          <p:cNvSpPr txBox="1"/>
          <p:nvPr/>
        </p:nvSpPr>
        <p:spPr>
          <a:xfrm>
            <a:off x="10540823" y="177878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2C87A-5B91-154C-81E1-9A13562A82F2}"/>
              </a:ext>
            </a:extLst>
          </p:cNvPr>
          <p:cNvSpPr txBox="1"/>
          <p:nvPr/>
        </p:nvSpPr>
        <p:spPr>
          <a:xfrm>
            <a:off x="10540822" y="212065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F361C-F761-484C-9A81-0338003F031C}"/>
              </a:ext>
            </a:extLst>
          </p:cNvPr>
          <p:cNvSpPr txBox="1"/>
          <p:nvPr/>
        </p:nvSpPr>
        <p:spPr>
          <a:xfrm>
            <a:off x="10540822" y="232824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B7536-0975-9843-AF71-7E0AA6CF737F}"/>
              </a:ext>
            </a:extLst>
          </p:cNvPr>
          <p:cNvSpPr txBox="1"/>
          <p:nvPr/>
        </p:nvSpPr>
        <p:spPr>
          <a:xfrm>
            <a:off x="10540822" y="253583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6C9F8-F63E-714F-97E2-1CCE35EDF756}"/>
              </a:ext>
            </a:extLst>
          </p:cNvPr>
          <p:cNvSpPr txBox="1"/>
          <p:nvPr/>
        </p:nvSpPr>
        <p:spPr>
          <a:xfrm>
            <a:off x="10281103" y="959861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Refuerzo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2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B0D0C-96DE-7B41-B359-B6ACCDE57342}"/>
              </a:ext>
            </a:extLst>
          </p:cNvPr>
          <p:cNvSpPr txBox="1"/>
          <p:nvPr/>
        </p:nvSpPr>
        <p:spPr>
          <a:xfrm>
            <a:off x="3784758" y="0"/>
            <a:ext cx="46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FALLECIDOS DIARIOS X MILLÓN DE HABITANTES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9A806-8659-874F-BC52-491EAF282C5C}"/>
              </a:ext>
            </a:extLst>
          </p:cNvPr>
          <p:cNvSpPr txBox="1"/>
          <p:nvPr/>
        </p:nvSpPr>
        <p:spPr>
          <a:xfrm>
            <a:off x="0" y="6488668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Our World 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5DDDE-4516-CB4B-83BB-25BC44FC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704850"/>
            <a:ext cx="93091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5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6FDC5-1F58-9D4D-88B2-24D67F87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72" y="900644"/>
            <a:ext cx="7731654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62910" y="14754"/>
            <a:ext cx="885896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Total camas  </a:t>
            </a:r>
            <a:r>
              <a:rPr lang="en-US" sz="3200" dirty="0" err="1"/>
              <a:t>Básica</a:t>
            </a:r>
            <a:r>
              <a:rPr lang="en-US" sz="3200" dirty="0"/>
              <a:t> &amp; Media con </a:t>
            </a:r>
            <a:r>
              <a:rPr lang="en-US" sz="3200" dirty="0" err="1"/>
              <a:t>pacientes</a:t>
            </a:r>
            <a:r>
              <a:rPr lang="en-US" sz="3200" dirty="0"/>
              <a:t> COVID19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6BDD-085B-6141-8E03-08517447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04" y="599529"/>
            <a:ext cx="9329286" cy="57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052" y="0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9CFA25-559B-B541-A3CB-FEFC2B64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55" y="584775"/>
            <a:ext cx="7706890" cy="58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9E945-6ECE-7A4B-8F02-5D549093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29" y="954107"/>
            <a:ext cx="7199086" cy="5399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20982133">
            <a:off x="7481067" y="2983396"/>
            <a:ext cx="1667622" cy="10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6EBF3098-D557-7946-8054-7ECD1587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58" y="1359581"/>
            <a:ext cx="2830579" cy="21147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59E3C73-8786-D940-A49A-F96451DA0724}"/>
              </a:ext>
            </a:extLst>
          </p:cNvPr>
          <p:cNvSpPr/>
          <p:nvPr/>
        </p:nvSpPr>
        <p:spPr>
          <a:xfrm>
            <a:off x="2220687" y="1848177"/>
            <a:ext cx="711200" cy="59022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9E945-6ECE-7A4B-8F02-5D549093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457" y="954107"/>
            <a:ext cx="7199086" cy="5399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4D63-2FFE-A948-8402-FD3C7F5FE47C}"/>
              </a:ext>
            </a:extLst>
          </p:cNvPr>
          <p:cNvSpPr/>
          <p:nvPr/>
        </p:nvSpPr>
        <p:spPr>
          <a:xfrm rot="17989277">
            <a:off x="6887533" y="2315162"/>
            <a:ext cx="2536977" cy="10464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105448</TotalTime>
  <Words>479</Words>
  <Application>Microsoft Macintosh PowerPoint</Application>
  <PresentationFormat>Widescreen</PresentationFormat>
  <Paragraphs>94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Mirada breve a otros países con alto nivel de contagio y alta cobertura de refuerzo (&gt; 50%)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356</cp:revision>
  <dcterms:created xsi:type="dcterms:W3CDTF">2021-01-30T18:55:16Z</dcterms:created>
  <dcterms:modified xsi:type="dcterms:W3CDTF">2022-02-05T21:07:45Z</dcterms:modified>
</cp:coreProperties>
</file>