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6" r:id="rId2"/>
    <p:sldId id="276" r:id="rId3"/>
    <p:sldId id="381" r:id="rId4"/>
    <p:sldId id="497" r:id="rId5"/>
    <p:sldId id="498" r:id="rId6"/>
    <p:sldId id="499" r:id="rId7"/>
    <p:sldId id="508" r:id="rId8"/>
    <p:sldId id="527" r:id="rId9"/>
    <p:sldId id="275" r:id="rId10"/>
    <p:sldId id="380" r:id="rId11"/>
    <p:sldId id="468" r:id="rId12"/>
    <p:sldId id="277" r:id="rId13"/>
    <p:sldId id="449" r:id="rId14"/>
    <p:sldId id="426" r:id="rId15"/>
    <p:sldId id="280" r:id="rId16"/>
    <p:sldId id="281" r:id="rId17"/>
    <p:sldId id="417" r:id="rId18"/>
    <p:sldId id="431" r:id="rId19"/>
    <p:sldId id="438" r:id="rId20"/>
    <p:sldId id="532" r:id="rId21"/>
    <p:sldId id="533" r:id="rId22"/>
    <p:sldId id="407" r:id="rId23"/>
    <p:sldId id="509" r:id="rId24"/>
    <p:sldId id="510" r:id="rId25"/>
    <p:sldId id="4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F"/>
    <a:srgbClr val="FFB773"/>
    <a:srgbClr val="8DAFCD"/>
    <a:srgbClr val="FE0102"/>
    <a:srgbClr val="FE0000"/>
    <a:srgbClr val="0802F6"/>
    <a:srgbClr val="3030FE"/>
    <a:srgbClr val="6EBE48"/>
    <a:srgbClr val="ECF850"/>
    <a:srgbClr val="FC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6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0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5AC-B937-DC4F-A9AF-DDEA2146351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CC2D-BF8E-6546-A31C-967437B0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7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reducción</a:t>
            </a:r>
            <a:r>
              <a:rPr lang="en-US" dirty="0"/>
              <a:t> de </a:t>
            </a:r>
            <a:r>
              <a:rPr lang="en-US" dirty="0" err="1"/>
              <a:t>fallecidmidos</a:t>
            </a:r>
            <a:r>
              <a:rPr lang="en-US" dirty="0"/>
              <a:t> </a:t>
            </a:r>
            <a:r>
              <a:rPr lang="en-US" dirty="0" err="1"/>
              <a:t>confirmados</a:t>
            </a:r>
            <a:r>
              <a:rPr lang="en-US" dirty="0"/>
              <a:t> y </a:t>
            </a:r>
            <a:r>
              <a:rPr lang="en-US" dirty="0" err="1"/>
              <a:t>probables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3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7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3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</a:t>
            </a:r>
            <a:br>
              <a:rPr lang="en-US" dirty="0"/>
            </a:br>
            <a:r>
              <a:rPr lang="en-US" dirty="0"/>
              <a:t>Baja </a:t>
            </a:r>
            <a:r>
              <a:rPr lang="en-US" dirty="0" err="1"/>
              <a:t>sostenida</a:t>
            </a:r>
            <a:r>
              <a:rPr lang="en-US" dirty="0"/>
              <a:t> (reducer a la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3 </a:t>
            </a:r>
            <a:r>
              <a:rPr lang="en-US" dirty="0" err="1"/>
              <a:t>semanas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UK:</a:t>
            </a:r>
            <a:br>
              <a:rPr lang="en-US" dirty="0"/>
            </a:br>
            <a:r>
              <a:rPr lang="en-US" dirty="0"/>
              <a:t>Bajo 14 para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escuelas</a:t>
            </a:r>
            <a:endParaRPr lang="en-US" dirty="0"/>
          </a:p>
          <a:p>
            <a:r>
              <a:rPr lang="en-US" dirty="0"/>
              <a:t>Bajo 1,4 para </a:t>
            </a:r>
            <a:r>
              <a:rPr lang="en-US" dirty="0" err="1"/>
              <a:t>abrir</a:t>
            </a:r>
            <a:r>
              <a:rPr lang="en-US" dirty="0"/>
              <a:t> el resto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OMS: </a:t>
            </a:r>
            <a:r>
              <a:rPr lang="en-US" dirty="0" err="1"/>
              <a:t>Menor</a:t>
            </a:r>
            <a:r>
              <a:rPr lang="en-US" dirty="0"/>
              <a:t> a 5%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2 </a:t>
            </a:r>
            <a:r>
              <a:rPr lang="en-US" dirty="0" err="1"/>
              <a:t>semanas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DCC2D-BF8E-6546-A31C-967437B0E6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505-BBC5-C843-8C23-3DCF9D74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F7C7-8544-BD48-89A0-9A24034F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705C-21E0-8E4E-B0D8-648564D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76593-E5F0-3E49-BF80-F1CF907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1596-A9E0-D247-90CB-64AA7EE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7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B276-89EF-6044-9281-126BE0E2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9DA4-2C6A-3E47-9A48-24229312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CFFD-E687-234A-9F01-50BA6ADB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8CE8-B362-1440-9BAC-B9E10164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4555-13BF-6D4A-8B04-BB65820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7F40-5536-8F44-9346-EB983450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1AC5-03D4-DF4B-A1A2-0743E1E9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7536-2408-AA4E-9256-6BB20544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2FC-8FA4-FE4D-AF67-1CB6E8C1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E499-62CD-F14F-837D-850C4A9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1FCC-F75D-C545-BEA4-87091BB2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1CB7-E2D1-214E-BC3F-740C2EFA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CFD37-66C7-5B48-95DE-1C90C4EF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A068-2412-0B40-BD0E-E178E4AE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0CB2-6733-1B43-87B4-E3CA93D8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9DB2-3535-134C-86A3-05DA8EAC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ECE9-8E00-504A-9D76-C5D5224A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9FA6-4A28-8247-9AD5-FC1176B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E5B-A3EC-BC46-997E-D4DEBC8F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D66A-0499-6D40-826D-6FB7703B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782E-C7C6-3745-A052-0F992B1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9A25-6192-9B4B-9349-B3A1AE2D7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9815-DA51-0642-B7BE-3FDC0859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DEE98-4976-6942-BEA0-2744300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EC14-B888-474A-BD98-7356DA10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EA50-8090-DF4F-AE26-EE631F1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CBD-4217-4E42-9CF5-57C11722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789A-5550-4D4D-B75D-5230855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B505-C03C-0143-A2C8-6C4904B7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A3F3-A0C4-6048-952C-F9B25A60E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2D5A5-DD3D-D744-A9B6-D2113142E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13CA-EA18-6049-86CD-E0C60F6F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FC36-9DCF-EA4F-813D-207BBA84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B34DD-0CCA-5C48-A63E-BF6360C8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4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7C4A-9E21-564E-AE3B-7725E1C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C295D-57FB-7B41-9AFC-E39DE8A1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6B15-D48F-4942-BD00-0BF32AA0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900E9-CED7-3540-A1D3-0CDBCAF7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9612A-2BB5-5A41-9CA4-BA41281B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582E-B8BF-6445-AEEF-82C99E55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EFAE-199E-0B46-BE38-91350000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DC8F0-612C-2E4C-B92E-B7B89590FDDF}"/>
              </a:ext>
            </a:extLst>
          </p:cNvPr>
          <p:cNvSpPr txBox="1"/>
          <p:nvPr userDrawn="1"/>
        </p:nvSpPr>
        <p:spPr>
          <a:xfrm>
            <a:off x="223831" y="6488668"/>
            <a:ext cx="1026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, </a:t>
            </a:r>
            <a:r>
              <a:rPr lang="en-US" dirty="0" err="1"/>
              <a:t>publicados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repositorio</a:t>
            </a:r>
            <a:r>
              <a:rPr lang="en-US" dirty="0"/>
              <a:t> del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1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5D0C-EF8E-9F4A-9887-82DEDE0A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91F9-7B43-6648-9892-98FC061D3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5285-6201-8A41-A256-1B222054F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37C3-BA0A-9747-90D3-AB51EEF9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B2456-0B55-4B4E-B5EE-D0724B78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C4A8-95B0-DF41-A19A-0AEDBC8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F767-623F-6A48-A9E0-87FE389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AC2C0-5D2B-B34C-B887-8346CD491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AAFD-5475-E345-A8FB-4638AC5F9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C5CA-683C-3A48-96EB-5E2BD0EA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1C0C-5133-8E43-B03F-EDC7A6D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174A-E948-074E-A9B9-5CF01A85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7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CFC52-671E-CC4F-A4AC-3BDCC1B9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688D-2B5F-E84B-A77F-4D5BFFED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A72-F2FC-6740-BA68-29FE7A5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EB29E-0F50-7548-8684-F241B8F328C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AEDA-A1AC-5645-9D37-9EBD07AE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A91F-AB2B-4749-97F3-C42FE314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5B041-C393-AC43-B1E2-0E1958F6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065EC1-6B7D-F343-BAD0-8908B451AA28}"/>
              </a:ext>
            </a:extLst>
          </p:cNvPr>
          <p:cNvSpPr txBox="1"/>
          <p:nvPr/>
        </p:nvSpPr>
        <p:spPr>
          <a:xfrm>
            <a:off x="1328302" y="876693"/>
            <a:ext cx="94034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COVID-19 EN CHILE</a:t>
            </a: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CIFRAS Y TENDENCIAS </a:t>
            </a:r>
          </a:p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 SÁBADO 25 JUNIO 2022</a:t>
            </a:r>
          </a:p>
        </p:txBody>
      </p:sp>
    </p:spTree>
    <p:extLst>
      <p:ext uri="{BB962C8B-B14F-4D97-AF65-F5344CB8AC3E}">
        <p14:creationId xmlns:p14="http://schemas.microsoft.com/office/powerpoint/2010/main" val="207778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584701" y="0"/>
            <a:ext cx="902259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x COVID19 </a:t>
            </a:r>
            <a:r>
              <a:rPr lang="en-US" sz="3200" b="1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9BA19-7F1D-715B-4E57-D41211E4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85800"/>
            <a:ext cx="7785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03506C-D85A-AA0F-A2F7-3BC311E1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68" y="921036"/>
            <a:ext cx="7243232" cy="5390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57B24-98EA-6F4F-A0A3-0620C5A6F7E8}"/>
              </a:ext>
            </a:extLst>
          </p:cNvPr>
          <p:cNvSpPr txBox="1"/>
          <p:nvPr/>
        </p:nvSpPr>
        <p:spPr>
          <a:xfrm>
            <a:off x="178350" y="28575"/>
            <a:ext cx="11870750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Fallecidos</a:t>
            </a:r>
            <a:r>
              <a:rPr lang="en-US" sz="3200" dirty="0"/>
              <a:t> </a:t>
            </a:r>
            <a:r>
              <a:rPr lang="en-US" sz="3200" dirty="0" err="1"/>
              <a:t>semanales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DEIS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POR FECHA DE DEFUNCIÓN </a:t>
            </a:r>
            <a:r>
              <a:rPr lang="en-US" sz="2400" dirty="0"/>
              <a:t>con COVID19 </a:t>
            </a:r>
            <a:r>
              <a:rPr lang="en-US" sz="2400" b="1" dirty="0"/>
              <a:t>CONFIRMADO &amp; PROBABLE </a:t>
            </a:r>
            <a:r>
              <a:rPr lang="en-US" sz="2400" dirty="0" err="1"/>
              <a:t>como</a:t>
            </a:r>
            <a:r>
              <a:rPr lang="en-US" sz="2400" dirty="0"/>
              <a:t> causa de </a:t>
            </a:r>
            <a:r>
              <a:rPr lang="en-US" sz="2400" dirty="0" err="1"/>
              <a:t>muerte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DFFE5-8EDE-684D-B21D-1698CF54CC86}"/>
              </a:ext>
            </a:extLst>
          </p:cNvPr>
          <p:cNvSpPr txBox="1"/>
          <p:nvPr/>
        </p:nvSpPr>
        <p:spPr>
          <a:xfrm>
            <a:off x="97649" y="6417922"/>
            <a:ext cx="832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Departamento</a:t>
            </a:r>
            <a:r>
              <a:rPr lang="en-US" dirty="0"/>
              <a:t> de </a:t>
            </a:r>
            <a:r>
              <a:rPr lang="en-US" dirty="0" err="1"/>
              <a:t>Estadística</a:t>
            </a:r>
            <a:r>
              <a:rPr lang="en-US" dirty="0"/>
              <a:t> 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Salud</a:t>
            </a:r>
            <a:r>
              <a:rPr lang="en-US" dirty="0"/>
              <a:t> (DEIS),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57CB5C-4DED-BB45-951D-A20C906BF230}"/>
              </a:ext>
            </a:extLst>
          </p:cNvPr>
          <p:cNvSpPr/>
          <p:nvPr/>
        </p:nvSpPr>
        <p:spPr>
          <a:xfrm rot="20501187">
            <a:off x="6753082" y="2197297"/>
            <a:ext cx="1860973" cy="1093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9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CASOS &amp; TESTS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27010" y="128200"/>
            <a:ext cx="69379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CASOS CONFIRMADOS POR SEMANA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E3D74-2E68-45AC-BD2C-5C000C48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0" y="679450"/>
            <a:ext cx="7785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88534" y="128200"/>
            <a:ext cx="606898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INCIDENCIA </a:t>
            </a:r>
          </a:p>
          <a:p>
            <a:pPr algn="ctr"/>
            <a:r>
              <a:rPr lang="en-US" sz="2400" dirty="0" err="1"/>
              <a:t>Promedio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confirmados</a:t>
            </a:r>
            <a:r>
              <a:rPr lang="en-US" sz="2400" dirty="0"/>
              <a:t> </a:t>
            </a:r>
            <a:r>
              <a:rPr lang="en-US" sz="2400" dirty="0" err="1"/>
              <a:t>diarios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x 100 mil </a:t>
            </a:r>
            <a:r>
              <a:rPr lang="en-US" sz="2400" dirty="0" err="1"/>
              <a:t>habitantes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3CF90-3BBE-F041-B74C-D680E845FFBE}"/>
              </a:ext>
            </a:extLst>
          </p:cNvPr>
          <p:cNvSpPr txBox="1"/>
          <p:nvPr/>
        </p:nvSpPr>
        <p:spPr>
          <a:xfrm>
            <a:off x="6257523" y="128200"/>
            <a:ext cx="57859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TESTS PCR SEMANALES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3E7CC-EB3F-6765-1389-1943A797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33" y="1451638"/>
            <a:ext cx="6099831" cy="4452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32F70-E475-40E1-9293-07C45AA8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0" y="1535859"/>
            <a:ext cx="5984030" cy="42841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D631801-83CF-EDB2-D858-2AD9027FEDA0}"/>
              </a:ext>
            </a:extLst>
          </p:cNvPr>
          <p:cNvSpPr/>
          <p:nvPr/>
        </p:nvSpPr>
        <p:spPr>
          <a:xfrm rot="2828052">
            <a:off x="10530833" y="1812718"/>
            <a:ext cx="1860973" cy="950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621059" y="2846895"/>
            <a:ext cx="4219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POSITIVIDAD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0918" y="0"/>
            <a:ext cx="7564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POSITIVIDAD SEMANAL EN CHILE (TEST PCR)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CD664-5EA4-4BE9-D1A4-34020D46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673100"/>
            <a:ext cx="7683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4296885" y="0"/>
            <a:ext cx="35982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TESTS DE ANTÍGENO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1CD53-580B-B247-B344-C638ED4B5016}"/>
              </a:ext>
            </a:extLst>
          </p:cNvPr>
          <p:cNvSpPr txBox="1"/>
          <p:nvPr/>
        </p:nvSpPr>
        <p:spPr>
          <a:xfrm>
            <a:off x="1813322" y="939060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TESTS SEMANALES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A662A-1C2E-FA46-9D88-094DDB686220}"/>
              </a:ext>
            </a:extLst>
          </p:cNvPr>
          <p:cNvSpPr txBox="1"/>
          <p:nvPr/>
        </p:nvSpPr>
        <p:spPr>
          <a:xfrm>
            <a:off x="7387145" y="932824"/>
            <a:ext cx="310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400" dirty="0"/>
              <a:t>POSITIVIDAD SEMANAL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A2A1-0611-BA42-3920-54C2B7E7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" y="1472950"/>
            <a:ext cx="6081675" cy="4312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BF403-794C-079F-4724-E6776EF5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95" y="1510397"/>
            <a:ext cx="5928615" cy="42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2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570612" y="2790624"/>
            <a:ext cx="7050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SITUACIÓN REGIONAL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2869108" y="28135"/>
            <a:ext cx="6453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NIVEL DE CONTAGIO – 25 JUNIO 2022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43A03-435E-7540-A3E7-D35A280C5CFD}"/>
              </a:ext>
            </a:extLst>
          </p:cNvPr>
          <p:cNvSpPr/>
          <p:nvPr/>
        </p:nvSpPr>
        <p:spPr>
          <a:xfrm>
            <a:off x="4114326" y="6134099"/>
            <a:ext cx="423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umbrales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definidos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por ICOVID Chile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F912A-BC16-E657-3DE3-F1413690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" y="612910"/>
            <a:ext cx="11125550" cy="55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3308808" y="2809188"/>
            <a:ext cx="5858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PACIENTES EN UCI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803025-2370-8374-6D18-330CE9B0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612910"/>
            <a:ext cx="10128250" cy="58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90B03-9D47-C14E-B04F-CDC54442A1B8}"/>
              </a:ext>
            </a:extLst>
          </p:cNvPr>
          <p:cNvSpPr txBox="1"/>
          <p:nvPr/>
        </p:nvSpPr>
        <p:spPr>
          <a:xfrm>
            <a:off x="3053908" y="28135"/>
            <a:ext cx="6084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DESCUADRE DE DATOS SEMANALES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19A47-B409-AC16-936E-573A2564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3" y="612910"/>
            <a:ext cx="9237133" cy="57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2A473-A74C-FC4F-8976-C670E80DF397}"/>
              </a:ext>
            </a:extLst>
          </p:cNvPr>
          <p:cNvSpPr txBox="1"/>
          <p:nvPr/>
        </p:nvSpPr>
        <p:spPr>
          <a:xfrm>
            <a:off x="0" y="6448620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Centro de </a:t>
            </a:r>
            <a:r>
              <a:rPr lang="en-US" dirty="0" err="1"/>
              <a:t>Modelamiento</a:t>
            </a:r>
            <a:r>
              <a:rPr lang="en-US" dirty="0"/>
              <a:t> </a:t>
            </a:r>
            <a:r>
              <a:rPr lang="en-US" dirty="0" err="1"/>
              <a:t>Matemático</a:t>
            </a:r>
            <a:r>
              <a:rPr lang="en-US" dirty="0"/>
              <a:t>, http://covid-19vis.cmm.uchile.cl/race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23459-FDA9-4647-8DC3-91E9FEA07904}"/>
              </a:ext>
            </a:extLst>
          </p:cNvPr>
          <p:cNvSpPr txBox="1"/>
          <p:nvPr/>
        </p:nvSpPr>
        <p:spPr>
          <a:xfrm>
            <a:off x="1966600" y="-18567"/>
            <a:ext cx="8258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reproductivo</a:t>
            </a:r>
            <a:r>
              <a:rPr lang="en-US" sz="2400" dirty="0"/>
              <a:t> </a:t>
            </a:r>
            <a:r>
              <a:rPr lang="en-US" sz="2400" dirty="0" err="1"/>
              <a:t>efectivo</a:t>
            </a:r>
            <a:r>
              <a:rPr lang="en-US" sz="2400" dirty="0"/>
              <a:t> (o R </a:t>
            </a:r>
            <a:r>
              <a:rPr lang="en-US" sz="2400" dirty="0" err="1"/>
              <a:t>efectivo</a:t>
            </a:r>
            <a:r>
              <a:rPr lang="en-US" sz="2400" dirty="0"/>
              <a:t>) </a:t>
            </a:r>
          </a:p>
          <a:p>
            <a:pPr algn="ctr"/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personas </a:t>
            </a:r>
            <a:r>
              <a:rPr lang="en-US" dirty="0" err="1"/>
              <a:t>infectadas</a:t>
            </a:r>
            <a:r>
              <a:rPr lang="en-US" dirty="0"/>
              <a:t> por una persona </a:t>
            </a:r>
            <a:r>
              <a:rPr lang="en-US" dirty="0" err="1"/>
              <a:t>infecciosa</a:t>
            </a:r>
            <a:r>
              <a:rPr lang="en-US" dirty="0"/>
              <a:t>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4780474-697B-BB08-83A0-F7DD7609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0" y="807311"/>
            <a:ext cx="9161104" cy="55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Vacunas</a:t>
            </a:r>
            <a:r>
              <a:rPr lang="en-US" sz="3100" dirty="0"/>
              <a:t> </a:t>
            </a:r>
            <a:r>
              <a:rPr lang="en-US" sz="3100" dirty="0" err="1"/>
              <a:t>semanales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2D258-6A39-4A37-6F7B-28F4730B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085850"/>
            <a:ext cx="93472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433A70-977D-C840-9BCB-9ECF9B80CB77}"/>
              </a:ext>
            </a:extLst>
          </p:cNvPr>
          <p:cNvSpPr txBox="1"/>
          <p:nvPr/>
        </p:nvSpPr>
        <p:spPr>
          <a:xfrm>
            <a:off x="-73478" y="0"/>
            <a:ext cx="12338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 err="1"/>
              <a:t>Vacunación</a:t>
            </a:r>
            <a:r>
              <a:rPr lang="en-US" sz="3100" dirty="0"/>
              <a:t> al día (</a:t>
            </a:r>
            <a:r>
              <a:rPr lang="en-US" sz="3100" dirty="0" err="1"/>
              <a:t>esquema</a:t>
            </a:r>
            <a:r>
              <a:rPr lang="en-US" sz="3100" dirty="0"/>
              <a:t> </a:t>
            </a:r>
            <a:r>
              <a:rPr lang="en-US" sz="3100" dirty="0" err="1"/>
              <a:t>inicial</a:t>
            </a:r>
            <a:r>
              <a:rPr lang="en-US" sz="3100" dirty="0"/>
              <a:t> o </a:t>
            </a:r>
            <a:r>
              <a:rPr lang="en-US" sz="3100" dirty="0" err="1"/>
              <a:t>refuerzo</a:t>
            </a:r>
            <a:r>
              <a:rPr lang="en-US" sz="3100" dirty="0"/>
              <a:t>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últimos</a:t>
            </a:r>
            <a:r>
              <a:rPr lang="en-US" sz="3100" dirty="0"/>
              <a:t> 6 meses)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033C-48B3-1E42-A180-100FEDC8D62B}"/>
              </a:ext>
            </a:extLst>
          </p:cNvPr>
          <p:cNvSpPr txBox="1"/>
          <p:nvPr/>
        </p:nvSpPr>
        <p:spPr>
          <a:xfrm>
            <a:off x="160256" y="6447934"/>
            <a:ext cx="58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Fuente: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COVID19,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Ciencia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26DC26-7ECF-455B-9034-8165CAB6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50" y="569387"/>
            <a:ext cx="8918788" cy="58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0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4EFA0-6453-DC41-99AD-6FCD7C12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FBD67-E726-0541-A528-F4B4B8FA1113}"/>
              </a:ext>
            </a:extLst>
          </p:cNvPr>
          <p:cNvSpPr txBox="1"/>
          <p:nvPr/>
        </p:nvSpPr>
        <p:spPr>
          <a:xfrm>
            <a:off x="4529796" y="3013501"/>
            <a:ext cx="238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71910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032611" y="214269"/>
            <a:ext cx="8126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UCI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4C3405-F461-F238-F4F6-9DCC4D1D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49" y="973666"/>
            <a:ext cx="7759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1100217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</a:t>
            </a:r>
            <a:r>
              <a:rPr lang="en-US" sz="3200" dirty="0" err="1"/>
              <a:t>Básica</a:t>
            </a:r>
            <a:r>
              <a:rPr lang="en-US" sz="3200" dirty="0"/>
              <a:t> y Media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223C3-2BE1-251C-3D33-7E74B969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9044"/>
            <a:ext cx="77724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337627" y="214269"/>
            <a:ext cx="90931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cama</a:t>
            </a:r>
            <a:r>
              <a:rPr lang="en-US" sz="3200" dirty="0"/>
              <a:t> UTI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E13CD-45E4-E93F-3F10-A1AF7230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954617"/>
            <a:ext cx="7683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4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1398111" y="214269"/>
            <a:ext cx="93957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Pacientes</a:t>
            </a:r>
            <a:r>
              <a:rPr lang="en-US" sz="3200" dirty="0"/>
              <a:t> COVID-19 </a:t>
            </a:r>
            <a:r>
              <a:rPr lang="en-US" sz="3200" dirty="0" err="1"/>
              <a:t>hospitalizados</a:t>
            </a:r>
            <a:r>
              <a:rPr lang="en-US" sz="3200" dirty="0"/>
              <a:t> </a:t>
            </a:r>
            <a:r>
              <a:rPr lang="en-US" sz="3200" dirty="0" err="1"/>
              <a:t>reportados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Chile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26774-8F8E-DEF4-D79D-9934A1E7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004931"/>
            <a:ext cx="7772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970326" y="214269"/>
            <a:ext cx="1044895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UCI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pacientes</a:t>
            </a:r>
            <a:r>
              <a:rPr lang="en-US" sz="3200" dirty="0"/>
              <a:t> COVID-19 (21 Jun)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757B9-0829-4A27-64DC-28C84220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8" y="918372"/>
            <a:ext cx="10075333" cy="56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2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65407A-4582-004A-A45F-BD87B99ABAF2}"/>
              </a:ext>
            </a:extLst>
          </p:cNvPr>
          <p:cNvSpPr txBox="1"/>
          <p:nvPr/>
        </p:nvSpPr>
        <p:spPr>
          <a:xfrm>
            <a:off x="2606391" y="164812"/>
            <a:ext cx="69792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err="1"/>
              <a:t>Porcentaje</a:t>
            </a:r>
            <a:r>
              <a:rPr lang="en-US" sz="3200" dirty="0"/>
              <a:t> de </a:t>
            </a:r>
            <a:r>
              <a:rPr lang="en-US" sz="3200" dirty="0" err="1"/>
              <a:t>ocupación</a:t>
            </a:r>
            <a:r>
              <a:rPr lang="en-US" sz="3200" dirty="0"/>
              <a:t> </a:t>
            </a:r>
            <a:r>
              <a:rPr lang="en-US" sz="3200" dirty="0" err="1"/>
              <a:t>nacional</a:t>
            </a:r>
            <a:r>
              <a:rPr lang="en-US" sz="3200" dirty="0"/>
              <a:t> de UCI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330AD-92F5-5920-0ADB-9E0E0DEF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33" y="749587"/>
            <a:ext cx="9237133" cy="57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AFE7A-E299-D14E-9413-EB5C984AF441}"/>
              </a:ext>
            </a:extLst>
          </p:cNvPr>
          <p:cNvSpPr txBox="1"/>
          <p:nvPr/>
        </p:nvSpPr>
        <p:spPr>
          <a:xfrm>
            <a:off x="2347274" y="2780907"/>
            <a:ext cx="78914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FALLECIDOS SEMANALES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465201-ED47-B64A-B505-4DDA2564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130637</TotalTime>
  <Words>338</Words>
  <Application>Microsoft Macintosh PowerPoint</Application>
  <PresentationFormat>Widescreen</PresentationFormat>
  <Paragraphs>58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430</cp:revision>
  <dcterms:created xsi:type="dcterms:W3CDTF">2021-01-30T18:55:16Z</dcterms:created>
  <dcterms:modified xsi:type="dcterms:W3CDTF">2022-06-25T16:29:49Z</dcterms:modified>
</cp:coreProperties>
</file>