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66" r:id="rId2"/>
    <p:sldId id="276" r:id="rId3"/>
    <p:sldId id="381" r:id="rId4"/>
    <p:sldId id="383" r:id="rId5"/>
    <p:sldId id="393" r:id="rId6"/>
    <p:sldId id="275" r:id="rId7"/>
    <p:sldId id="380" r:id="rId8"/>
    <p:sldId id="384" r:id="rId9"/>
    <p:sldId id="379" r:id="rId10"/>
    <p:sldId id="394" r:id="rId11"/>
    <p:sldId id="277" r:id="rId12"/>
    <p:sldId id="272" r:id="rId13"/>
    <p:sldId id="392" r:id="rId14"/>
    <p:sldId id="280" r:id="rId15"/>
    <p:sldId id="281" r:id="rId16"/>
    <p:sldId id="388" r:id="rId17"/>
    <p:sldId id="282" r:id="rId18"/>
    <p:sldId id="267" r:id="rId19"/>
    <p:sldId id="283" r:id="rId20"/>
    <p:sldId id="341" r:id="rId21"/>
    <p:sldId id="340" r:id="rId22"/>
    <p:sldId id="390" r:id="rId23"/>
    <p:sldId id="300" r:id="rId24"/>
    <p:sldId id="311" r:id="rId25"/>
    <p:sldId id="387" r:id="rId26"/>
    <p:sldId id="288" r:id="rId27"/>
    <p:sldId id="39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AAB"/>
    <a:srgbClr val="FF8800"/>
    <a:srgbClr val="FF8902"/>
    <a:srgbClr val="F24A53"/>
    <a:srgbClr val="D2D3D3"/>
    <a:srgbClr val="FFFFFF"/>
    <a:srgbClr val="0173D9"/>
    <a:srgbClr val="FF800E"/>
    <a:srgbClr val="2DA02B"/>
    <a:srgbClr val="0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3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6/26/21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4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12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67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5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78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48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97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8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328290" y="876693"/>
            <a:ext cx="940347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26 JUNIO 2021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605553" y="0"/>
            <a:ext cx="10525254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12B3CC-27C3-BF44-98DD-0B690F86A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541" y="954107"/>
            <a:ext cx="7026918" cy="5366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516C0-FC00-C64A-9E9E-40895E594885}"/>
              </a:ext>
            </a:extLst>
          </p:cNvPr>
          <p:cNvSpPr txBox="1"/>
          <p:nvPr/>
        </p:nvSpPr>
        <p:spPr>
          <a:xfrm>
            <a:off x="8078160" y="2753710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rgbClr val="FF8800"/>
                </a:solidFill>
              </a:rPr>
              <a:t>60 o más años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0ED67B-38E3-FE48-BD40-7CC844388BF8}"/>
              </a:ext>
            </a:extLst>
          </p:cNvPr>
          <p:cNvSpPr txBox="1"/>
          <p:nvPr/>
        </p:nvSpPr>
        <p:spPr>
          <a:xfrm>
            <a:off x="8230560" y="4537038"/>
            <a:ext cx="2118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rgbClr val="437AAB"/>
                </a:solidFill>
              </a:rPr>
              <a:t>Menores de 60 años</a:t>
            </a:r>
          </a:p>
        </p:txBody>
      </p:sp>
    </p:spTree>
    <p:extLst>
      <p:ext uri="{BB962C8B-B14F-4D97-AF65-F5344CB8AC3E}">
        <p14:creationId xmlns:p14="http://schemas.microsoft.com/office/powerpoint/2010/main" val="294946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85AC3-5608-674F-A6CE-B816456BB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77" y="1301622"/>
            <a:ext cx="5702202" cy="45349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5785995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61410E-36BC-5348-8ED5-ABA3511377E4}"/>
              </a:ext>
            </a:extLst>
          </p:cNvPr>
          <p:cNvCxnSpPr>
            <a:cxnSpLocks/>
          </p:cNvCxnSpPr>
          <p:nvPr/>
        </p:nvCxnSpPr>
        <p:spPr>
          <a:xfrm>
            <a:off x="1054548" y="4348648"/>
            <a:ext cx="47854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SEMANALES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C0DDB6-D212-E84D-9F03-A65A8ADB10D3}"/>
              </a:ext>
            </a:extLst>
          </p:cNvPr>
          <p:cNvSpPr/>
          <p:nvPr/>
        </p:nvSpPr>
        <p:spPr>
          <a:xfrm>
            <a:off x="1054548" y="5134843"/>
            <a:ext cx="4785420" cy="2296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77421-2FCA-A74A-8E0C-407211D47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523" y="1301621"/>
            <a:ext cx="5723845" cy="453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11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85AC3-5608-674F-A6CE-B816456BB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77" y="1301622"/>
            <a:ext cx="5702202" cy="45349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5785995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61410E-36BC-5348-8ED5-ABA3511377E4}"/>
              </a:ext>
            </a:extLst>
          </p:cNvPr>
          <p:cNvCxnSpPr>
            <a:cxnSpLocks/>
          </p:cNvCxnSpPr>
          <p:nvPr/>
        </p:nvCxnSpPr>
        <p:spPr>
          <a:xfrm>
            <a:off x="1054548" y="4348648"/>
            <a:ext cx="47854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C0DDB6-D212-E84D-9F03-A65A8ADB10D3}"/>
              </a:ext>
            </a:extLst>
          </p:cNvPr>
          <p:cNvSpPr/>
          <p:nvPr/>
        </p:nvSpPr>
        <p:spPr>
          <a:xfrm>
            <a:off x="1054548" y="5134843"/>
            <a:ext cx="4785420" cy="2296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77421-2FCA-A74A-8E0C-407211D47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523" y="1301621"/>
            <a:ext cx="5723845" cy="4534973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678EAC0-B371-4440-8AB5-1A9B2DC6944B}"/>
              </a:ext>
            </a:extLst>
          </p:cNvPr>
          <p:cNvSpPr/>
          <p:nvPr/>
        </p:nvSpPr>
        <p:spPr>
          <a:xfrm>
            <a:off x="5059842" y="3500964"/>
            <a:ext cx="914687" cy="592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b="1" dirty="0"/>
              <a:t>-25,8%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2D73D1C-3D12-2945-8393-7AF6685523D3}"/>
              </a:ext>
            </a:extLst>
          </p:cNvPr>
          <p:cNvSpPr/>
          <p:nvPr/>
        </p:nvSpPr>
        <p:spPr>
          <a:xfrm>
            <a:off x="11128831" y="3429000"/>
            <a:ext cx="914687" cy="592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b="1" dirty="0"/>
              <a:t>-17,3%</a:t>
            </a:r>
          </a:p>
        </p:txBody>
      </p:sp>
    </p:spTree>
    <p:extLst>
      <p:ext uri="{BB962C8B-B14F-4D97-AF65-F5344CB8AC3E}">
        <p14:creationId xmlns:p14="http://schemas.microsoft.com/office/powerpoint/2010/main" val="332793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5A8576-817C-2A41-8926-44D4542F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137" y="1005046"/>
            <a:ext cx="6842721" cy="54376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26E268-35F6-9044-BBEF-65E754A0E8E3}"/>
              </a:ext>
            </a:extLst>
          </p:cNvPr>
          <p:cNvSpPr/>
          <p:nvPr/>
        </p:nvSpPr>
        <p:spPr>
          <a:xfrm>
            <a:off x="3451976" y="5037307"/>
            <a:ext cx="5862712" cy="80266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8E0F37-C1F4-104F-B96F-158BFD60B2E7}"/>
              </a:ext>
            </a:extLst>
          </p:cNvPr>
          <p:cNvCxnSpPr>
            <a:cxnSpLocks/>
          </p:cNvCxnSpPr>
          <p:nvPr/>
        </p:nvCxnSpPr>
        <p:spPr>
          <a:xfrm>
            <a:off x="3427592" y="3825642"/>
            <a:ext cx="58749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787736" y="103675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895114" y="1036750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2E1A51-F859-9D41-8911-C55D8802A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71" y="1498415"/>
            <a:ext cx="5303150" cy="43015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EED6F6-089B-0943-89B9-CAE0E08FF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415" y="1509319"/>
            <a:ext cx="5389914" cy="431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32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8777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POR REGIONES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4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62915A-44D6-D04E-BC3B-4B58D1842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608421"/>
            <a:ext cx="9804400" cy="5905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671598" y="19627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74C901-75E8-B842-971B-C98FBAD5D387}"/>
              </a:ext>
            </a:extLst>
          </p:cNvPr>
          <p:cNvSpPr/>
          <p:nvPr/>
        </p:nvSpPr>
        <p:spPr>
          <a:xfrm>
            <a:off x="1206631" y="3799002"/>
            <a:ext cx="2714919" cy="2714919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A74F0-C53B-A443-96DF-43597F502F1C}"/>
              </a:ext>
            </a:extLst>
          </p:cNvPr>
          <p:cNvSpPr txBox="1"/>
          <p:nvPr/>
        </p:nvSpPr>
        <p:spPr>
          <a:xfrm>
            <a:off x="1891885" y="4703536"/>
            <a:ext cx="1407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META</a:t>
            </a:r>
          </a:p>
        </p:txBody>
      </p:sp>
    </p:spTree>
    <p:extLst>
      <p:ext uri="{BB962C8B-B14F-4D97-AF65-F5344CB8AC3E}">
        <p14:creationId xmlns:p14="http://schemas.microsoft.com/office/powerpoint/2010/main" val="4002791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276339-AE4B-5346-A66D-CDD254A25075}"/>
              </a:ext>
            </a:extLst>
          </p:cNvPr>
          <p:cNvSpPr txBox="1"/>
          <p:nvPr/>
        </p:nvSpPr>
        <p:spPr>
          <a:xfrm>
            <a:off x="618050" y="12515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DBF77E-FBF8-6440-B553-1625A8762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364" y="709930"/>
            <a:ext cx="9569272" cy="58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1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276339-AE4B-5346-A66D-CDD254A25075}"/>
              </a:ext>
            </a:extLst>
          </p:cNvPr>
          <p:cNvSpPr txBox="1"/>
          <p:nvPr/>
        </p:nvSpPr>
        <p:spPr>
          <a:xfrm>
            <a:off x="618050" y="12515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3E8F09-6149-7D40-820D-54D9D4BC1293}"/>
              </a:ext>
            </a:extLst>
          </p:cNvPr>
          <p:cNvSpPr txBox="1"/>
          <p:nvPr/>
        </p:nvSpPr>
        <p:spPr>
          <a:xfrm rot="16200000">
            <a:off x="-1489811" y="3130516"/>
            <a:ext cx="49087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BAJAN INCIDENCIA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01801-1E09-144E-953B-5A1C901CB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364" y="709930"/>
            <a:ext cx="9569272" cy="58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98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276339-AE4B-5346-A66D-CDD254A25075}"/>
              </a:ext>
            </a:extLst>
          </p:cNvPr>
          <p:cNvSpPr txBox="1"/>
          <p:nvPr/>
        </p:nvSpPr>
        <p:spPr>
          <a:xfrm>
            <a:off x="618050" y="12515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B0DCE-3D95-3143-B568-30AF6431FF1E}"/>
              </a:ext>
            </a:extLst>
          </p:cNvPr>
          <p:cNvSpPr txBox="1"/>
          <p:nvPr/>
        </p:nvSpPr>
        <p:spPr>
          <a:xfrm rot="16200000">
            <a:off x="-1529888" y="3130516"/>
            <a:ext cx="49888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SUBEN INCIDENCIA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ABBEFA-0268-7046-9AFC-92F23ABF4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630" y="709987"/>
            <a:ext cx="9126739" cy="567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88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276339-AE4B-5346-A66D-CDD254A25075}"/>
              </a:ext>
            </a:extLst>
          </p:cNvPr>
          <p:cNvSpPr txBox="1"/>
          <p:nvPr/>
        </p:nvSpPr>
        <p:spPr>
          <a:xfrm>
            <a:off x="618050" y="12515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B0DCE-3D95-3143-B568-30AF6431FF1E}"/>
              </a:ext>
            </a:extLst>
          </p:cNvPr>
          <p:cNvSpPr txBox="1"/>
          <p:nvPr/>
        </p:nvSpPr>
        <p:spPr>
          <a:xfrm rot="16200000">
            <a:off x="-1665628" y="3130516"/>
            <a:ext cx="52603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SUBEN POSITIVIDAD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B09E33-0A9E-0B43-A7BA-E9B0C30AD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754" y="709930"/>
            <a:ext cx="9982200" cy="59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63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869964" y="0"/>
            <a:ext cx="9053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Vacunación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Chile al 24 de Junio de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B85624-610C-E042-973C-0C45C5E8B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64" y="810509"/>
            <a:ext cx="11087559" cy="523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88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7087F0-943E-FD48-9D3B-A7800362A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91" y="775537"/>
            <a:ext cx="9260198" cy="50457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869964" y="0"/>
            <a:ext cx="9053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Vacunación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Chile al 24 de Junio de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8B215E-5538-6B4E-A715-247FFD2C91C3}"/>
              </a:ext>
            </a:extLst>
          </p:cNvPr>
          <p:cNvGrpSpPr/>
          <p:nvPr/>
        </p:nvGrpSpPr>
        <p:grpSpPr>
          <a:xfrm>
            <a:off x="8712469" y="4799438"/>
            <a:ext cx="1210614" cy="1648496"/>
            <a:chOff x="10742811" y="4623515"/>
            <a:chExt cx="1210614" cy="164849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66CCE17-0400-C849-B625-0604C7AF01C9}"/>
                </a:ext>
              </a:extLst>
            </p:cNvPr>
            <p:cNvSpPr/>
            <p:nvPr/>
          </p:nvSpPr>
          <p:spPr>
            <a:xfrm>
              <a:off x="10742811" y="4623515"/>
              <a:ext cx="1210614" cy="1648496"/>
            </a:xfrm>
            <a:prstGeom prst="rect">
              <a:avLst/>
            </a:prstGeom>
            <a:solidFill>
              <a:srgbClr val="0173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56B2DF-325C-C048-AF1A-964C94CF5032}"/>
                </a:ext>
              </a:extLst>
            </p:cNvPr>
            <p:cNvSpPr txBox="1"/>
            <p:nvPr/>
          </p:nvSpPr>
          <p:spPr>
            <a:xfrm>
              <a:off x="10897511" y="4770603"/>
              <a:ext cx="9012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L" sz="3200" b="1" dirty="0">
                  <a:solidFill>
                    <a:srgbClr val="FFFFFF"/>
                  </a:solidFill>
                </a:rPr>
                <a:t>45%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90ED8B5-5BA9-9549-B460-329AFBD4F027}"/>
              </a:ext>
            </a:extLst>
          </p:cNvPr>
          <p:cNvSpPr txBox="1"/>
          <p:nvPr/>
        </p:nvSpPr>
        <p:spPr>
          <a:xfrm>
            <a:off x="10221091" y="4846572"/>
            <a:ext cx="1595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% sobre </a:t>
            </a:r>
          </a:p>
          <a:p>
            <a:pPr algn="ctr"/>
            <a:r>
              <a:rPr lang="en-CL" dirty="0"/>
              <a:t>población total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EBD21F-884B-FB44-BD13-9EAD63627A11}"/>
              </a:ext>
            </a:extLst>
          </p:cNvPr>
          <p:cNvSpPr txBox="1"/>
          <p:nvPr/>
        </p:nvSpPr>
        <p:spPr>
          <a:xfrm>
            <a:off x="10070226" y="5657180"/>
            <a:ext cx="1927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% sobre </a:t>
            </a:r>
          </a:p>
          <a:p>
            <a:pPr algn="ctr"/>
            <a:r>
              <a:rPr lang="en-CL" dirty="0"/>
              <a:t>población objetivo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ECCB93-2C0F-DA4C-9C8D-E802AF7706E8}"/>
              </a:ext>
            </a:extLst>
          </p:cNvPr>
          <p:cNvSpPr/>
          <p:nvPr/>
        </p:nvSpPr>
        <p:spPr>
          <a:xfrm>
            <a:off x="8738930" y="5687957"/>
            <a:ext cx="11576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L" sz="3200" b="1" dirty="0">
                <a:solidFill>
                  <a:srgbClr val="D2D3D3"/>
                </a:solidFill>
              </a:rPr>
              <a:t>(57%)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A0AEA4-73A8-D94D-BF69-AA3D9E2FFD77}"/>
              </a:ext>
            </a:extLst>
          </p:cNvPr>
          <p:cNvSpPr/>
          <p:nvPr/>
        </p:nvSpPr>
        <p:spPr>
          <a:xfrm>
            <a:off x="8448541" y="4533363"/>
            <a:ext cx="3548687" cy="2099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9345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D7BE9-9058-7542-BFD7-975CC9BA5004}"/>
              </a:ext>
            </a:extLst>
          </p:cNvPr>
          <p:cNvSpPr txBox="1"/>
          <p:nvPr/>
        </p:nvSpPr>
        <p:spPr>
          <a:xfrm>
            <a:off x="1479663" y="843478"/>
            <a:ext cx="9604681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Hospitalizaciones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UCI: </a:t>
            </a:r>
            <a:r>
              <a:rPr lang="en-US" sz="3200" b="1" dirty="0">
                <a:solidFill>
                  <a:srgbClr val="FF0000"/>
                </a:solidFill>
              </a:rPr>
              <a:t>ALTO </a:t>
            </a: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CON INDICIOS DE BAJA</a:t>
            </a:r>
          </a:p>
          <a:p>
            <a:endParaRPr lang="en-US" sz="3200" dirty="0"/>
          </a:p>
          <a:p>
            <a:r>
              <a:rPr lang="en-US" sz="3200" dirty="0" err="1"/>
              <a:t>Nuevos</a:t>
            </a:r>
            <a:r>
              <a:rPr lang="en-US" sz="3200" dirty="0"/>
              <a:t> </a:t>
            </a:r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: </a:t>
            </a:r>
            <a:r>
              <a:rPr lang="en-US" sz="3200" b="1" dirty="0">
                <a:solidFill>
                  <a:srgbClr val="FF0000"/>
                </a:solidFill>
              </a:rPr>
              <a:t>ALTO </a:t>
            </a: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3200" b="1" dirty="0">
                <a:solidFill>
                  <a:srgbClr val="FF0000"/>
                </a:solidFill>
              </a:rPr>
              <a:t> AUMENTANDO</a:t>
            </a:r>
          </a:p>
          <a:p>
            <a:endParaRPr lang="en-US" sz="3200" dirty="0"/>
          </a:p>
          <a:p>
            <a:r>
              <a:rPr lang="en-US" sz="3200" dirty="0" err="1"/>
              <a:t>Nuevos</a:t>
            </a:r>
            <a:r>
              <a:rPr lang="en-US" sz="3200" dirty="0"/>
              <a:t> </a:t>
            </a:r>
            <a:r>
              <a:rPr lang="en-US" sz="3200" dirty="0" err="1"/>
              <a:t>casos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: </a:t>
            </a:r>
            <a:r>
              <a:rPr lang="en-US" sz="3200" b="1" dirty="0">
                <a:solidFill>
                  <a:srgbClr val="FF0000"/>
                </a:solidFill>
              </a:rPr>
              <a:t>ALTO </a:t>
            </a: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BAJANDO</a:t>
            </a:r>
            <a:br>
              <a:rPr lang="en-US" sz="3200" b="1" dirty="0">
                <a:solidFill>
                  <a:srgbClr val="FF0000"/>
                </a:solidFill>
              </a:rPr>
            </a:br>
            <a:endParaRPr lang="en-US" sz="3200" dirty="0"/>
          </a:p>
          <a:p>
            <a:r>
              <a:rPr lang="en-US" sz="3200" dirty="0" err="1"/>
              <a:t>Positividad</a:t>
            </a:r>
            <a:r>
              <a:rPr lang="en-US" sz="3200" dirty="0"/>
              <a:t> </a:t>
            </a:r>
            <a:r>
              <a:rPr lang="en-US" sz="3200" dirty="0" err="1"/>
              <a:t>semanal</a:t>
            </a:r>
            <a:r>
              <a:rPr lang="en-US" sz="3200" dirty="0"/>
              <a:t>: </a:t>
            </a:r>
            <a:r>
              <a:rPr lang="en-US" sz="3200" b="1" dirty="0">
                <a:solidFill>
                  <a:srgbClr val="FF0000"/>
                </a:solidFill>
              </a:rPr>
              <a:t>ALTO </a:t>
            </a: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BAJANDO</a:t>
            </a:r>
          </a:p>
          <a:p>
            <a:br>
              <a:rPr lang="en-US" sz="3200" b="1" dirty="0">
                <a:solidFill>
                  <a:srgbClr val="FF0000"/>
                </a:solidFill>
              </a:rPr>
            </a:br>
            <a:r>
              <a:rPr lang="en-US" sz="3200" dirty="0" err="1"/>
              <a:t>Vacunación</a:t>
            </a:r>
            <a:r>
              <a:rPr lang="en-US" sz="3200" dirty="0"/>
              <a:t> (</a:t>
            </a:r>
            <a:r>
              <a:rPr lang="en-US" sz="3200" dirty="0" err="1"/>
              <a:t>dosis</a:t>
            </a:r>
            <a:r>
              <a:rPr lang="en-US" sz="3200" dirty="0"/>
              <a:t> </a:t>
            </a:r>
            <a:r>
              <a:rPr lang="en-US" sz="3200" dirty="0" err="1"/>
              <a:t>completa</a:t>
            </a:r>
            <a:r>
              <a:rPr lang="en-US" sz="3200" dirty="0"/>
              <a:t> </a:t>
            </a:r>
            <a:r>
              <a:rPr lang="en-US" sz="3200" dirty="0" err="1"/>
              <a:t>más</a:t>
            </a:r>
            <a:r>
              <a:rPr lang="en-US" sz="3200" dirty="0"/>
              <a:t> 14 días): </a:t>
            </a:r>
          </a:p>
          <a:p>
            <a:r>
              <a:rPr lang="en-US" sz="3200" b="1" dirty="0">
                <a:solidFill>
                  <a:schemeClr val="accent1"/>
                </a:solidFill>
              </a:rPr>
              <a:t>45% de POBLACIÓN TOTAL </a:t>
            </a:r>
          </a:p>
          <a:p>
            <a:r>
              <a:rPr lang="en-US" sz="3200" b="1" dirty="0">
                <a:solidFill>
                  <a:schemeClr val="accent1"/>
                </a:solidFill>
              </a:rPr>
              <a:t>57% de POBLACIÓN OBJETIVO </a:t>
            </a:r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7DFD05C9-C532-0842-9D9E-B4E83B6E0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17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DD043E-84B6-4247-BA10-0B3DA41EC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272" y="799044"/>
            <a:ext cx="7049392" cy="569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81445" y="65988"/>
            <a:ext cx="105146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y no COVID19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E56FCA-BB21-3B47-8A0E-86FE285576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5"/>
          <a:stretch/>
        </p:blipFill>
        <p:spPr>
          <a:xfrm>
            <a:off x="1626807" y="650763"/>
            <a:ext cx="8938385" cy="574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6737FF-8A3E-6B48-9AC3-5E738F268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257" y="1052358"/>
            <a:ext cx="7423660" cy="55351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44EF5C-FD44-6F41-90C7-114438FAF03B}"/>
              </a:ext>
            </a:extLst>
          </p:cNvPr>
          <p:cNvSpPr txBox="1"/>
          <p:nvPr/>
        </p:nvSpPr>
        <p:spPr>
          <a:xfrm>
            <a:off x="2782753" y="7698"/>
            <a:ext cx="6626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PACIENTES COVID19 EN UCI POR EDAD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60C1DB-D1F5-B64B-B2E0-C6D2A37E3116}"/>
              </a:ext>
            </a:extLst>
          </p:cNvPr>
          <p:cNvSpPr txBox="1"/>
          <p:nvPr/>
        </p:nvSpPr>
        <p:spPr>
          <a:xfrm>
            <a:off x="8282152" y="3059668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rgbClr val="F24A53"/>
                </a:solidFill>
              </a:rPr>
              <a:t>60 años o más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2F357D-81FB-FD4D-A628-D426DA82EA48}"/>
              </a:ext>
            </a:extLst>
          </p:cNvPr>
          <p:cNvSpPr txBox="1"/>
          <p:nvPr/>
        </p:nvSpPr>
        <p:spPr>
          <a:xfrm>
            <a:off x="7709239" y="867692"/>
            <a:ext cx="2118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rgbClr val="FF8902"/>
                </a:solidFill>
              </a:rPr>
              <a:t>Menores de 60 años</a:t>
            </a:r>
          </a:p>
        </p:txBody>
      </p:sp>
    </p:spTree>
    <p:extLst>
      <p:ext uri="{BB962C8B-B14F-4D97-AF65-F5344CB8AC3E}">
        <p14:creationId xmlns:p14="http://schemas.microsoft.com/office/powerpoint/2010/main" val="3057142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2060448" y="-11019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A2235D-2D1B-574D-898D-46944DCB8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480" y="831483"/>
            <a:ext cx="6977040" cy="562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BE127B-20A3-294D-9F43-5B227DE6F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211" y="1903163"/>
            <a:ext cx="5435777" cy="443396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80FC613-3A21-C649-93A1-06DF97656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39" y="1914572"/>
            <a:ext cx="5435776" cy="43594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2BB991-6941-1A4A-9265-662258EBE0EB}"/>
              </a:ext>
            </a:extLst>
          </p:cNvPr>
          <p:cNvSpPr/>
          <p:nvPr/>
        </p:nvSpPr>
        <p:spPr>
          <a:xfrm rot="20382451">
            <a:off x="4158469" y="2335311"/>
            <a:ext cx="1276831" cy="85353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1404987" y="1069064"/>
            <a:ext cx="413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19 Junio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3AB501-A2DF-7D4D-9D96-886CF39AED60}"/>
              </a:ext>
            </a:extLst>
          </p:cNvPr>
          <p:cNvSpPr txBox="1"/>
          <p:nvPr/>
        </p:nvSpPr>
        <p:spPr>
          <a:xfrm>
            <a:off x="7276596" y="1069064"/>
            <a:ext cx="423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26 JUNIO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909BFD-0979-8C4D-A7A6-77983F117BFC}"/>
              </a:ext>
            </a:extLst>
          </p:cNvPr>
          <p:cNvSpPr/>
          <p:nvPr/>
        </p:nvSpPr>
        <p:spPr>
          <a:xfrm rot="19877407">
            <a:off x="9456086" y="2234045"/>
            <a:ext cx="1311929" cy="9099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C929E0-7766-0144-A5EF-72A8EDEA5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202" y="2108940"/>
            <a:ext cx="4769696" cy="39159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FAB892-517B-BB49-80AF-ED65C0763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49" y="1938453"/>
            <a:ext cx="4951156" cy="40863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89AB436-862D-F549-BF03-199DAF2BC156}"/>
              </a:ext>
            </a:extLst>
          </p:cNvPr>
          <p:cNvSpPr txBox="1"/>
          <p:nvPr/>
        </p:nvSpPr>
        <p:spPr>
          <a:xfrm>
            <a:off x="10654207" y="2463345"/>
            <a:ext cx="111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DA02B"/>
                </a:solidFill>
              </a:rPr>
              <a:t>Total </a:t>
            </a:r>
          </a:p>
          <a:p>
            <a:r>
              <a:rPr lang="en-US" b="1" dirty="0" err="1">
                <a:solidFill>
                  <a:srgbClr val="2DA02B"/>
                </a:solidFill>
              </a:rPr>
              <a:t>Fallecidos</a:t>
            </a:r>
            <a:endParaRPr lang="en-US" b="1" dirty="0">
              <a:solidFill>
                <a:srgbClr val="2DA02B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0CE3C4-B998-3E4E-8A0C-F594138DC374}"/>
              </a:ext>
            </a:extLst>
          </p:cNvPr>
          <p:cNvSpPr txBox="1"/>
          <p:nvPr/>
        </p:nvSpPr>
        <p:spPr>
          <a:xfrm>
            <a:off x="10654207" y="3513195"/>
            <a:ext cx="140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800E"/>
                </a:solidFill>
              </a:rPr>
              <a:t>Fallecidos</a:t>
            </a:r>
            <a:r>
              <a:rPr lang="en-US" b="1" dirty="0">
                <a:solidFill>
                  <a:srgbClr val="FF800E"/>
                </a:solidFill>
              </a:rPr>
              <a:t> </a:t>
            </a:r>
          </a:p>
          <a:p>
            <a:r>
              <a:rPr lang="en-US" b="1" dirty="0" err="1">
                <a:solidFill>
                  <a:srgbClr val="FF800E"/>
                </a:solidFill>
              </a:rPr>
              <a:t>Confirmados</a:t>
            </a:r>
            <a:endParaRPr lang="en-US" b="1" dirty="0">
              <a:solidFill>
                <a:srgbClr val="FF800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496276" y="0"/>
            <a:ext cx="8743804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609617" y="1178877"/>
            <a:ext cx="426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19 JUNIO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A2B761-C9EF-CE47-899B-3F0007783CF7}"/>
              </a:ext>
            </a:extLst>
          </p:cNvPr>
          <p:cNvSpPr txBox="1"/>
          <p:nvPr/>
        </p:nvSpPr>
        <p:spPr>
          <a:xfrm>
            <a:off x="6563611" y="1176051"/>
            <a:ext cx="423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26 JUNIO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4B63C6-86C5-6740-AD3A-68ABCA83A2B2}"/>
              </a:ext>
            </a:extLst>
          </p:cNvPr>
          <p:cNvSpPr txBox="1"/>
          <p:nvPr/>
        </p:nvSpPr>
        <p:spPr>
          <a:xfrm>
            <a:off x="4696913" y="2163181"/>
            <a:ext cx="111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DA02B"/>
                </a:solidFill>
              </a:rPr>
              <a:t>Total </a:t>
            </a:r>
          </a:p>
          <a:p>
            <a:r>
              <a:rPr lang="en-US" b="1" dirty="0" err="1">
                <a:solidFill>
                  <a:srgbClr val="2DA02B"/>
                </a:solidFill>
              </a:rPr>
              <a:t>Fallecidos</a:t>
            </a:r>
            <a:endParaRPr lang="en-US" b="1" dirty="0">
              <a:solidFill>
                <a:srgbClr val="2DA02B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B8D539-0759-D746-A410-35BDC428CCFE}"/>
              </a:ext>
            </a:extLst>
          </p:cNvPr>
          <p:cNvSpPr txBox="1"/>
          <p:nvPr/>
        </p:nvSpPr>
        <p:spPr>
          <a:xfrm>
            <a:off x="4696913" y="3513195"/>
            <a:ext cx="140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800E"/>
                </a:solidFill>
              </a:rPr>
              <a:t>Fallecidos</a:t>
            </a:r>
            <a:r>
              <a:rPr lang="en-US" b="1" dirty="0">
                <a:solidFill>
                  <a:srgbClr val="FF800E"/>
                </a:solidFill>
              </a:rPr>
              <a:t> </a:t>
            </a:r>
          </a:p>
          <a:p>
            <a:r>
              <a:rPr lang="en-US" b="1" dirty="0" err="1">
                <a:solidFill>
                  <a:srgbClr val="FF800E"/>
                </a:solidFill>
              </a:rPr>
              <a:t>Confirmados</a:t>
            </a:r>
            <a:endParaRPr lang="en-US" b="1" dirty="0">
              <a:solidFill>
                <a:srgbClr val="FF800E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5BD76F9-81AD-FA4E-9103-9C564CEC8379}"/>
              </a:ext>
            </a:extLst>
          </p:cNvPr>
          <p:cNvSpPr/>
          <p:nvPr/>
        </p:nvSpPr>
        <p:spPr>
          <a:xfrm rot="20953024">
            <a:off x="3492763" y="2283665"/>
            <a:ext cx="1281743" cy="75659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8D5B06C-C31C-6641-A3E1-1712BF4C00AB}"/>
              </a:ext>
            </a:extLst>
          </p:cNvPr>
          <p:cNvSpPr/>
          <p:nvPr/>
        </p:nvSpPr>
        <p:spPr>
          <a:xfrm rot="21085615">
            <a:off x="8825711" y="2337812"/>
            <a:ext cx="1115136" cy="7768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58B1B4D-EC4D-0E41-8FC2-B55B732DF61A}"/>
              </a:ext>
            </a:extLst>
          </p:cNvPr>
          <p:cNvSpPr/>
          <p:nvPr/>
        </p:nvSpPr>
        <p:spPr>
          <a:xfrm rot="20786182">
            <a:off x="3508997" y="3474146"/>
            <a:ext cx="1160154" cy="69769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4BF178-59D0-0F46-80A7-9E266066D80A}"/>
              </a:ext>
            </a:extLst>
          </p:cNvPr>
          <p:cNvSpPr/>
          <p:nvPr/>
        </p:nvSpPr>
        <p:spPr>
          <a:xfrm rot="20805537">
            <a:off x="8823851" y="3448562"/>
            <a:ext cx="1129133" cy="7421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68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23103</TotalTime>
  <Words>523</Words>
  <Application>Microsoft Macintosh PowerPoint</Application>
  <PresentationFormat>Widescreen</PresentationFormat>
  <Paragraphs>111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216</cp:revision>
  <dcterms:created xsi:type="dcterms:W3CDTF">2021-01-30T18:55:16Z</dcterms:created>
  <dcterms:modified xsi:type="dcterms:W3CDTF">2021-06-27T15:05:43Z</dcterms:modified>
</cp:coreProperties>
</file>