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66" r:id="rId2"/>
    <p:sldId id="276" r:id="rId3"/>
    <p:sldId id="381" r:id="rId4"/>
    <p:sldId id="383" r:id="rId5"/>
    <p:sldId id="275" r:id="rId6"/>
    <p:sldId id="380" r:id="rId7"/>
    <p:sldId id="384" r:id="rId8"/>
    <p:sldId id="277" r:id="rId9"/>
    <p:sldId id="392" r:id="rId10"/>
    <p:sldId id="280" r:id="rId11"/>
    <p:sldId id="281" r:id="rId12"/>
    <p:sldId id="388" r:id="rId13"/>
    <p:sldId id="282" r:id="rId14"/>
    <p:sldId id="410" r:id="rId15"/>
    <p:sldId id="407" r:id="rId16"/>
    <p:sldId id="300" r:id="rId17"/>
    <p:sldId id="401" r:id="rId18"/>
    <p:sldId id="28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17C"/>
    <a:srgbClr val="0374D9"/>
    <a:srgbClr val="046FC0"/>
    <a:srgbClr val="014B8E"/>
    <a:srgbClr val="002A51"/>
    <a:srgbClr val="0074D9"/>
    <a:srgbClr val="FF8700"/>
    <a:srgbClr val="F24754"/>
    <a:srgbClr val="3F7BAA"/>
    <a:srgbClr val="437A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48"/>
    <p:restoredTop sz="94626"/>
  </p:normalViewPr>
  <p:slideViewPr>
    <p:cSldViewPr snapToGrid="0" snapToObjects="1">
      <p:cViewPr>
        <p:scale>
          <a:sx n="109" d="100"/>
          <a:sy n="109" d="100"/>
        </p:scale>
        <p:origin x="216" y="7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7835AC-B937-DC4F-A9AF-DDEA21463513}" type="datetimeFigureOut">
              <a:rPr lang="en-US" smtClean="0"/>
              <a:t>11/6/21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3DCC2D-BF8E-6546-A31C-967437B0E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052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OMS: </a:t>
            </a:r>
            <a:r>
              <a:rPr lang="en-US" dirty="0" err="1"/>
              <a:t>reducción</a:t>
            </a:r>
            <a:r>
              <a:rPr lang="en-US" dirty="0"/>
              <a:t> de </a:t>
            </a:r>
            <a:r>
              <a:rPr lang="en-US" dirty="0" err="1"/>
              <a:t>fallecidmidos</a:t>
            </a:r>
            <a:r>
              <a:rPr lang="en-US" dirty="0"/>
              <a:t> </a:t>
            </a:r>
            <a:r>
              <a:rPr lang="en-US" dirty="0" err="1"/>
              <a:t>confirmados</a:t>
            </a:r>
            <a:r>
              <a:rPr lang="en-US" dirty="0"/>
              <a:t> y </a:t>
            </a:r>
            <a:r>
              <a:rPr lang="en-US" dirty="0" err="1"/>
              <a:t>probables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3 </a:t>
            </a:r>
            <a:r>
              <a:rPr lang="en-US" dirty="0" err="1"/>
              <a:t>semanas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077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OMS: </a:t>
            </a:r>
            <a:r>
              <a:rPr lang="en-US" dirty="0" err="1"/>
              <a:t>reducción</a:t>
            </a:r>
            <a:r>
              <a:rPr lang="en-US" dirty="0"/>
              <a:t> de </a:t>
            </a:r>
            <a:r>
              <a:rPr lang="en-US" dirty="0" err="1"/>
              <a:t>fallecidmidos</a:t>
            </a:r>
            <a:r>
              <a:rPr lang="en-US" dirty="0"/>
              <a:t> </a:t>
            </a:r>
            <a:r>
              <a:rPr lang="en-US" dirty="0" err="1"/>
              <a:t>confirmados</a:t>
            </a:r>
            <a:r>
              <a:rPr lang="en-US" dirty="0"/>
              <a:t> y </a:t>
            </a:r>
            <a:r>
              <a:rPr lang="en-US" dirty="0" err="1"/>
              <a:t>probables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3 </a:t>
            </a:r>
            <a:r>
              <a:rPr lang="en-US" dirty="0" err="1"/>
              <a:t>semanas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7169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</a:t>
            </a:r>
            <a:br>
              <a:rPr lang="en-US" dirty="0"/>
            </a:br>
            <a:r>
              <a:rPr lang="en-US" dirty="0"/>
              <a:t>Baja </a:t>
            </a:r>
            <a:r>
              <a:rPr lang="en-US" dirty="0" err="1"/>
              <a:t>sostenida</a:t>
            </a:r>
            <a:r>
              <a:rPr lang="en-US" dirty="0"/>
              <a:t> (reducer a la </a:t>
            </a:r>
            <a:r>
              <a:rPr lang="en-US" dirty="0" err="1"/>
              <a:t>mitad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3 </a:t>
            </a:r>
            <a:r>
              <a:rPr lang="en-US" dirty="0" err="1"/>
              <a:t>semanas</a:t>
            </a:r>
            <a:r>
              <a:rPr lang="en-US" dirty="0"/>
              <a:t>”</a:t>
            </a:r>
          </a:p>
          <a:p>
            <a:endParaRPr lang="en-US" dirty="0"/>
          </a:p>
          <a:p>
            <a:r>
              <a:rPr lang="en-US" dirty="0"/>
              <a:t>UK:</a:t>
            </a:r>
            <a:br>
              <a:rPr lang="en-US" dirty="0"/>
            </a:br>
            <a:r>
              <a:rPr lang="en-US" dirty="0"/>
              <a:t>Bajo 14 para </a:t>
            </a:r>
            <a:r>
              <a:rPr lang="en-US" dirty="0" err="1"/>
              <a:t>abrir</a:t>
            </a:r>
            <a:r>
              <a:rPr lang="en-US" dirty="0"/>
              <a:t> </a:t>
            </a:r>
            <a:r>
              <a:rPr lang="en-US" dirty="0" err="1"/>
              <a:t>escuelas</a:t>
            </a:r>
            <a:endParaRPr lang="en-US" dirty="0"/>
          </a:p>
          <a:p>
            <a:r>
              <a:rPr lang="en-US" dirty="0"/>
              <a:t>Bajo 1,4 para </a:t>
            </a:r>
            <a:r>
              <a:rPr lang="en-US" dirty="0" err="1"/>
              <a:t>abrir</a:t>
            </a:r>
            <a:r>
              <a:rPr lang="en-US" dirty="0"/>
              <a:t> el resto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3717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OMS: </a:t>
            </a:r>
            <a:r>
              <a:rPr lang="en-US" dirty="0" err="1"/>
              <a:t>Menor</a:t>
            </a:r>
            <a:r>
              <a:rPr lang="en-US" dirty="0"/>
              <a:t> a 5%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últimas</a:t>
            </a:r>
            <a:r>
              <a:rPr lang="en-US" dirty="0"/>
              <a:t> 2 </a:t>
            </a:r>
            <a:r>
              <a:rPr lang="en-US" dirty="0" err="1"/>
              <a:t>semanas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6903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OMS: </a:t>
            </a:r>
            <a:r>
              <a:rPr lang="en-US" dirty="0" err="1"/>
              <a:t>Menor</a:t>
            </a:r>
            <a:r>
              <a:rPr lang="en-US" dirty="0"/>
              <a:t> a 5%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últimas</a:t>
            </a:r>
            <a:r>
              <a:rPr lang="en-US" dirty="0"/>
              <a:t> 2 </a:t>
            </a:r>
            <a:r>
              <a:rPr lang="en-US" dirty="0" err="1"/>
              <a:t>semanas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8970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FD505-BBC5-C843-8C23-3DCF9D7485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E3F7C7-8544-BD48-89A0-9A24034F3B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35705C-21E0-8E4E-B0D8-648564DB8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11/6/21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276593-E5F0-3E49-BF80-F1CF907ED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DB1596-A9E0-D247-90CB-64AA7EEDD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073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5B276-89EF-6044-9281-126BE0E2F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109DA4-2C6A-3E47-9A48-24229312ED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F2CFFD-E687-234A-9F01-50BA6ADB9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11/6/21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BA8CE8-B362-1440-9BAC-B9E101640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2A4555-13BF-6D4A-8B04-BB658203D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464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397F40-5536-8F44-9346-EB9834505E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FF1AC5-03D4-DF4B-A1A2-0743E1E972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D17536-2408-AA4E-9256-6BB205449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11/6/21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EC12FC-8FA4-FE4D-AF67-1CB6E8C1D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26E499-62CD-F14F-837D-850C4A974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517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B1FCC-F75D-C545-BEA4-87091BB2C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51CB7-E2D1-214E-BC3F-740C2EFA3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4CFD37-66C7-5B48-95DE-1C90C4EF7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11/6/21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26A068-2412-0B40-BD0E-E178E4AE3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50CB2-6733-1B43-87B4-E3CA93D8E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364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F9DB2-3535-134C-86A3-05DA8EAC2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B1ECE9-8E00-504A-9D76-C5D5224A5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229FA6-4A28-8247-9AD5-FC1176B4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11/6/21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C6E5B-A3EC-BC46-997E-D4DEBC8FC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81D66A-0499-6D40-826D-6FB7703B3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333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3782E-C7C6-3745-A052-0F992B122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59A25-6192-9B4B-9349-B3A1AE2D70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699815-DA51-0642-B7BE-3FDC085988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BDEE98-4976-6942-BEA0-2744300FC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11/6/21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7BEC14-B888-474A-BD98-7356DA10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73EA50-8090-DF4F-AE26-EE631F103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927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83CBD-4217-4E42-9CF5-57C117222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AB789A-5550-4D4D-B75D-5230855114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37B505-C03C-0143-A2C8-6C4904B7C4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11A3F3-A0C4-6048-952C-F9B25A60E2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F2D5A5-DD3D-D744-A9B6-D2113142E1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3F13CA-EA18-6049-86CD-E0C60F6F4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11/6/21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BFFC36-9DCF-EA4F-813D-207BBA840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6B34DD-0CCA-5C48-A63E-BF6360C87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444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57C4A-9E21-564E-AE3B-7725E1C09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BC295D-57FB-7B41-9AFC-E39DE8A1D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11/6/21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3D6B15-D48F-4942-BD00-0BF32AA04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C900E9-CED7-3540-A1D3-0CDBCAF76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036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99612A-2BB5-5A41-9CA4-BA41281BA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11/6/21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27582E-B8BF-6445-AEEF-82C99E555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09EFAE-199E-0B46-BE38-913500009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DDC8F0-612C-2E4C-B92E-B7B89590FDDF}"/>
              </a:ext>
            </a:extLst>
          </p:cNvPr>
          <p:cNvSpPr txBox="1"/>
          <p:nvPr userDrawn="1"/>
        </p:nvSpPr>
        <p:spPr>
          <a:xfrm>
            <a:off x="223831" y="6488668"/>
            <a:ext cx="10262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Fuente de </a:t>
            </a:r>
            <a:r>
              <a:rPr lang="en-US" dirty="0" err="1"/>
              <a:t>datos</a:t>
            </a:r>
            <a:r>
              <a:rPr lang="en-US" dirty="0"/>
              <a:t>: </a:t>
            </a:r>
            <a:r>
              <a:rPr lang="en-US" dirty="0" err="1"/>
              <a:t>Datos</a:t>
            </a:r>
            <a:r>
              <a:rPr lang="en-US" dirty="0"/>
              <a:t> </a:t>
            </a:r>
            <a:r>
              <a:rPr lang="en-US" dirty="0" err="1"/>
              <a:t>oficiales</a:t>
            </a:r>
            <a:r>
              <a:rPr lang="en-US" dirty="0"/>
              <a:t> del </a:t>
            </a:r>
            <a:r>
              <a:rPr lang="en-US" dirty="0" err="1"/>
              <a:t>Ministerio</a:t>
            </a:r>
            <a:r>
              <a:rPr lang="en-US" dirty="0"/>
              <a:t> de </a:t>
            </a:r>
            <a:r>
              <a:rPr lang="en-US" dirty="0" err="1"/>
              <a:t>Salud</a:t>
            </a:r>
            <a:r>
              <a:rPr lang="en-US" dirty="0"/>
              <a:t>, </a:t>
            </a:r>
            <a:r>
              <a:rPr lang="en-US" dirty="0" err="1"/>
              <a:t>publicados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repositorio</a:t>
            </a:r>
            <a:r>
              <a:rPr lang="en-US" dirty="0"/>
              <a:t> del </a:t>
            </a:r>
            <a:r>
              <a:rPr lang="en-US" dirty="0" err="1"/>
              <a:t>Ministerio</a:t>
            </a:r>
            <a:r>
              <a:rPr lang="en-US" dirty="0"/>
              <a:t> de </a:t>
            </a:r>
            <a:r>
              <a:rPr lang="en-US" dirty="0" err="1"/>
              <a:t>Ciencia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511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05D0C-EF8E-9F4A-9887-82DEDE0AD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191F9-7B43-6648-9892-98FC061D33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405285-6201-8A41-A256-1B222054F8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7237C3-BA0A-9747-90D3-AB51EEF90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11/6/21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1B2456-0B55-4B4E-B5EE-D0724B78A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93C4A8-95B0-DF41-A19A-0AEDBC8F4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484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2F767-623F-6A48-A9E0-87FE389F9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2AC2C0-5D2B-B34C-B887-8346CD4911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CEAAFD-5475-E345-A8FB-4638AC5F95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42C5CA-683C-3A48-96EB-5E2BD0EAF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11/6/21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621C0C-5133-8E43-B03F-EDC7A6D8B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CC174A-E948-074E-A9B9-5CF01A855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676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ACFC52-671E-CC4F-A4AC-3BDCC1B9C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7E688D-2B5F-E84B-A77F-4D5BFFED8B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D12A72-F2FC-6740-BA68-29FE7A5BE6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EB29E-0F50-7548-8684-F241B8F328C1}" type="datetimeFigureOut">
              <a:rPr lang="en-US" smtClean="0"/>
              <a:t>11/6/21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80AEDA-A1AC-5645-9D37-9EBD07AE1A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85A91F-AB2B-4749-97F3-C42FE31483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119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9065EC1-6B7D-F343-BAD0-8908B451AA28}"/>
              </a:ext>
            </a:extLst>
          </p:cNvPr>
          <p:cNvSpPr txBox="1"/>
          <p:nvPr/>
        </p:nvSpPr>
        <p:spPr>
          <a:xfrm>
            <a:off x="704149" y="876693"/>
            <a:ext cx="10651763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COVID-19 EN CHILE</a:t>
            </a:r>
          </a:p>
          <a:p>
            <a:pPr algn="ctr"/>
            <a:r>
              <a:rPr lang="en-US" sz="6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CIFRAS Y TENDENCIAS </a:t>
            </a:r>
          </a:p>
          <a:p>
            <a:pPr algn="ctr"/>
            <a:endParaRPr lang="en-US" sz="6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en-US" sz="6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AL SÁBADO 6 </a:t>
            </a:r>
            <a:r>
              <a:rPr lang="en-US" sz="6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Noviembre</a:t>
            </a:r>
            <a:r>
              <a:rPr lang="en-US" sz="6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2021</a:t>
            </a:r>
          </a:p>
        </p:txBody>
      </p:sp>
    </p:spTree>
    <p:extLst>
      <p:ext uri="{BB962C8B-B14F-4D97-AF65-F5344CB8AC3E}">
        <p14:creationId xmlns:p14="http://schemas.microsoft.com/office/powerpoint/2010/main" val="20777804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AFE7A-E299-D14E-9413-EB5C984AF441}"/>
              </a:ext>
            </a:extLst>
          </p:cNvPr>
          <p:cNvSpPr txBox="1"/>
          <p:nvPr/>
        </p:nvSpPr>
        <p:spPr>
          <a:xfrm>
            <a:off x="3621059" y="2846895"/>
            <a:ext cx="421936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POSITIVIDAD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465201-ED47-B64A-B505-4DDA2564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0632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2600918" y="0"/>
            <a:ext cx="7564828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POSITIVIDAD SEMANAL EN CHILE (TEST PCR)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9B396FC-770A-4947-A0B5-FDF7454672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6117" y="727551"/>
            <a:ext cx="7354429" cy="5837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116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4296885" y="0"/>
            <a:ext cx="3598229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TESTS DE ANTÍGENO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A1CD53-580B-B247-B344-C638ED4B5016}"/>
              </a:ext>
            </a:extLst>
          </p:cNvPr>
          <p:cNvSpPr txBox="1"/>
          <p:nvPr/>
        </p:nvSpPr>
        <p:spPr>
          <a:xfrm>
            <a:off x="1787736" y="1036750"/>
            <a:ext cx="2509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2400" dirty="0"/>
              <a:t>TESTS SEMANALES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CA662A-1C2E-FA46-9D88-094DDB686220}"/>
              </a:ext>
            </a:extLst>
          </p:cNvPr>
          <p:cNvSpPr txBox="1"/>
          <p:nvPr/>
        </p:nvSpPr>
        <p:spPr>
          <a:xfrm>
            <a:off x="7387145" y="932824"/>
            <a:ext cx="31040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2400" dirty="0"/>
              <a:t>POSITIVIDAD SEMANAL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15EB7E-8BA0-9F4C-9177-D2EF3EBD4D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94487"/>
            <a:ext cx="6112473" cy="487735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596B83C-B140-7544-97EC-51C46AB765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3524" y="1422215"/>
            <a:ext cx="6114894" cy="4877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9321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AFE7A-E299-D14E-9413-EB5C984AF441}"/>
              </a:ext>
            </a:extLst>
          </p:cNvPr>
          <p:cNvSpPr txBox="1"/>
          <p:nvPr/>
        </p:nvSpPr>
        <p:spPr>
          <a:xfrm>
            <a:off x="3621059" y="2846895"/>
            <a:ext cx="48777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POR REGIONES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465201-ED47-B64A-B505-4DDA2564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0149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5690B03-9D47-C14E-B04F-CDC54442A1B8}"/>
              </a:ext>
            </a:extLst>
          </p:cNvPr>
          <p:cNvSpPr txBox="1"/>
          <p:nvPr/>
        </p:nvSpPr>
        <p:spPr>
          <a:xfrm>
            <a:off x="671598" y="196275"/>
            <a:ext cx="108488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EVOLUCIÓN DE POSITIVIDAD E INCIDENCIA EN ÚLTIMA SEMANA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3756597-68BE-884E-A750-4B2885159C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4152" y="781050"/>
            <a:ext cx="9643696" cy="5672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8090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812A473-A74C-FC4F-8976-C670E80DF397}"/>
              </a:ext>
            </a:extLst>
          </p:cNvPr>
          <p:cNvSpPr txBox="1"/>
          <p:nvPr/>
        </p:nvSpPr>
        <p:spPr>
          <a:xfrm>
            <a:off x="0" y="6448620"/>
            <a:ext cx="8132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Fuente: Centro de </a:t>
            </a:r>
            <a:r>
              <a:rPr lang="en-US" dirty="0" err="1"/>
              <a:t>Modelamiento</a:t>
            </a:r>
            <a:r>
              <a:rPr lang="en-US" dirty="0"/>
              <a:t> </a:t>
            </a:r>
            <a:r>
              <a:rPr lang="en-US" dirty="0" err="1"/>
              <a:t>Matemático</a:t>
            </a:r>
            <a:r>
              <a:rPr lang="en-US" dirty="0"/>
              <a:t>, http://covid-19vis.cmm.uchile.cl/race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423459-FDA9-4647-8DC3-91E9FEA07904}"/>
              </a:ext>
            </a:extLst>
          </p:cNvPr>
          <p:cNvSpPr txBox="1"/>
          <p:nvPr/>
        </p:nvSpPr>
        <p:spPr>
          <a:xfrm>
            <a:off x="1966600" y="-18567"/>
            <a:ext cx="825879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err="1"/>
              <a:t>Número</a:t>
            </a:r>
            <a:r>
              <a:rPr lang="en-US" sz="2400" dirty="0"/>
              <a:t> </a:t>
            </a:r>
            <a:r>
              <a:rPr lang="en-US" sz="2400" dirty="0" err="1"/>
              <a:t>reproductivo</a:t>
            </a:r>
            <a:r>
              <a:rPr lang="en-US" sz="2400" dirty="0"/>
              <a:t> </a:t>
            </a:r>
            <a:r>
              <a:rPr lang="en-US" sz="2400" dirty="0" err="1"/>
              <a:t>efectivo</a:t>
            </a:r>
            <a:r>
              <a:rPr lang="en-US" sz="2400" dirty="0"/>
              <a:t> (o R </a:t>
            </a:r>
            <a:r>
              <a:rPr lang="en-US" sz="2400" dirty="0" err="1"/>
              <a:t>efectivo</a:t>
            </a:r>
            <a:r>
              <a:rPr lang="en-US" sz="2400" dirty="0"/>
              <a:t>) </a:t>
            </a:r>
          </a:p>
          <a:p>
            <a:pPr algn="ctr"/>
            <a:r>
              <a:rPr lang="en-US" dirty="0" err="1"/>
              <a:t>Corresponde</a:t>
            </a:r>
            <a:r>
              <a:rPr lang="en-US" dirty="0"/>
              <a:t> al </a:t>
            </a:r>
            <a:r>
              <a:rPr lang="en-US" dirty="0" err="1"/>
              <a:t>número</a:t>
            </a:r>
            <a:r>
              <a:rPr lang="en-US" dirty="0"/>
              <a:t> </a:t>
            </a:r>
            <a:r>
              <a:rPr lang="en-US" dirty="0" err="1"/>
              <a:t>promedio</a:t>
            </a:r>
            <a:r>
              <a:rPr lang="en-US" dirty="0"/>
              <a:t> de personas </a:t>
            </a:r>
            <a:r>
              <a:rPr lang="en-US" dirty="0" err="1"/>
              <a:t>infectadas</a:t>
            </a:r>
            <a:r>
              <a:rPr lang="en-US" dirty="0"/>
              <a:t> por una persona </a:t>
            </a:r>
            <a:r>
              <a:rPr lang="en-US" dirty="0" err="1"/>
              <a:t>infecciosa</a:t>
            </a:r>
            <a:r>
              <a:rPr lang="en-US" dirty="0"/>
              <a:t>. </a:t>
            </a:r>
          </a:p>
        </p:txBody>
      </p:sp>
      <p:pic>
        <p:nvPicPr>
          <p:cNvPr id="10" name="Picture 9" descr="Chart, bar chart&#10;&#10;Description automatically generated">
            <a:extLst>
              <a:ext uri="{FF2B5EF4-FFF2-40B4-BE49-F238E27FC236}">
                <a16:creationId xmlns:a16="http://schemas.microsoft.com/office/drawing/2014/main" id="{480DCA38-74DB-E746-AFBA-0CA5E4D18F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5660" y="850672"/>
            <a:ext cx="8760678" cy="5467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1260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AFE7A-E299-D14E-9413-EB5C984AF441}"/>
              </a:ext>
            </a:extLst>
          </p:cNvPr>
          <p:cNvSpPr txBox="1"/>
          <p:nvPr/>
        </p:nvSpPr>
        <p:spPr>
          <a:xfrm>
            <a:off x="3621059" y="2846895"/>
            <a:ext cx="447661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VACUNACIÓN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465201-ED47-B64A-B505-4DDA2564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4008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2433A70-977D-C840-9BCB-9ECF9B80CB77}"/>
              </a:ext>
            </a:extLst>
          </p:cNvPr>
          <p:cNvSpPr txBox="1"/>
          <p:nvPr/>
        </p:nvSpPr>
        <p:spPr>
          <a:xfrm>
            <a:off x="-73478" y="0"/>
            <a:ext cx="12338956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100" dirty="0" err="1"/>
              <a:t>Cobertura</a:t>
            </a:r>
            <a:r>
              <a:rPr lang="en-US" sz="3100" dirty="0"/>
              <a:t> de </a:t>
            </a:r>
            <a:r>
              <a:rPr lang="en-US" sz="3100" dirty="0" err="1"/>
              <a:t>Vacunación</a:t>
            </a:r>
            <a:r>
              <a:rPr lang="en-US" sz="3100" dirty="0"/>
              <a:t> COVID-19 </a:t>
            </a:r>
            <a:r>
              <a:rPr lang="en-US" sz="3100" dirty="0" err="1"/>
              <a:t>en</a:t>
            </a:r>
            <a:r>
              <a:rPr lang="en-US" sz="3100" dirty="0"/>
              <a:t> Chile al 4 de </a:t>
            </a:r>
            <a:r>
              <a:rPr lang="en-US" sz="3100" dirty="0" err="1"/>
              <a:t>Noviembre</a:t>
            </a:r>
            <a:r>
              <a:rPr lang="en-US" sz="3100" dirty="0"/>
              <a:t> de 2021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48A4CA-3BDA-DF46-9B7F-0A23EBAA1D10}"/>
              </a:ext>
            </a:extLst>
          </p:cNvPr>
          <p:cNvSpPr txBox="1"/>
          <p:nvPr/>
        </p:nvSpPr>
        <p:spPr>
          <a:xfrm>
            <a:off x="10236200" y="3995012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60033C-48B3-1E42-A180-100FEDC8D62B}"/>
              </a:ext>
            </a:extLst>
          </p:cNvPr>
          <p:cNvSpPr txBox="1"/>
          <p:nvPr/>
        </p:nvSpPr>
        <p:spPr>
          <a:xfrm>
            <a:off x="160256" y="6447934"/>
            <a:ext cx="5882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Fuente: </a:t>
            </a:r>
            <a:r>
              <a:rPr lang="en-US" dirty="0" err="1"/>
              <a:t>Repositorio</a:t>
            </a:r>
            <a:r>
              <a:rPr lang="en-US" dirty="0"/>
              <a:t> de </a:t>
            </a:r>
            <a:r>
              <a:rPr lang="en-US" dirty="0" err="1"/>
              <a:t>Datos</a:t>
            </a:r>
            <a:r>
              <a:rPr lang="en-US" dirty="0"/>
              <a:t> COVID19, </a:t>
            </a:r>
            <a:r>
              <a:rPr lang="en-US" dirty="0" err="1"/>
              <a:t>Ministerio</a:t>
            </a:r>
            <a:r>
              <a:rPr lang="en-US" dirty="0"/>
              <a:t> de </a:t>
            </a:r>
            <a:r>
              <a:rPr lang="en-US" dirty="0" err="1"/>
              <a:t>Ciencia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4A0BCD0-E91B-484D-BD7B-91BE47E48E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123" y="715596"/>
            <a:ext cx="11651677" cy="5426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8839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2433A70-977D-C840-9BCB-9ECF9B80CB77}"/>
              </a:ext>
            </a:extLst>
          </p:cNvPr>
          <p:cNvSpPr txBox="1"/>
          <p:nvPr/>
        </p:nvSpPr>
        <p:spPr>
          <a:xfrm>
            <a:off x="4156518" y="0"/>
            <a:ext cx="44757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RESUMEN SEMANAL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3A63C90-DCF1-FF43-ADFA-D8F0C39EA90F}"/>
              </a:ext>
            </a:extLst>
          </p:cNvPr>
          <p:cNvSpPr/>
          <p:nvPr/>
        </p:nvSpPr>
        <p:spPr>
          <a:xfrm>
            <a:off x="462140" y="1610486"/>
            <a:ext cx="4824000" cy="156966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3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Hospitalizaciones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en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UCI</a:t>
            </a:r>
          </a:p>
          <a:p>
            <a:pPr algn="ctr"/>
            <a:endParaRPr lang="en-US" dirty="0"/>
          </a:p>
          <a:p>
            <a:pPr algn="ctr"/>
            <a:r>
              <a:rPr lang="en-US" sz="2800" b="1" dirty="0">
                <a:solidFill>
                  <a:srgbClr val="FF0000"/>
                </a:solidFill>
              </a:rPr>
              <a:t>SUBIENDO</a:t>
            </a:r>
          </a:p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3C3ADC-F344-EC47-BE69-A5C7C2F032A1}"/>
              </a:ext>
            </a:extLst>
          </p:cNvPr>
          <p:cNvSpPr/>
          <p:nvPr/>
        </p:nvSpPr>
        <p:spPr>
          <a:xfrm>
            <a:off x="6825529" y="1614877"/>
            <a:ext cx="4823999" cy="156526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3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Fallecidos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semanales</a:t>
            </a: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en-US" dirty="0"/>
          </a:p>
          <a:p>
            <a:pPr algn="ctr"/>
            <a:r>
              <a:rPr lang="en-US" sz="2800" b="1" dirty="0">
                <a:solidFill>
                  <a:srgbClr val="FF0000"/>
                </a:solidFill>
              </a:rPr>
              <a:t>SUBIENDO</a:t>
            </a:r>
            <a:r>
              <a:rPr lang="en-US" sz="2800" b="1" dirty="0">
                <a:solidFill>
                  <a:srgbClr val="00417C"/>
                </a:solidFill>
              </a:rPr>
              <a:t> </a:t>
            </a:r>
          </a:p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ADECBB4-E74F-9C41-A494-035716E56675}"/>
              </a:ext>
            </a:extLst>
          </p:cNvPr>
          <p:cNvSpPr/>
          <p:nvPr/>
        </p:nvSpPr>
        <p:spPr>
          <a:xfrm>
            <a:off x="462139" y="3487163"/>
            <a:ext cx="4824000" cy="156966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Casos </a:t>
            </a:r>
            <a:r>
              <a:rPr lang="en-US" sz="3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semanales</a:t>
            </a: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en-US" dirty="0"/>
          </a:p>
          <a:p>
            <a:pPr algn="ctr"/>
            <a:r>
              <a:rPr lang="en-US" sz="2800" b="1" dirty="0">
                <a:solidFill>
                  <a:srgbClr val="FF0000"/>
                </a:solidFill>
              </a:rPr>
              <a:t>SUBIENDO</a:t>
            </a:r>
          </a:p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811E62D-18FC-C040-AC7D-3ACBA4D09B8E}"/>
              </a:ext>
            </a:extLst>
          </p:cNvPr>
          <p:cNvSpPr/>
          <p:nvPr/>
        </p:nvSpPr>
        <p:spPr>
          <a:xfrm>
            <a:off x="6825530" y="3487336"/>
            <a:ext cx="4824000" cy="156966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3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Positividad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semanal</a:t>
            </a: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en-US" dirty="0"/>
          </a:p>
          <a:p>
            <a:pPr algn="ctr"/>
            <a:r>
              <a:rPr lang="en-US" sz="2800" b="1" dirty="0">
                <a:solidFill>
                  <a:srgbClr val="FF0000"/>
                </a:solidFill>
              </a:rPr>
              <a:t>SUBIENDO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08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AFE7A-E299-D14E-9413-EB5C984AF441}"/>
              </a:ext>
            </a:extLst>
          </p:cNvPr>
          <p:cNvSpPr txBox="1"/>
          <p:nvPr/>
        </p:nvSpPr>
        <p:spPr>
          <a:xfrm>
            <a:off x="3308808" y="2809188"/>
            <a:ext cx="585833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PACIENTES EN UCI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465201-ED47-B64A-B505-4DDA2564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504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2032611" y="214269"/>
            <a:ext cx="8126777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 err="1"/>
              <a:t>Pacientes</a:t>
            </a:r>
            <a:r>
              <a:rPr lang="en-US" sz="3200" dirty="0"/>
              <a:t> COVID-19 </a:t>
            </a:r>
            <a:r>
              <a:rPr lang="en-US" sz="3200" dirty="0" err="1"/>
              <a:t>en</a:t>
            </a:r>
            <a:r>
              <a:rPr lang="en-US" sz="3200" dirty="0"/>
              <a:t> UCI </a:t>
            </a:r>
            <a:r>
              <a:rPr lang="en-US" sz="3200" dirty="0" err="1"/>
              <a:t>reportados</a:t>
            </a:r>
            <a:r>
              <a:rPr lang="en-US" sz="3200" dirty="0"/>
              <a:t> </a:t>
            </a:r>
            <a:r>
              <a:rPr lang="en-US" sz="3200" dirty="0" err="1"/>
              <a:t>en</a:t>
            </a:r>
            <a:r>
              <a:rPr lang="en-US" sz="3200" dirty="0"/>
              <a:t> Chile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9D024DE-4F02-4F48-931F-AEB5C5D068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01"/>
          <a:stretch/>
        </p:blipFill>
        <p:spPr>
          <a:xfrm>
            <a:off x="2579620" y="926123"/>
            <a:ext cx="7032757" cy="5506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617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581445" y="65988"/>
            <a:ext cx="10514673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 err="1"/>
              <a:t>Pacientes</a:t>
            </a:r>
            <a:r>
              <a:rPr lang="en-US" sz="3200" dirty="0"/>
              <a:t> COVID-19 y no COVID19 </a:t>
            </a:r>
            <a:r>
              <a:rPr lang="en-US" sz="3200" dirty="0" err="1"/>
              <a:t>en</a:t>
            </a:r>
            <a:r>
              <a:rPr lang="en-US" sz="3200" dirty="0"/>
              <a:t> UCI </a:t>
            </a:r>
            <a:r>
              <a:rPr lang="en-US" sz="3200" dirty="0" err="1"/>
              <a:t>reportados</a:t>
            </a:r>
            <a:r>
              <a:rPr lang="en-US" sz="3200" dirty="0"/>
              <a:t> </a:t>
            </a:r>
            <a:r>
              <a:rPr lang="en-US" sz="3200" dirty="0" err="1"/>
              <a:t>en</a:t>
            </a:r>
            <a:r>
              <a:rPr lang="en-US" sz="3200" dirty="0"/>
              <a:t> Chile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15B5D5-6E01-624F-B44E-FAD024519E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6628" y="650763"/>
            <a:ext cx="8978744" cy="5703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571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AFE7A-E299-D14E-9413-EB5C984AF441}"/>
              </a:ext>
            </a:extLst>
          </p:cNvPr>
          <p:cNvSpPr txBox="1"/>
          <p:nvPr/>
        </p:nvSpPr>
        <p:spPr>
          <a:xfrm>
            <a:off x="2347274" y="2780907"/>
            <a:ext cx="789145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FALLECIDOS SEMANALES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465201-ED47-B64A-B505-4DDA2564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540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2257B24-98EA-6F4F-A0A3-0620C5A6F7E8}"/>
              </a:ext>
            </a:extLst>
          </p:cNvPr>
          <p:cNvSpPr txBox="1"/>
          <p:nvPr/>
        </p:nvSpPr>
        <p:spPr>
          <a:xfrm>
            <a:off x="2060448" y="-11019"/>
            <a:ext cx="8775992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 err="1"/>
              <a:t>Fallecidos</a:t>
            </a:r>
            <a:r>
              <a:rPr lang="en-US" sz="3200" dirty="0"/>
              <a:t> </a:t>
            </a:r>
            <a:r>
              <a:rPr lang="en-US" sz="3200" dirty="0" err="1"/>
              <a:t>semanales</a:t>
            </a:r>
            <a:r>
              <a:rPr lang="en-US" sz="3200" dirty="0"/>
              <a:t> con PCR+ </a:t>
            </a:r>
            <a:r>
              <a:rPr lang="en-US" sz="3200" b="1" dirty="0" err="1"/>
              <a:t>reportados</a:t>
            </a:r>
            <a:r>
              <a:rPr lang="en-US" sz="3200" dirty="0"/>
              <a:t> </a:t>
            </a:r>
            <a:r>
              <a:rPr lang="en-US" sz="3200" dirty="0" err="1"/>
              <a:t>en</a:t>
            </a:r>
            <a:r>
              <a:rPr lang="en-US" sz="3200" dirty="0"/>
              <a:t> Chile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A51AC7-3444-0446-BA55-25396033E4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2929" y="573756"/>
            <a:ext cx="7486141" cy="5815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494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A5C15F8-D43C-F649-B58C-940DDEA695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3883" y="1828347"/>
            <a:ext cx="5810468" cy="462589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4305143-7E16-9544-99DC-061F7BDEDE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089" y="1725679"/>
            <a:ext cx="5778262" cy="472856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2257B24-98EA-6F4F-A0A3-0620C5A6F7E8}"/>
              </a:ext>
            </a:extLst>
          </p:cNvPr>
          <p:cNvSpPr txBox="1"/>
          <p:nvPr/>
        </p:nvSpPr>
        <p:spPr>
          <a:xfrm>
            <a:off x="571089" y="0"/>
            <a:ext cx="10594182" cy="95410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3200" dirty="0" err="1"/>
              <a:t>Fallecidos</a:t>
            </a:r>
            <a:r>
              <a:rPr lang="en-US" sz="3200" dirty="0"/>
              <a:t> </a:t>
            </a:r>
            <a:r>
              <a:rPr lang="en-US" sz="3200" dirty="0" err="1"/>
              <a:t>semanales</a:t>
            </a:r>
            <a:r>
              <a:rPr lang="en-US" sz="3200" dirty="0"/>
              <a:t> </a:t>
            </a:r>
            <a:r>
              <a:rPr lang="en-US" sz="3200" dirty="0" err="1"/>
              <a:t>reportados</a:t>
            </a:r>
            <a:r>
              <a:rPr lang="en-US" sz="3200" dirty="0"/>
              <a:t> </a:t>
            </a:r>
            <a:r>
              <a:rPr lang="en-US" sz="3200" dirty="0" err="1"/>
              <a:t>por</a:t>
            </a:r>
            <a:r>
              <a:rPr lang="en-US" sz="3200" dirty="0"/>
              <a:t> DEIS</a:t>
            </a:r>
          </a:p>
          <a:p>
            <a:pPr algn="ctr"/>
            <a:r>
              <a:rPr lang="en-US" sz="2400" b="1" dirty="0">
                <a:solidFill>
                  <a:srgbClr val="FF0000"/>
                </a:solidFill>
              </a:rPr>
              <a:t>POR FECHA DE FALLECIMIENTO </a:t>
            </a:r>
            <a:r>
              <a:rPr lang="en-US" sz="2400" dirty="0"/>
              <a:t>con COVID19 CONFIRMADO </a:t>
            </a:r>
            <a:r>
              <a:rPr lang="en-US" sz="2400" dirty="0" err="1"/>
              <a:t>como</a:t>
            </a:r>
            <a:r>
              <a:rPr lang="en-US" sz="2400" dirty="0"/>
              <a:t> causa de </a:t>
            </a:r>
            <a:r>
              <a:rPr lang="en-US" sz="2400" dirty="0" err="1"/>
              <a:t>muerte</a:t>
            </a: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8DFFE5-8EDE-684D-B21D-1698CF54CC86}"/>
              </a:ext>
            </a:extLst>
          </p:cNvPr>
          <p:cNvSpPr txBox="1"/>
          <p:nvPr/>
        </p:nvSpPr>
        <p:spPr>
          <a:xfrm>
            <a:off x="97649" y="6417922"/>
            <a:ext cx="8327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Fuente: </a:t>
            </a:r>
            <a:r>
              <a:rPr lang="en-US" dirty="0" err="1"/>
              <a:t>Departamento</a:t>
            </a:r>
            <a:r>
              <a:rPr lang="en-US" dirty="0"/>
              <a:t> de </a:t>
            </a:r>
            <a:r>
              <a:rPr lang="en-US" dirty="0" err="1"/>
              <a:t>Estadística</a:t>
            </a:r>
            <a:r>
              <a:rPr lang="en-US" dirty="0"/>
              <a:t> e </a:t>
            </a:r>
            <a:r>
              <a:rPr lang="en-US" dirty="0" err="1"/>
              <a:t>Información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Salud</a:t>
            </a:r>
            <a:r>
              <a:rPr lang="en-US" dirty="0"/>
              <a:t> (DEIS), </a:t>
            </a:r>
            <a:r>
              <a:rPr lang="en-US" dirty="0" err="1"/>
              <a:t>Ministerio</a:t>
            </a:r>
            <a:r>
              <a:rPr lang="en-US" dirty="0"/>
              <a:t> de </a:t>
            </a:r>
            <a:r>
              <a:rPr lang="en-US" dirty="0" err="1"/>
              <a:t>Salud</a:t>
            </a:r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62BB991-6941-1A4A-9265-662258EBE0EB}"/>
              </a:ext>
            </a:extLst>
          </p:cNvPr>
          <p:cNvSpPr/>
          <p:nvPr/>
        </p:nvSpPr>
        <p:spPr>
          <a:xfrm rot="19829228">
            <a:off x="4463876" y="4185114"/>
            <a:ext cx="1557992" cy="853461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45D883-1E1E-4848-8447-102EDC36F109}"/>
              </a:ext>
            </a:extLst>
          </p:cNvPr>
          <p:cNvSpPr txBox="1"/>
          <p:nvPr/>
        </p:nvSpPr>
        <p:spPr>
          <a:xfrm>
            <a:off x="1404987" y="1069064"/>
            <a:ext cx="4550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DATOS REPORTADOS EL SABADO 30 OCTUBRE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3AB501-A2DF-7D4D-9D96-886CF39AED60}"/>
              </a:ext>
            </a:extLst>
          </p:cNvPr>
          <p:cNvSpPr txBox="1"/>
          <p:nvPr/>
        </p:nvSpPr>
        <p:spPr>
          <a:xfrm>
            <a:off x="7276596" y="1069064"/>
            <a:ext cx="4705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DATOS REPORTADOS EL SABADO 6 NOVIEMBRE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B909BFD-0979-8C4D-A7A6-77983F117BFC}"/>
              </a:ext>
            </a:extLst>
          </p:cNvPr>
          <p:cNvSpPr/>
          <p:nvPr/>
        </p:nvSpPr>
        <p:spPr>
          <a:xfrm rot="18971302">
            <a:off x="9640918" y="3828659"/>
            <a:ext cx="1539773" cy="95787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1299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AFE7A-E299-D14E-9413-EB5C984AF441}"/>
              </a:ext>
            </a:extLst>
          </p:cNvPr>
          <p:cNvSpPr txBox="1"/>
          <p:nvPr/>
        </p:nvSpPr>
        <p:spPr>
          <a:xfrm>
            <a:off x="3621059" y="2846895"/>
            <a:ext cx="494988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CASOS &amp; TESTS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465201-ED47-B64A-B505-4DDA2564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1575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BC6AE27-0A87-9C43-8D2C-1DF5FCF3DF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0492" y="1557569"/>
            <a:ext cx="5980055" cy="486791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AE3723E-6CC0-8244-B73E-BB6B8D7DA7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1371599"/>
            <a:ext cx="6282190" cy="505388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188534" y="128200"/>
            <a:ext cx="5785995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INCIDENCIA </a:t>
            </a:r>
          </a:p>
          <a:p>
            <a:pPr algn="ctr"/>
            <a:r>
              <a:rPr lang="en-US" sz="2400" dirty="0" err="1"/>
              <a:t>Promedio</a:t>
            </a:r>
            <a:r>
              <a:rPr lang="en-US" sz="2400" dirty="0"/>
              <a:t> </a:t>
            </a:r>
            <a:r>
              <a:rPr lang="en-US" sz="2400" dirty="0" err="1"/>
              <a:t>casos</a:t>
            </a:r>
            <a:r>
              <a:rPr lang="en-US" sz="2400" dirty="0"/>
              <a:t> </a:t>
            </a:r>
            <a:r>
              <a:rPr lang="en-US" sz="2400" dirty="0" err="1"/>
              <a:t>diarios</a:t>
            </a:r>
            <a:r>
              <a:rPr lang="en-US" sz="2400" dirty="0"/>
              <a:t> x 100 mil </a:t>
            </a:r>
            <a:r>
              <a:rPr lang="en-US" sz="2400" dirty="0" err="1"/>
              <a:t>habitantes</a:t>
            </a:r>
            <a:endParaRPr 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A3CF90-3BBE-F041-B74C-D680E845FFBE}"/>
              </a:ext>
            </a:extLst>
          </p:cNvPr>
          <p:cNvSpPr txBox="1"/>
          <p:nvPr/>
        </p:nvSpPr>
        <p:spPr>
          <a:xfrm>
            <a:off x="6257523" y="128200"/>
            <a:ext cx="5785995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TESTS PCR SEMANALES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C0DDB6-D212-E84D-9F03-A65A8ADB10D3}"/>
              </a:ext>
            </a:extLst>
          </p:cNvPr>
          <p:cNvSpPr/>
          <p:nvPr/>
        </p:nvSpPr>
        <p:spPr>
          <a:xfrm>
            <a:off x="703303" y="4936678"/>
            <a:ext cx="4805339" cy="86975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META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26D12E7-379E-6749-8170-5986D13C1F23}"/>
              </a:ext>
            </a:extLst>
          </p:cNvPr>
          <p:cNvCxnSpPr>
            <a:cxnSpLocks/>
          </p:cNvCxnSpPr>
          <p:nvPr/>
        </p:nvCxnSpPr>
        <p:spPr>
          <a:xfrm>
            <a:off x="934148" y="5094524"/>
            <a:ext cx="4858839" cy="0"/>
          </a:xfrm>
          <a:prstGeom prst="line">
            <a:avLst/>
          </a:prstGeom>
          <a:ln w="38100">
            <a:solidFill>
              <a:srgbClr val="046F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5186142-6A18-F544-A752-D44692CD48D9}"/>
              </a:ext>
            </a:extLst>
          </p:cNvPr>
          <p:cNvCxnSpPr>
            <a:cxnSpLocks/>
          </p:cNvCxnSpPr>
          <p:nvPr/>
        </p:nvCxnSpPr>
        <p:spPr>
          <a:xfrm>
            <a:off x="934148" y="1929294"/>
            <a:ext cx="411849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7932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62604</TotalTime>
  <Words>276</Words>
  <Application>Microsoft Macintosh PowerPoint</Application>
  <PresentationFormat>Widescreen</PresentationFormat>
  <Paragraphs>59</Paragraphs>
  <Slides>18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Ernesto Laval</dc:creator>
  <cp:lastModifiedBy>Ernesto Laval</cp:lastModifiedBy>
  <cp:revision>318</cp:revision>
  <dcterms:created xsi:type="dcterms:W3CDTF">2021-01-30T18:55:16Z</dcterms:created>
  <dcterms:modified xsi:type="dcterms:W3CDTF">2021-11-06T20:57:15Z</dcterms:modified>
</cp:coreProperties>
</file>