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458" r:id="rId10"/>
    <p:sldId id="277" r:id="rId11"/>
    <p:sldId id="461" r:id="rId12"/>
    <p:sldId id="449" r:id="rId13"/>
    <p:sldId id="426" r:id="rId14"/>
    <p:sldId id="280" r:id="rId15"/>
    <p:sldId id="281" r:id="rId16"/>
    <p:sldId id="417" r:id="rId17"/>
    <p:sldId id="431" r:id="rId18"/>
    <p:sldId id="438" r:id="rId19"/>
    <p:sldId id="457" r:id="rId20"/>
    <p:sldId id="456" r:id="rId21"/>
    <p:sldId id="459" r:id="rId22"/>
    <p:sldId id="460" r:id="rId23"/>
    <p:sldId id="407" r:id="rId24"/>
    <p:sldId id="288" r:id="rId25"/>
    <p:sldId id="300" r:id="rId26"/>
    <p:sldId id="440" r:id="rId27"/>
    <p:sldId id="451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FE0000"/>
    <a:srgbClr val="0802F6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19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2AE-7374-C147-A045-CCEB3603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58" y="-1500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Casos </a:t>
            </a:r>
            <a:r>
              <a:rPr lang="en-US" dirty="0" err="1"/>
              <a:t>Semanales</a:t>
            </a:r>
            <a:r>
              <a:rPr lang="en-US" dirty="0"/>
              <a:t>, </a:t>
            </a:r>
            <a:r>
              <a:rPr lang="en-US" dirty="0" err="1"/>
              <a:t>Diarios</a:t>
            </a:r>
            <a:r>
              <a:rPr lang="en-US" dirty="0"/>
              <a:t> e </a:t>
            </a:r>
            <a:r>
              <a:rPr lang="en-US" dirty="0" err="1"/>
              <a:t>Incidencia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3CE84-7DC9-6D4C-AECD-FD30CB9D8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4"/>
          <a:stretch/>
        </p:blipFill>
        <p:spPr>
          <a:xfrm>
            <a:off x="357983" y="1581563"/>
            <a:ext cx="2373086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76216-91D2-E14B-AD5F-3188F18C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9" y="1167905"/>
            <a:ext cx="2362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9367D-CC7A-994E-9FD9-588FBF40FA38}"/>
              </a:ext>
            </a:extLst>
          </p:cNvPr>
          <p:cNvSpPr txBox="1"/>
          <p:nvPr/>
        </p:nvSpPr>
        <p:spPr>
          <a:xfrm>
            <a:off x="3665680" y="1612595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Sábado</a:t>
            </a:r>
            <a:r>
              <a:rPr lang="en-US" dirty="0"/>
              <a:t> 19 </a:t>
            </a:r>
            <a:r>
              <a:rPr lang="en-US" dirty="0" err="1"/>
              <a:t>Febrero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5FA94-637A-7343-A8AC-E5C294A395C9}"/>
              </a:ext>
            </a:extLst>
          </p:cNvPr>
          <p:cNvSpPr txBox="1"/>
          <p:nvPr/>
        </p:nvSpPr>
        <p:spPr>
          <a:xfrm>
            <a:off x="5666036" y="1517898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2.819.246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85E33-10E4-B644-8F94-DDEBEACCFABF}"/>
              </a:ext>
            </a:extLst>
          </p:cNvPr>
          <p:cNvSpPr txBox="1"/>
          <p:nvPr/>
        </p:nvSpPr>
        <p:spPr>
          <a:xfrm>
            <a:off x="3665680" y="2247243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Sábado</a:t>
            </a:r>
            <a:r>
              <a:rPr lang="en-US" dirty="0"/>
              <a:t> 12 </a:t>
            </a:r>
            <a:r>
              <a:rPr lang="en-US" dirty="0" err="1"/>
              <a:t>Febrero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A4EDC-E7F3-1549-8CF0-E5FB9D376F10}"/>
              </a:ext>
            </a:extLst>
          </p:cNvPr>
          <p:cNvSpPr txBox="1"/>
          <p:nvPr/>
        </p:nvSpPr>
        <p:spPr>
          <a:xfrm>
            <a:off x="5666036" y="2152546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2.582.934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6EDAF4D-9E4D-FF4F-B7FC-2516F4A4850D}"/>
              </a:ext>
            </a:extLst>
          </p:cNvPr>
          <p:cNvSpPr/>
          <p:nvPr/>
        </p:nvSpPr>
        <p:spPr>
          <a:xfrm>
            <a:off x="7312641" y="1517898"/>
            <a:ext cx="134504" cy="11578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2ED62-39BA-7E42-8DA0-125BE568C749}"/>
              </a:ext>
            </a:extLst>
          </p:cNvPr>
          <p:cNvSpPr/>
          <p:nvPr/>
        </p:nvSpPr>
        <p:spPr>
          <a:xfrm>
            <a:off x="7647729" y="1435112"/>
            <a:ext cx="376256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E0102"/>
                </a:solidFill>
              </a:rPr>
              <a:t>236.312</a:t>
            </a:r>
          </a:p>
          <a:p>
            <a:pPr algn="ctr"/>
            <a:r>
              <a:rPr lang="en-US" sz="4000" b="1" dirty="0">
                <a:solidFill>
                  <a:srgbClr val="FE0102"/>
                </a:solidFill>
              </a:rPr>
              <a:t>Casos </a:t>
            </a:r>
            <a:r>
              <a:rPr lang="en-US" sz="4000" b="1" dirty="0" err="1">
                <a:solidFill>
                  <a:srgbClr val="FE0102"/>
                </a:solidFill>
              </a:rPr>
              <a:t>semanales</a:t>
            </a:r>
            <a:endParaRPr lang="en-US" sz="4000" b="1" dirty="0">
              <a:solidFill>
                <a:srgbClr val="FE010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5A520-F25B-9C45-9BAE-3D22A78992F9}"/>
              </a:ext>
            </a:extLst>
          </p:cNvPr>
          <p:cNvSpPr/>
          <p:nvPr/>
        </p:nvSpPr>
        <p:spPr>
          <a:xfrm>
            <a:off x="6688972" y="4071594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E0102"/>
                </a:solidFill>
              </a:rPr>
              <a:t>236.312 / 7 =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45032-A7C7-1E42-B318-1269F11CDC60}"/>
              </a:ext>
            </a:extLst>
          </p:cNvPr>
          <p:cNvSpPr/>
          <p:nvPr/>
        </p:nvSpPr>
        <p:spPr>
          <a:xfrm>
            <a:off x="8606485" y="3948483"/>
            <a:ext cx="1619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E0102"/>
                </a:solidFill>
              </a:rPr>
              <a:t>33.758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CC15-79A6-464A-B865-7282AA72D5A5}"/>
              </a:ext>
            </a:extLst>
          </p:cNvPr>
          <p:cNvSpPr/>
          <p:nvPr/>
        </p:nvSpPr>
        <p:spPr>
          <a:xfrm>
            <a:off x="3260413" y="4010039"/>
            <a:ext cx="2586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rgbClr val="FE0102"/>
                </a:solidFill>
              </a:rPr>
              <a:t>Promedio</a:t>
            </a:r>
            <a:r>
              <a:rPr lang="en-US" sz="2800" b="1" dirty="0">
                <a:solidFill>
                  <a:srgbClr val="FE0102"/>
                </a:solidFill>
              </a:rPr>
              <a:t> </a:t>
            </a:r>
            <a:r>
              <a:rPr lang="en-US" sz="2800" b="1" dirty="0" err="1">
                <a:solidFill>
                  <a:srgbClr val="FE0102"/>
                </a:solidFill>
              </a:rPr>
              <a:t>diario</a:t>
            </a:r>
            <a:endParaRPr lang="en-US" sz="2800" b="1" dirty="0">
              <a:solidFill>
                <a:srgbClr val="FE010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B92E3-5930-AC46-8A7B-9DD4C1DD396F}"/>
              </a:ext>
            </a:extLst>
          </p:cNvPr>
          <p:cNvSpPr/>
          <p:nvPr/>
        </p:nvSpPr>
        <p:spPr>
          <a:xfrm>
            <a:off x="6489338" y="5014371"/>
            <a:ext cx="5222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E0102"/>
                </a:solidFill>
              </a:rPr>
              <a:t>33.758 </a:t>
            </a:r>
            <a:r>
              <a:rPr lang="en-US" sz="4000" b="1" dirty="0" err="1">
                <a:solidFill>
                  <a:srgbClr val="FE0102"/>
                </a:solidFill>
              </a:rPr>
              <a:t>en</a:t>
            </a:r>
            <a:r>
              <a:rPr lang="en-US" sz="4000" b="1" dirty="0">
                <a:solidFill>
                  <a:srgbClr val="FE0102"/>
                </a:solidFill>
              </a:rPr>
              <a:t> 19,8 </a:t>
            </a:r>
            <a:r>
              <a:rPr lang="en-US" sz="4000" b="1" dirty="0" err="1">
                <a:solidFill>
                  <a:srgbClr val="FE0102"/>
                </a:solidFill>
              </a:rPr>
              <a:t>millones</a:t>
            </a:r>
            <a:endParaRPr lang="en-US" sz="4000" b="1" dirty="0">
              <a:solidFill>
                <a:srgbClr val="FE010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A262DD-48D5-C34A-A6D5-ADC5C5DD9CA5}"/>
              </a:ext>
            </a:extLst>
          </p:cNvPr>
          <p:cNvSpPr/>
          <p:nvPr/>
        </p:nvSpPr>
        <p:spPr>
          <a:xfrm>
            <a:off x="6763672" y="5726316"/>
            <a:ext cx="3685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E0102"/>
                </a:solidFill>
              </a:rPr>
              <a:t>170,3 </a:t>
            </a:r>
            <a:r>
              <a:rPr lang="en-US" sz="4000" b="1" dirty="0" err="1">
                <a:solidFill>
                  <a:srgbClr val="FE0102"/>
                </a:solidFill>
              </a:rPr>
              <a:t>en</a:t>
            </a:r>
            <a:r>
              <a:rPr lang="en-US" sz="4000" b="1" dirty="0">
                <a:solidFill>
                  <a:srgbClr val="FE0102"/>
                </a:solidFill>
              </a:rPr>
              <a:t> 100 mil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41BC8-6801-3445-85FB-5FFE07154E11}"/>
              </a:ext>
            </a:extLst>
          </p:cNvPr>
          <p:cNvCxnSpPr>
            <a:cxnSpLocks/>
          </p:cNvCxnSpPr>
          <p:nvPr/>
        </p:nvCxnSpPr>
        <p:spPr>
          <a:xfrm>
            <a:off x="2428394" y="5746696"/>
            <a:ext cx="85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8B14944-84D8-0349-B26E-B44AF68D1548}"/>
              </a:ext>
            </a:extLst>
          </p:cNvPr>
          <p:cNvSpPr/>
          <p:nvPr/>
        </p:nvSpPr>
        <p:spPr>
          <a:xfrm>
            <a:off x="2689761" y="575568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7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6D3D7-1B58-B449-8F42-83457BA70123}"/>
              </a:ext>
            </a:extLst>
          </p:cNvPr>
          <p:cNvSpPr/>
          <p:nvPr/>
        </p:nvSpPr>
        <p:spPr>
          <a:xfrm>
            <a:off x="2420182" y="5404169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236.312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6B3DC5-1893-7648-AB8D-6410683E11A6}"/>
              </a:ext>
            </a:extLst>
          </p:cNvPr>
          <p:cNvSpPr txBox="1"/>
          <p:nvPr/>
        </p:nvSpPr>
        <p:spPr>
          <a:xfrm>
            <a:off x="3352416" y="55620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68093C-C721-0C43-9758-2FA15C50E2FD}"/>
              </a:ext>
            </a:extLst>
          </p:cNvPr>
          <p:cNvSpPr/>
          <p:nvPr/>
        </p:nvSpPr>
        <p:spPr>
          <a:xfrm>
            <a:off x="3794812" y="5377364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100.000 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55A3DC-2C66-E240-80FC-05EC38D114FD}"/>
              </a:ext>
            </a:extLst>
          </p:cNvPr>
          <p:cNvCxnSpPr>
            <a:cxnSpLocks/>
          </p:cNvCxnSpPr>
          <p:nvPr/>
        </p:nvCxnSpPr>
        <p:spPr>
          <a:xfrm>
            <a:off x="3858049" y="5753954"/>
            <a:ext cx="85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5FACB19-1A2F-4D44-88E6-6A8B2CBFE1B9}"/>
              </a:ext>
            </a:extLst>
          </p:cNvPr>
          <p:cNvSpPr/>
          <p:nvPr/>
        </p:nvSpPr>
        <p:spPr>
          <a:xfrm>
            <a:off x="3634323" y="578395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19.828.563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F811AE-F4DF-9843-BDC8-422F084EBE81}"/>
              </a:ext>
            </a:extLst>
          </p:cNvPr>
          <p:cNvSpPr/>
          <p:nvPr/>
        </p:nvSpPr>
        <p:spPr>
          <a:xfrm>
            <a:off x="4785280" y="5563266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=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24E87-AB99-2846-8F90-7FAE1CEF9EF0}"/>
              </a:ext>
            </a:extLst>
          </p:cNvPr>
          <p:cNvSpPr txBox="1"/>
          <p:nvPr/>
        </p:nvSpPr>
        <p:spPr>
          <a:xfrm>
            <a:off x="5057370" y="55375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170,3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EF222D-3660-0248-8E68-D8901705232C}"/>
              </a:ext>
            </a:extLst>
          </p:cNvPr>
          <p:cNvSpPr txBox="1"/>
          <p:nvPr/>
        </p:nvSpPr>
        <p:spPr>
          <a:xfrm>
            <a:off x="210708" y="5122092"/>
            <a:ext cx="1878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E0102"/>
                </a:solidFill>
              </a:rPr>
              <a:t>Incidencia</a:t>
            </a:r>
            <a:r>
              <a:rPr lang="en-US" sz="2400" b="1" dirty="0">
                <a:solidFill>
                  <a:srgbClr val="FE010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rgbClr val="FE0102"/>
                </a:solidFill>
              </a:rPr>
              <a:t>casos</a:t>
            </a:r>
            <a:r>
              <a:rPr lang="en-US" sz="2400" b="1" dirty="0">
                <a:solidFill>
                  <a:srgbClr val="FE0102"/>
                </a:solidFill>
              </a:rPr>
              <a:t> </a:t>
            </a:r>
            <a:r>
              <a:rPr lang="en-US" sz="2400" b="1" dirty="0" err="1">
                <a:solidFill>
                  <a:srgbClr val="FE0102"/>
                </a:solidFill>
              </a:rPr>
              <a:t>diarios</a:t>
            </a:r>
            <a:r>
              <a:rPr lang="en-US" sz="2400" b="1" dirty="0">
                <a:solidFill>
                  <a:srgbClr val="FE0102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0102"/>
                </a:solidFill>
              </a:rPr>
              <a:t>x 100 mil</a:t>
            </a:r>
          </a:p>
        </p:txBody>
      </p:sp>
    </p:spTree>
    <p:extLst>
      <p:ext uri="{BB962C8B-B14F-4D97-AF65-F5344CB8AC3E}">
        <p14:creationId xmlns:p14="http://schemas.microsoft.com/office/powerpoint/2010/main" val="61500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04368-A689-054B-8049-9AC16278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590550"/>
            <a:ext cx="779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8992B-425D-EA4A-B598-FCFC6582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20" y="1482363"/>
            <a:ext cx="5984780" cy="4438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BAA0D-AB89-F645-951E-7E9D5AB69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3"/>
          <a:stretch/>
        </p:blipFill>
        <p:spPr>
          <a:xfrm>
            <a:off x="66866" y="1482364"/>
            <a:ext cx="6029134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1939A-6F90-8D47-B96A-0378C4E9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577850"/>
            <a:ext cx="75692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3D743-4E6D-6A4D-AA7F-473C398D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" y="1717744"/>
            <a:ext cx="5859605" cy="436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07701-CE86-5E4F-A45F-4B24B9D1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7" y="1717744"/>
            <a:ext cx="6127631" cy="4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BF082-EC41-274E-9365-4348D8A5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0" y="577420"/>
            <a:ext cx="11122479" cy="55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88CC0-7AE8-9B40-A199-B2D8197A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71500"/>
            <a:ext cx="11188700" cy="56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19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B2432-D283-C447-B126-269D29D2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558800"/>
            <a:ext cx="11132457" cy="5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766F0-B9E1-5846-968A-375DEC2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184939"/>
            <a:ext cx="3764549" cy="354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D05A6-6683-1D4C-A5A4-7BA44467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96" y="1291770"/>
            <a:ext cx="3770562" cy="351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72B4C-0CF0-5346-8E41-0722468D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451" y="1291770"/>
            <a:ext cx="3764549" cy="3512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87226-00CC-DB46-85DA-20186796282D}"/>
              </a:ext>
            </a:extLst>
          </p:cNvPr>
          <p:cNvSpPr txBox="1"/>
          <p:nvPr/>
        </p:nvSpPr>
        <p:spPr>
          <a:xfrm>
            <a:off x="5857191" y="116114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ATACAMA</a:t>
            </a:r>
          </a:p>
        </p:txBody>
      </p:sp>
    </p:spTree>
    <p:extLst>
      <p:ext uri="{BB962C8B-B14F-4D97-AF65-F5344CB8AC3E}">
        <p14:creationId xmlns:p14="http://schemas.microsoft.com/office/powerpoint/2010/main" val="368543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B87226-00CC-DB46-85DA-20186796282D}"/>
              </a:ext>
            </a:extLst>
          </p:cNvPr>
          <p:cNvSpPr txBox="1"/>
          <p:nvPr/>
        </p:nvSpPr>
        <p:spPr>
          <a:xfrm>
            <a:off x="5857191" y="116114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TARAPACÁ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206D3-C736-A048-B078-0571EA54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2" y="1291770"/>
            <a:ext cx="3633578" cy="3512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610D48-FE8C-A444-B1C9-2ACB507A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01" y="1291770"/>
            <a:ext cx="3715753" cy="351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EEEBD-0068-8C48-9D72-8CFA808F9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31" y="1291769"/>
            <a:ext cx="3715753" cy="35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9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45A60C-BC50-7348-9E5E-FD692CAE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0" y="734363"/>
            <a:ext cx="10522857" cy="57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MUCHAS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FB15E-CA60-6D43-AE21-96DB413D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94" y="866939"/>
            <a:ext cx="7683500" cy="55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57793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1,9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434494-4305-154C-807E-9CA940BD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0" y="772406"/>
            <a:ext cx="7534144" cy="54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4FC48-1414-4A4F-A09B-1523B76A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811850" cy="5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103834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(</a:t>
            </a:r>
            <a:r>
              <a:rPr lang="en-US" sz="3200" dirty="0" err="1"/>
              <a:t>Básica</a:t>
            </a:r>
            <a:r>
              <a:rPr lang="en-US" sz="3200" dirty="0"/>
              <a:t>, Media, UTI, UCI)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DA6D0-BF1C-624B-A404-A65D2FFB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527050"/>
            <a:ext cx="79629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2EA51-A5E4-8C42-A996-9A79035D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54" y="630586"/>
            <a:ext cx="7873291" cy="55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3C594-06D3-FF4C-BC62-E05E7506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80" y="879469"/>
            <a:ext cx="7460655" cy="5583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02C9F-4D40-7B46-990B-F35B18EC8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2" y="1081405"/>
            <a:ext cx="3017563" cy="2273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853201">
            <a:off x="7798636" y="3071379"/>
            <a:ext cx="2754477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553936">
            <a:off x="2084909" y="1654342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7ED0A-4F95-0E46-84B3-C462AB98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52" y="985406"/>
            <a:ext cx="7460655" cy="558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850283">
            <a:off x="6674414" y="1760179"/>
            <a:ext cx="2803279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512AA-E348-514B-A0DA-5F35BFB0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08" y="1182675"/>
            <a:ext cx="7802711" cy="4991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904712" y="0"/>
            <a:ext cx="992694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por DEIS (media </a:t>
            </a:r>
            <a:r>
              <a:rPr lang="en-US" sz="3200" dirty="0" err="1"/>
              <a:t>móvil</a:t>
            </a:r>
            <a:r>
              <a:rPr lang="en-US" sz="3200" dirty="0"/>
              <a:t> 7 </a:t>
            </a:r>
            <a:r>
              <a:rPr lang="en-US" sz="3200" dirty="0" err="1"/>
              <a:t>dias</a:t>
            </a:r>
            <a:r>
              <a:rPr lang="en-US" sz="3200" dirty="0"/>
              <a:t>)</a:t>
            </a:r>
            <a:endParaRPr lang="en-US" sz="2400" dirty="0"/>
          </a:p>
          <a:p>
            <a:pPr algn="ctr"/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por </a:t>
            </a:r>
            <a:r>
              <a:rPr lang="en-US" sz="2400" b="1" dirty="0">
                <a:solidFill>
                  <a:srgbClr val="3030FE"/>
                </a:solidFill>
              </a:rPr>
              <a:t>INFLUENZA</a:t>
            </a:r>
            <a:r>
              <a:rPr lang="en-US" sz="2400" dirty="0"/>
              <a:t> y </a:t>
            </a:r>
            <a:r>
              <a:rPr lang="en-US" sz="2400" b="1" dirty="0">
                <a:solidFill>
                  <a:srgbClr val="FE0102"/>
                </a:solidFill>
              </a:rPr>
              <a:t>COVID19</a:t>
            </a:r>
            <a:endParaRPr lang="en-US" sz="3200" b="1" dirty="0">
              <a:solidFill>
                <a:srgbClr val="FE010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FACAB-02D1-264C-ADF5-B35C75E76700}"/>
              </a:ext>
            </a:extLst>
          </p:cNvPr>
          <p:cNvSpPr txBox="1"/>
          <p:nvPr/>
        </p:nvSpPr>
        <p:spPr>
          <a:xfrm>
            <a:off x="3255804" y="3429000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2F6"/>
                </a:solidFill>
              </a:rPr>
              <a:t>INFLUENZA (2016 a 2022)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A7486-74C9-A44D-A9FC-340D6FCB756D}"/>
              </a:ext>
            </a:extLst>
          </p:cNvPr>
          <p:cNvSpPr txBox="1"/>
          <p:nvPr/>
        </p:nvSpPr>
        <p:spPr>
          <a:xfrm>
            <a:off x="7250164" y="2520821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0000"/>
                </a:solidFill>
              </a:rPr>
              <a:t>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28F7D-1732-624C-90F1-5990C3691EEA}"/>
              </a:ext>
            </a:extLst>
          </p:cNvPr>
          <p:cNvSpPr txBox="1"/>
          <p:nvPr/>
        </p:nvSpPr>
        <p:spPr>
          <a:xfrm>
            <a:off x="9305969" y="3381812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0000"/>
                </a:solidFill>
              </a:rPr>
              <a:t>OMICRON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21D59-CB92-254B-B607-DE10AB8586F5}"/>
              </a:ext>
            </a:extLst>
          </p:cNvPr>
          <p:cNvSpPr/>
          <p:nvPr/>
        </p:nvSpPr>
        <p:spPr>
          <a:xfrm>
            <a:off x="8969829" y="3207657"/>
            <a:ext cx="320290" cy="242388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105846</TotalTime>
  <Words>525</Words>
  <Application>Microsoft Macintosh PowerPoint</Application>
  <PresentationFormat>Widescreen</PresentationFormat>
  <Paragraphs>115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Casos Semanales, Diarios e Incidencia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369</cp:revision>
  <dcterms:created xsi:type="dcterms:W3CDTF">2021-01-30T18:55:16Z</dcterms:created>
  <dcterms:modified xsi:type="dcterms:W3CDTF">2022-02-19T22:46:21Z</dcterms:modified>
</cp:coreProperties>
</file>