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GB" sz="2000">
                <a:latin typeface="Arial"/>
              </a:rPr>
              <a:t>Click to edit the notes' format</a:t>
            </a:r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GB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GB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GB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767FAC5-ACD9-4E85-8332-21EB7EEA6E93}" type="slidenum">
              <a:rPr lang="en-GB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BFACFEB-FCED-4C31-ADB7-8B314D47A355}" type="slidenum">
              <a:rPr lang="en-GB" sz="1200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/>
          </a:p>
          <a:p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4E3F3F3-8D99-4E71-AEE9-F44EE202B111}" type="slidenum">
              <a:rPr lang="en-GB" sz="1200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r>
              <a:rPr lang="en-GB" sz="2000" strike="noStrike">
                <a:latin typeface="Arial"/>
              </a:rPr>
              <a:t>Here are references and links to the books that provided the information for this presentation.</a:t>
            </a:r>
            <a:endParaRPr/>
          </a:p>
        </p:txBody>
      </p:sp>
      <p:sp>
        <p:nvSpPr>
          <p:cNvPr id="188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992A4BB-C791-4627-A58A-D6EE3AFD4C0F}" type="slidenum">
              <a:rPr lang="en-GB" sz="1200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"/>
          <p:cNvPicPr/>
          <p:nvPr/>
        </p:nvPicPr>
        <p:blipFill>
          <a:blip r:embed="rId2"/>
          <a:stretch/>
        </p:blipFill>
        <p:spPr>
          <a:xfrm>
            <a:off x="-12600" y="-27000"/>
            <a:ext cx="9155520" cy="7009200"/>
          </a:xfrm>
          <a:prstGeom prst="rect">
            <a:avLst/>
          </a:prstGeom>
          <a:ln w="936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8" descr=""/>
          <p:cNvPicPr/>
          <p:nvPr/>
        </p:nvPicPr>
        <p:blipFill>
          <a:blip r:embed="rId2"/>
          <a:stretch/>
        </p:blipFill>
        <p:spPr>
          <a:xfrm>
            <a:off x="-12600" y="-27000"/>
            <a:ext cx="9155520" cy="7009200"/>
          </a:xfrm>
          <a:prstGeom prst="rect">
            <a:avLst/>
          </a:prstGeom>
          <a:ln w="9360"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8" descr=""/>
          <p:cNvPicPr/>
          <p:nvPr/>
        </p:nvPicPr>
        <p:blipFill>
          <a:blip r:embed="rId2"/>
          <a:stretch/>
        </p:blipFill>
        <p:spPr>
          <a:xfrm>
            <a:off x="-12600" y="-27000"/>
            <a:ext cx="9155520" cy="7009200"/>
          </a:xfrm>
          <a:prstGeom prst="rect">
            <a:avLst/>
          </a:prstGeom>
          <a:ln w="9360"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4" descr=""/>
          <p:cNvPicPr/>
          <p:nvPr/>
        </p:nvPicPr>
        <p:blipFill>
          <a:blip r:embed="rId1"/>
          <a:stretch/>
        </p:blipFill>
        <p:spPr>
          <a:xfrm>
            <a:off x="0" y="-27000"/>
            <a:ext cx="9179280" cy="7009200"/>
          </a:xfrm>
          <a:prstGeom prst="rect">
            <a:avLst/>
          </a:prstGeom>
          <a:ln w="9360"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1000080" y="2708280"/>
            <a:ext cx="7428600" cy="1468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GB" sz="3600" strike="noStrike">
                <a:solidFill>
                  <a:srgbClr val="ffffff"/>
                </a:solidFill>
                <a:latin typeface="Verdana"/>
                <a:ea typeface="DejaVu Sans"/>
              </a:rPr>
              <a:t>SQL Lunch Idex Demo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4975200" y="4221000"/>
            <a:ext cx="3453480" cy="1468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"/>
          <p:cNvSpPr/>
          <p:nvPr/>
        </p:nvSpPr>
        <p:spPr>
          <a:xfrm>
            <a:off x="4500000" y="5157360"/>
            <a:ext cx="3954600" cy="1468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GB" sz="2000" strike="noStrike">
                <a:solidFill>
                  <a:srgbClr val="ffffff"/>
                </a:solidFill>
                <a:latin typeface="Verdana"/>
                <a:ea typeface="DejaVu Sans"/>
              </a:rPr>
              <a:t>Authors: Richard Griffiths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24000" y="404640"/>
            <a:ext cx="6120360" cy="646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2800" strike="noStrike">
                <a:solidFill>
                  <a:srgbClr val="ffffff"/>
                </a:solidFill>
                <a:latin typeface="Verdana"/>
                <a:ea typeface="DejaVu Sans"/>
              </a:rPr>
              <a:t>NonClustered Index for the WHERE Clause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Clustered index scan and 8716 logical reads!</a:t>
            </a:r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DejaVu Sans"/>
              </a:rPr>
              <a:t>Add a Nonclustered Index for the field the users are likely to be filtering on</a:t>
            </a:r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DejaVu Sans"/>
              </a:rPr>
              <a:t>In this case it will be the CalendarMonthNo</a:t>
            </a:r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Run query again...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24000" y="404640"/>
            <a:ext cx="6120360" cy="646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2800" strike="noStrike">
                <a:solidFill>
                  <a:srgbClr val="ffffff"/>
                </a:solidFill>
                <a:latin typeface="Verdana"/>
                <a:ea typeface="DejaVu Sans"/>
              </a:rPr>
              <a:t>NonClustered Index for the WHERE Clause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DejaVu Sans"/>
              </a:rPr>
              <a:t>Peforms 105 logical reads (better)</a:t>
            </a:r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Peforms an index seek then does a clustered key lookup</a:t>
            </a:r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Lets amend the index to include the columns being returned in the query</a:t>
            </a:r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Run query again....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24000" y="404640"/>
            <a:ext cx="6120360" cy="646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2800" strike="noStrike">
                <a:solidFill>
                  <a:srgbClr val="ffffff"/>
                </a:solidFill>
                <a:latin typeface="Verdana"/>
                <a:ea typeface="DejaVu Sans"/>
              </a:rPr>
              <a:t>NonClustered Index for the WHERE Clause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DejaVu Sans"/>
              </a:rPr>
              <a:t>Wow! Performs 2 logical reads!</a:t>
            </a:r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Performs an index seek, doesn't need to do clustered key lookup as fields included in nonclustered index</a:t>
            </a:r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This is a </a:t>
            </a:r>
            <a:r>
              <a:rPr b="1" lang="en-GB" sz="2800" strike="noStrike">
                <a:solidFill>
                  <a:srgbClr val="000000"/>
                </a:solidFill>
                <a:latin typeface="Arial"/>
                <a:ea typeface="Consolas"/>
              </a:rPr>
              <a:t>covering index</a:t>
            </a:r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 :)</a:t>
            </a:r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Pretty happy with our WHERE clause for filtering date, now lets see how it fairs with our fact!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24000" y="404640"/>
            <a:ext cx="6120360" cy="646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2800" strike="noStrike">
                <a:solidFill>
                  <a:srgbClr val="ffffff"/>
                </a:solidFill>
                <a:latin typeface="Verdana"/>
                <a:ea typeface="DejaVu Sans"/>
              </a:rPr>
              <a:t>NonClustered Index for the ON Clause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432000" y="15840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When joining queries together you are effectively performing a search on the JOIN keys</a:t>
            </a:r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Similar principals apply then as we have done with the WHERE clause</a:t>
            </a:r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Lets again focus on just the Fact and Date dimension in the join for simplicity</a:t>
            </a:r>
            <a:endParaRPr/>
          </a:p>
          <a:p>
            <a:endParaRPr/>
          </a:p>
          <a:p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24000" y="404640"/>
            <a:ext cx="6120360" cy="646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2800" strike="noStrike">
                <a:solidFill>
                  <a:srgbClr val="ffffff"/>
                </a:solidFill>
                <a:latin typeface="Verdana"/>
                <a:ea typeface="DejaVu Sans"/>
              </a:rPr>
              <a:t>NonClustered Index for the ON Clause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432000" y="15840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When we look at a query that just joins our fact and date together...</a:t>
            </a:r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We get an index seek on our date dimension due to our previous good work </a:t>
            </a:r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But a clustered index scan on our fact (boo!) with 16907 logical reads (boo!)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24000" y="404640"/>
            <a:ext cx="6120360" cy="646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2800" strike="noStrike">
                <a:solidFill>
                  <a:srgbClr val="ffffff"/>
                </a:solidFill>
                <a:latin typeface="Verdana"/>
                <a:ea typeface="DejaVu Sans"/>
              </a:rPr>
              <a:t>NonClustered Index for the ON Clause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DejaVu Sans"/>
              </a:rPr>
              <a:t>Add a Nonclustered Index for the datekey on the fact</a:t>
            </a:r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Run query again...</a:t>
            </a:r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What the devil?? It's the same!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24000" y="404640"/>
            <a:ext cx="6120360" cy="646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2800" strike="noStrike">
                <a:solidFill>
                  <a:srgbClr val="ffffff"/>
                </a:solidFill>
                <a:latin typeface="Verdana"/>
                <a:ea typeface="DejaVu Sans"/>
              </a:rPr>
              <a:t>NonClustered Index for the ON Clause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That's right, need to include the fact columns returned so the index is covering</a:t>
            </a:r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Quite often forget that items returned as measures still need to be included, be careful of this trap!</a:t>
            </a:r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DejaVu Sans"/>
              </a:rPr>
              <a:t>Create the index...</a:t>
            </a:r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Run it now and get two index seeks on dimension and fact, with fact logical reads down to 348 </a:t>
            </a:r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 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24000" y="404640"/>
            <a:ext cx="6120360" cy="646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2800" strike="noStrike">
                <a:solidFill>
                  <a:srgbClr val="ffffff"/>
                </a:solidFill>
                <a:latin typeface="Verdana"/>
                <a:ea typeface="DejaVu Sans"/>
              </a:rPr>
              <a:t>Back to Our Original Query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Table scans and lots of reads still on the FactTest and DimTest...</a:t>
            </a:r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Lets apply our rules we've learned</a:t>
            </a:r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Create nonclustered index on the TestKey in the fact for filtering in the ON clause</a:t>
            </a:r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We wont include the extra Count and Amount columns though as already included in date</a:t>
            </a:r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 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24000" y="404640"/>
            <a:ext cx="6120360" cy="646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2800" strike="noStrike">
                <a:solidFill>
                  <a:srgbClr val="ffffff"/>
                </a:solidFill>
                <a:latin typeface="Verdana"/>
                <a:ea typeface="DejaVu Sans"/>
              </a:rPr>
              <a:t>Back to Our Original Query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Still performing clustered index scan on the fact table and 16097 logical reads</a:t>
            </a:r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Need to also include the TestKey in the DateKey index so that the query is covered by nonclustered index!</a:t>
            </a:r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Good now get 376 logical reads on fact and uses a nonclustered index seek (good times)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 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24000" y="404640"/>
            <a:ext cx="6120360" cy="646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2800" strike="noStrike">
                <a:solidFill>
                  <a:srgbClr val="ffffff"/>
                </a:solidFill>
                <a:latin typeface="Verdana"/>
                <a:ea typeface="DejaVu Sans"/>
              </a:rPr>
              <a:t>Back to Our Original Query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Good now get 376 logical reads on fact and uses a nonclustered index seek (good times)</a:t>
            </a:r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But our quest is not yet over...</a:t>
            </a:r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Clustered Index scan currently on DimTest and 360 logical reads</a:t>
            </a:r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Lets add an appropriate index on the test dimension for the category returned in the query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 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24000" y="404640"/>
            <a:ext cx="6120360" cy="646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2800" strike="noStrike">
                <a:solidFill>
                  <a:srgbClr val="ffffff"/>
                </a:solidFill>
                <a:latin typeface="Verdana"/>
                <a:ea typeface="DejaVu Sans"/>
              </a:rPr>
              <a:t>Overview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467640" y="908640"/>
            <a:ext cx="8228520" cy="496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GB" sz="2400" strike="noStrike">
                <a:solidFill>
                  <a:srgbClr val="000000"/>
                </a:solidFill>
                <a:latin typeface="Arial"/>
                <a:ea typeface="DejaVu Sans"/>
              </a:rPr>
              <a:t>Introduction </a:t>
            </a:r>
            <a:endParaRPr/>
          </a:p>
          <a:p>
            <a:pPr>
              <a:lnSpc>
                <a:spcPct val="100000"/>
              </a:lnSpc>
            </a:pPr>
            <a:r>
              <a:rPr lang="en-GB" sz="2400" strike="noStrike">
                <a:solidFill>
                  <a:srgbClr val="000000"/>
                </a:solidFill>
                <a:latin typeface="Arial"/>
                <a:ea typeface="DejaVu Sans"/>
              </a:rPr>
              <a:t>How to measure index efficacy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GB" sz="2400" strike="noStrike">
                <a:solidFill>
                  <a:srgbClr val="000000"/>
                </a:solidFill>
                <a:latin typeface="Arial"/>
                <a:ea typeface="DejaVu Sans"/>
              </a:rPr>
              <a:t>Our “Regular Query”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GB" sz="2400" strike="noStrike">
                <a:solidFill>
                  <a:srgbClr val="000000"/>
                </a:solidFill>
                <a:latin typeface="Arial"/>
                <a:ea typeface="DejaVu Sans"/>
              </a:rPr>
              <a:t>Nonclustered Index for the WHERE clause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GB" sz="2400" strike="noStrike">
                <a:solidFill>
                  <a:srgbClr val="000000"/>
                </a:solidFill>
                <a:latin typeface="Arial"/>
                <a:ea typeface="DejaVu Sans"/>
              </a:rPr>
              <a:t>Nonclustered Index for the ON clause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GB" sz="2400" strike="noStrike">
                <a:solidFill>
                  <a:srgbClr val="000000"/>
                </a:solidFill>
                <a:latin typeface="Arial"/>
                <a:ea typeface="DejaVu Sans"/>
              </a:rPr>
              <a:t>Back to Our Original Query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GB" sz="2400" strike="noStrike">
                <a:solidFill>
                  <a:srgbClr val="000000"/>
                </a:solidFill>
                <a:latin typeface="Arial"/>
                <a:ea typeface="DejaVu Sans"/>
              </a:rPr>
              <a:t>SARGs (Search Arguments)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GB" sz="2400" strike="noStrike">
                <a:solidFill>
                  <a:srgbClr val="000000"/>
                </a:solidFill>
                <a:latin typeface="Arial"/>
                <a:ea typeface="DejaVu Sans"/>
              </a:rPr>
              <a:t>Bonus Round: Foreign Keys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GB" sz="2400" strike="noStrike">
                <a:solidFill>
                  <a:srgbClr val="000000"/>
                </a:solidFill>
                <a:latin typeface="Arial"/>
                <a:ea typeface="DejaVu Sans"/>
              </a:rPr>
              <a:t>Summary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GB" sz="2400" strike="noStrike">
                <a:solidFill>
                  <a:srgbClr val="000000"/>
                </a:solidFill>
                <a:latin typeface="Arial"/>
                <a:ea typeface="DejaVu Sans"/>
              </a:rPr>
              <a:t>Disclaimer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24000" y="404640"/>
            <a:ext cx="6120360" cy="646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2800" strike="noStrike">
                <a:solidFill>
                  <a:srgbClr val="ffffff"/>
                </a:solidFill>
                <a:latin typeface="Verdana"/>
                <a:ea typeface="DejaVu Sans"/>
              </a:rPr>
              <a:t>Back to Our Original Query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Nonclustered index scan and down to 224 logical reads</a:t>
            </a:r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I think our work here is done... 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 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24000" y="404640"/>
            <a:ext cx="6120360" cy="646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2800" strike="noStrike">
                <a:solidFill>
                  <a:srgbClr val="ffffff"/>
                </a:solidFill>
                <a:latin typeface="Verdana"/>
                <a:ea typeface="DejaVu Sans"/>
              </a:rPr>
              <a:t>Compare Indexed Objects with the Heap Objects 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 </a:t>
            </a:r>
            <a:endParaRPr/>
          </a:p>
        </p:txBody>
      </p:sp>
      <p:sp>
        <p:nvSpPr>
          <p:cNvPr id="161" name="CustomShape 3"/>
          <p:cNvSpPr/>
          <p:nvPr/>
        </p:nvSpPr>
        <p:spPr>
          <a:xfrm>
            <a:off x="132120" y="2018880"/>
            <a:ext cx="8914320" cy="28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Nearly 25000 logical reads on the heap and all entire table scans</a:t>
            </a:r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About 600 logical reads on indexed objects and primarily index seeks, total time reduced by about third</a:t>
            </a:r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Good indexes = Big Impact 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24000" y="404640"/>
            <a:ext cx="6120360" cy="646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2800" strike="noStrike">
                <a:solidFill>
                  <a:srgbClr val="ffffff"/>
                </a:solidFill>
                <a:latin typeface="Verdana"/>
                <a:ea typeface="DejaVu Sans"/>
              </a:rPr>
              <a:t>SARG: Use the Indexed Column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 </a:t>
            </a:r>
            <a:endParaRPr/>
          </a:p>
        </p:txBody>
      </p:sp>
      <p:sp>
        <p:nvSpPr>
          <p:cNvPr id="164" name="CustomShape 3"/>
          <p:cNvSpPr/>
          <p:nvPr/>
        </p:nvSpPr>
        <p:spPr>
          <a:xfrm>
            <a:off x="132120" y="2018880"/>
            <a:ext cx="8914320" cy="32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Indexes still need to be used appropriately in order for them to work effectively</a:t>
            </a:r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Using calendar year and month of year name name instead of calendar month no will not reap same benefits</a:t>
            </a:r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Users therefore need to be aware of indexes for them to work 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24000" y="404640"/>
            <a:ext cx="6120360" cy="646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2800" strike="noStrike">
                <a:solidFill>
                  <a:srgbClr val="ffffff"/>
                </a:solidFill>
                <a:latin typeface="Verdana"/>
                <a:ea typeface="DejaVu Sans"/>
              </a:rPr>
              <a:t>SARG: Use the Correct DataType of the Indexed Column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 </a:t>
            </a:r>
            <a:endParaRPr/>
          </a:p>
        </p:txBody>
      </p:sp>
      <p:sp>
        <p:nvSpPr>
          <p:cNvPr id="167" name="CustomShape 3"/>
          <p:cNvSpPr/>
          <p:nvPr/>
        </p:nvSpPr>
        <p:spPr>
          <a:xfrm>
            <a:off x="132120" y="2018880"/>
            <a:ext cx="8914320" cy="40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Example shows using the char(6) version of the calendar month number instead of integer</a:t>
            </a:r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When use an integer as an argument it doesn't use index appropriately as has to convert at runtime so performs a scan instead of a seek</a:t>
            </a:r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When use matched datatype in the argument then index gets used</a:t>
            </a:r>
            <a:endParaRPr/>
          </a:p>
          <a:p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24000" y="404640"/>
            <a:ext cx="6120360" cy="646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2800" strike="noStrike">
                <a:solidFill>
                  <a:srgbClr val="ffffff"/>
                </a:solidFill>
                <a:latin typeface="Verdana"/>
                <a:ea typeface="DejaVu Sans"/>
              </a:rPr>
              <a:t>SARG: Be careful with the LIKE clause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 </a:t>
            </a:r>
            <a:endParaRPr/>
          </a:p>
        </p:txBody>
      </p:sp>
      <p:sp>
        <p:nvSpPr>
          <p:cNvPr id="170" name="CustomShape 3"/>
          <p:cNvSpPr/>
          <p:nvPr/>
        </p:nvSpPr>
        <p:spPr>
          <a:xfrm>
            <a:off x="132120" y="2018880"/>
            <a:ext cx="8914320" cy="40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Indexes seeks still get used with a single use of the wildcard at the middle or end</a:t>
            </a:r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When you put a wildcard at the beginning then index not used effectively and scans take place</a:t>
            </a:r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Still better to use definite matches where possible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24000" y="404640"/>
            <a:ext cx="6120360" cy="646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2800" strike="noStrike">
                <a:solidFill>
                  <a:srgbClr val="ffffff"/>
                </a:solidFill>
                <a:latin typeface="Verdana"/>
                <a:ea typeface="DejaVu Sans"/>
              </a:rPr>
              <a:t>Bonus Round: Foreign Keys 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 </a:t>
            </a:r>
            <a:endParaRPr/>
          </a:p>
        </p:txBody>
      </p:sp>
      <p:sp>
        <p:nvSpPr>
          <p:cNvPr id="173" name="CustomShape 3"/>
          <p:cNvSpPr/>
          <p:nvPr/>
        </p:nvSpPr>
        <p:spPr>
          <a:xfrm>
            <a:off x="32760" y="2018880"/>
            <a:ext cx="9112680" cy="28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Look at a query on our regular query view that uses only date components</a:t>
            </a:r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Do we really want it to look at the DimTest table in this query? </a:t>
            </a:r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If only there was a way for the query to ignore them...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24000" y="404640"/>
            <a:ext cx="6120360" cy="646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2800" strike="noStrike">
                <a:solidFill>
                  <a:srgbClr val="ffffff"/>
                </a:solidFill>
                <a:latin typeface="Verdana"/>
                <a:ea typeface="DejaVu Sans"/>
              </a:rPr>
              <a:t>Bonus Round: Foreign Keys 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 </a:t>
            </a:r>
            <a:endParaRPr/>
          </a:p>
        </p:txBody>
      </p:sp>
      <p:sp>
        <p:nvSpPr>
          <p:cNvPr id="176" name="CustomShape 3"/>
          <p:cNvSpPr/>
          <p:nvPr/>
        </p:nvSpPr>
        <p:spPr>
          <a:xfrm>
            <a:off x="32760" y="2018880"/>
            <a:ext cx="9112680" cy="28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That's right foreign keys allow the query to ignore unused objects</a:t>
            </a:r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Good for performance not just referential integrity</a:t>
            </a:r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Potentially large complex views can still be used to generate simple plans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24000" y="404640"/>
            <a:ext cx="6120360" cy="646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2800" strike="noStrike">
                <a:solidFill>
                  <a:srgbClr val="ffffff"/>
                </a:solidFill>
                <a:latin typeface="Verdana"/>
                <a:ea typeface="DejaVu Sans"/>
              </a:rPr>
              <a:t>Summary </a:t>
            </a:r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 </a:t>
            </a:r>
            <a:endParaRPr/>
          </a:p>
        </p:txBody>
      </p:sp>
      <p:sp>
        <p:nvSpPr>
          <p:cNvPr id="179" name="CustomShape 3"/>
          <p:cNvSpPr/>
          <p:nvPr/>
        </p:nvSpPr>
        <p:spPr>
          <a:xfrm>
            <a:off x="32760" y="2018880"/>
            <a:ext cx="9112680" cy="40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Nonclustered indexes designed well can vastly improve query performance</a:t>
            </a:r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Covering indexes in particular allow queries to be completely satisfied by the nonclustered index</a:t>
            </a:r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Users needs to be aware of what columns are indexes and how to use them correctly</a:t>
            </a:r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Foreign keys are not just for referential integrity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24000" y="404640"/>
            <a:ext cx="6120360" cy="646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2800" strike="noStrike">
                <a:solidFill>
                  <a:srgbClr val="ffffff"/>
                </a:solidFill>
                <a:latin typeface="Verdana"/>
                <a:ea typeface="DejaVu Sans"/>
              </a:rPr>
              <a:t>Disclaimer</a:t>
            </a:r>
            <a:endParaRPr/>
          </a:p>
        </p:txBody>
      </p:sp>
      <p:sp>
        <p:nvSpPr>
          <p:cNvPr id="18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 </a:t>
            </a:r>
            <a:endParaRPr/>
          </a:p>
        </p:txBody>
      </p:sp>
      <p:sp>
        <p:nvSpPr>
          <p:cNvPr id="182" name="CustomShape 3"/>
          <p:cNvSpPr/>
          <p:nvPr/>
        </p:nvSpPr>
        <p:spPr>
          <a:xfrm>
            <a:off x="32760" y="2018880"/>
            <a:ext cx="9112680" cy="40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The content of this presentation are for demonstrative purposes only</a:t>
            </a:r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The rules of measuring performance and implementing indexes are not always so cut and dry</a:t>
            </a:r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But hopefully the basic knowledge or awareness will aid in your index design and implementation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87280" y="432000"/>
            <a:ext cx="6120360" cy="646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2800" strike="noStrike">
                <a:solidFill>
                  <a:srgbClr val="ffffff"/>
                </a:solidFill>
                <a:latin typeface="Verdana"/>
                <a:ea typeface="DejaVu Sans"/>
              </a:rPr>
              <a:t>Introduction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4" name="TextShape 3"/>
          <p:cNvSpPr txBox="1"/>
          <p:nvPr/>
        </p:nvSpPr>
        <p:spPr>
          <a:xfrm>
            <a:off x="360000" y="1543320"/>
            <a:ext cx="8064000" cy="443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000000"/>
                </a:solidFill>
                <a:latin typeface="Arial"/>
                <a:ea typeface="DejaVu Sans"/>
              </a:rPr>
              <a:t>A table is organised as a HEAP if it does not have a primary key or unique constraint</a:t>
            </a:r>
            <a:endParaRPr/>
          </a:p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000000"/>
                </a:solidFill>
                <a:latin typeface="Arial"/>
                <a:ea typeface="DejaVu Sans"/>
              </a:rPr>
              <a:t>Does not have any logical order, simply based on physical allocation</a:t>
            </a:r>
            <a:endParaRPr/>
          </a:p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000000"/>
                </a:solidFill>
                <a:latin typeface="Arial"/>
                <a:ea typeface="DejaVu Sans"/>
              </a:rPr>
              <a:t>Whole heap has to be scanned for SQL Server to find data</a:t>
            </a:r>
            <a:endParaRPr/>
          </a:p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000000"/>
                </a:solidFill>
                <a:latin typeface="Arial"/>
                <a:ea typeface="DejaVu Sans"/>
              </a:rPr>
              <a:t>Indexes can be added to tables to create logical ordering and aid in data retrieval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24000" y="404640"/>
            <a:ext cx="6120360" cy="646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2800" strike="noStrike">
                <a:solidFill>
                  <a:srgbClr val="ffffff"/>
                </a:solidFill>
                <a:latin typeface="Verdana"/>
                <a:ea typeface="DejaVu Sans"/>
              </a:rPr>
              <a:t>Introduction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000000"/>
                </a:solidFill>
                <a:latin typeface="Arial"/>
                <a:ea typeface="DejaVu Sans"/>
              </a:rPr>
              <a:t>Two main types of index are clustered and nonclustered</a:t>
            </a:r>
            <a:endParaRPr/>
          </a:p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000000"/>
                </a:solidFill>
                <a:latin typeface="Arial"/>
                <a:ea typeface="DejaVu Sans"/>
              </a:rPr>
              <a:t>There can be only clustered index per table and this organises the table into a B-tree</a:t>
            </a:r>
            <a:endParaRPr/>
          </a:p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000000"/>
                </a:solidFill>
                <a:latin typeface="Arial"/>
                <a:ea typeface="DejaVu Sans"/>
              </a:rPr>
              <a:t>Tables can have up to 999 nonclustered indexes (2008)</a:t>
            </a:r>
            <a:endParaRPr/>
          </a:p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000000"/>
                </a:solidFill>
                <a:latin typeface="Arial"/>
                <a:ea typeface="DejaVu Sans"/>
              </a:rPr>
              <a:t>The focus of this presentation will be on implementing nonclustered indexes to improve read query performance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24000" y="404640"/>
            <a:ext cx="6120360" cy="646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2800" strike="noStrike">
                <a:solidFill>
                  <a:srgbClr val="ffffff"/>
                </a:solidFill>
                <a:latin typeface="Verdana"/>
                <a:ea typeface="DejaVu Sans"/>
              </a:rPr>
              <a:t>How to Measure Index Efficacy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GB" sz="3200" strike="noStrike">
                <a:solidFill>
                  <a:srgbClr val="000000"/>
                </a:solidFill>
                <a:latin typeface="Arial"/>
                <a:ea typeface="DejaVu Sans"/>
              </a:rPr>
              <a:t>SET STATISTICS IO 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GB" sz="3200" strike="noStrike">
                <a:solidFill>
                  <a:srgbClr val="000000"/>
                </a:solidFill>
                <a:latin typeface="Arial"/>
                <a:ea typeface="DejaVu Sans"/>
              </a:rPr>
              <a:t>Using Actual Execution Plan (CTRL+M)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GB" sz="3200" strike="noStrike">
                <a:solidFill>
                  <a:srgbClr val="000000"/>
                </a:solidFill>
                <a:latin typeface="Arial"/>
                <a:ea typeface="DejaVu Sans"/>
              </a:rPr>
              <a:t>Using Dynamic Management Objects (DMOs)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24000" y="404640"/>
            <a:ext cx="6120360" cy="646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2800" strike="noStrike">
                <a:solidFill>
                  <a:srgbClr val="ffffff"/>
                </a:solidFill>
                <a:latin typeface="Verdana"/>
                <a:ea typeface="DejaVu Sans"/>
              </a:rPr>
              <a:t>How to Measure Index Efficacy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GB" sz="3200" strike="noStrike">
                <a:solidFill>
                  <a:srgbClr val="000000"/>
                </a:solidFill>
                <a:latin typeface="Arial"/>
                <a:ea typeface="DejaVu Sans"/>
              </a:rPr>
              <a:t>What we want to see: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l"/>
            </a:pPr>
            <a:r>
              <a:rPr lang="en-GB" sz="2800" strike="noStrike">
                <a:solidFill>
                  <a:srgbClr val="000000"/>
                </a:solidFill>
                <a:latin typeface="Arial"/>
                <a:ea typeface="DejaVu Sans"/>
              </a:rPr>
              <a:t>Less logical reads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l"/>
            </a:pPr>
            <a:r>
              <a:rPr lang="en-GB" sz="2800" strike="noStrike">
                <a:solidFill>
                  <a:srgbClr val="000000"/>
                </a:solidFill>
                <a:latin typeface="Arial"/>
                <a:ea typeface="DejaVu Sans"/>
              </a:rPr>
              <a:t>Index seeks instead of scans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GB" sz="3200" strike="noStrike">
                <a:solidFill>
                  <a:srgbClr val="000000"/>
                </a:solidFill>
                <a:latin typeface="Arial"/>
                <a:ea typeface="DejaVu Sans"/>
              </a:rPr>
              <a:t>What we don’t want to see: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l"/>
            </a:pPr>
            <a:r>
              <a:rPr lang="en-GB" sz="2800" strike="noStrike">
                <a:solidFill>
                  <a:srgbClr val="000000"/>
                </a:solidFill>
                <a:latin typeface="Arial"/>
                <a:ea typeface="DejaVu Sans"/>
              </a:rPr>
              <a:t>Lots of logical reads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l"/>
            </a:pPr>
            <a:r>
              <a:rPr lang="en-GB" sz="2800" strike="noStrike">
                <a:solidFill>
                  <a:srgbClr val="000000"/>
                </a:solidFill>
                <a:latin typeface="Arial"/>
                <a:ea typeface="DejaVu Sans"/>
              </a:rPr>
              <a:t>Key Lookup (Clustered)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l"/>
            </a:pPr>
            <a:r>
              <a:rPr lang="en-GB" sz="2800" strike="noStrike">
                <a:solidFill>
                  <a:srgbClr val="000000"/>
                </a:solidFill>
                <a:latin typeface="Arial"/>
                <a:ea typeface="DejaVu Sans"/>
              </a:rPr>
              <a:t>Table scans!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24000" y="404640"/>
            <a:ext cx="6120360" cy="646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2800" strike="noStrike">
                <a:solidFill>
                  <a:srgbClr val="ffffff"/>
                </a:solidFill>
                <a:latin typeface="Verdana"/>
                <a:ea typeface="DejaVu Sans"/>
              </a:rPr>
              <a:t>Our Regular Query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r>
              <a:rPr lang="en-GB" strike="noStrike">
                <a:solidFill>
                  <a:srgbClr val="0000ff"/>
                </a:solidFill>
                <a:latin typeface="Consolas"/>
                <a:ea typeface="Consolas"/>
              </a:rPr>
              <a:t>SELECT</a:t>
            </a:r>
            <a:r>
              <a:rPr lang="en-GB" strike="noStrike">
                <a:latin typeface="Consolas"/>
                <a:ea typeface="Consolas"/>
              </a:rPr>
              <a:t> </a:t>
            </a:r>
            <a:endParaRPr/>
          </a:p>
          <a:p>
            <a:r>
              <a:rPr lang="en-GB" strike="noStrike">
                <a:latin typeface="Consolas"/>
                <a:ea typeface="Consolas"/>
              </a:rPr>
              <a:t>DimDate</a:t>
            </a:r>
            <a:r>
              <a:rPr lang="en-GB" strike="noStrike">
                <a:solidFill>
                  <a:srgbClr val="808080"/>
                </a:solidFill>
                <a:latin typeface="Consolas"/>
                <a:ea typeface="Consolas"/>
              </a:rPr>
              <a:t>.</a:t>
            </a:r>
            <a:r>
              <a:rPr lang="en-GB" strike="noStrike">
                <a:latin typeface="Consolas"/>
                <a:ea typeface="Consolas"/>
              </a:rPr>
              <a:t>CalendarYear</a:t>
            </a:r>
            <a:endParaRPr/>
          </a:p>
          <a:p>
            <a:r>
              <a:rPr lang="en-GB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r>
              <a:rPr lang="en-GB" strike="noStrike">
                <a:latin typeface="Consolas"/>
                <a:ea typeface="Consolas"/>
              </a:rPr>
              <a:t> DimDate</a:t>
            </a:r>
            <a:r>
              <a:rPr lang="en-GB" strike="noStrike">
                <a:solidFill>
                  <a:srgbClr val="808080"/>
                </a:solidFill>
                <a:latin typeface="Consolas"/>
                <a:ea typeface="Consolas"/>
              </a:rPr>
              <a:t>.</a:t>
            </a:r>
            <a:r>
              <a:rPr lang="en-GB" strike="noStrike">
                <a:latin typeface="Consolas"/>
                <a:ea typeface="Consolas"/>
              </a:rPr>
              <a:t>MonthOfYearName</a:t>
            </a:r>
            <a:endParaRPr/>
          </a:p>
          <a:p>
            <a:r>
              <a:rPr lang="en-GB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r>
              <a:rPr lang="en-GB" strike="noStrike">
                <a:latin typeface="Consolas"/>
                <a:ea typeface="Consolas"/>
              </a:rPr>
              <a:t> DimDate</a:t>
            </a:r>
            <a:r>
              <a:rPr lang="en-GB" strike="noStrike">
                <a:solidFill>
                  <a:srgbClr val="808080"/>
                </a:solidFill>
                <a:latin typeface="Consolas"/>
                <a:ea typeface="Consolas"/>
              </a:rPr>
              <a:t>.</a:t>
            </a:r>
            <a:r>
              <a:rPr lang="en-GB" strike="noStrike">
                <a:latin typeface="Consolas"/>
                <a:ea typeface="Consolas"/>
              </a:rPr>
              <a:t>CalendarMonthNo</a:t>
            </a:r>
            <a:endParaRPr/>
          </a:p>
          <a:p>
            <a:r>
              <a:rPr lang="en-GB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r>
              <a:rPr lang="en-GB" strike="noStrike">
                <a:latin typeface="Consolas"/>
                <a:ea typeface="Consolas"/>
              </a:rPr>
              <a:t> DimDate</a:t>
            </a:r>
            <a:r>
              <a:rPr lang="en-GB" strike="noStrike">
                <a:solidFill>
                  <a:srgbClr val="808080"/>
                </a:solidFill>
                <a:latin typeface="Consolas"/>
                <a:ea typeface="Consolas"/>
              </a:rPr>
              <a:t>.</a:t>
            </a:r>
            <a:r>
              <a:rPr lang="en-GB" strike="noStrike">
                <a:latin typeface="Consolas"/>
                <a:ea typeface="Consolas"/>
              </a:rPr>
              <a:t>DayOfMonthNo</a:t>
            </a:r>
            <a:endParaRPr/>
          </a:p>
          <a:p>
            <a:r>
              <a:rPr lang="en-GB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r>
              <a:rPr lang="en-GB" strike="noStrike">
                <a:latin typeface="Consolas"/>
                <a:ea typeface="Consolas"/>
              </a:rPr>
              <a:t> DimDate</a:t>
            </a:r>
            <a:r>
              <a:rPr lang="en-GB" strike="noStrike">
                <a:solidFill>
                  <a:srgbClr val="808080"/>
                </a:solidFill>
                <a:latin typeface="Consolas"/>
                <a:ea typeface="Consolas"/>
              </a:rPr>
              <a:t>.</a:t>
            </a:r>
            <a:r>
              <a:rPr lang="en-GB" strike="noStrike">
                <a:latin typeface="Consolas"/>
                <a:ea typeface="Consolas"/>
              </a:rPr>
              <a:t>DayOfWeekName</a:t>
            </a:r>
            <a:endParaRPr/>
          </a:p>
          <a:p>
            <a:r>
              <a:rPr lang="en-GB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r>
              <a:rPr lang="en-GB" strike="noStrike">
                <a:latin typeface="Consolas"/>
                <a:ea typeface="Consolas"/>
              </a:rPr>
              <a:t> DimTest</a:t>
            </a:r>
            <a:r>
              <a:rPr lang="en-GB" strike="noStrike">
                <a:solidFill>
                  <a:srgbClr val="808080"/>
                </a:solidFill>
                <a:latin typeface="Consolas"/>
                <a:ea typeface="Consolas"/>
              </a:rPr>
              <a:t>.</a:t>
            </a:r>
            <a:r>
              <a:rPr lang="en-GB" strike="noStrike">
                <a:latin typeface="Consolas"/>
                <a:ea typeface="Consolas"/>
              </a:rPr>
              <a:t>TestValueCategory</a:t>
            </a:r>
            <a:endParaRPr/>
          </a:p>
          <a:p>
            <a:r>
              <a:rPr lang="en-GB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r>
              <a:rPr lang="en-GB" strike="noStrike">
                <a:latin typeface="Consolas"/>
                <a:ea typeface="Consolas"/>
              </a:rPr>
              <a:t> Fact</a:t>
            </a:r>
            <a:r>
              <a:rPr lang="en-GB" strike="noStrike">
                <a:solidFill>
                  <a:srgbClr val="808080"/>
                </a:solidFill>
                <a:latin typeface="Consolas"/>
                <a:ea typeface="Consolas"/>
              </a:rPr>
              <a:t>.</a:t>
            </a:r>
            <a:r>
              <a:rPr lang="en-GB" strike="noStrike">
                <a:latin typeface="Consolas"/>
                <a:ea typeface="Consolas"/>
              </a:rPr>
              <a:t>CountTest</a:t>
            </a:r>
            <a:endParaRPr/>
          </a:p>
          <a:p>
            <a:r>
              <a:rPr lang="en-GB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r>
              <a:rPr lang="en-GB" strike="noStrike">
                <a:latin typeface="Consolas"/>
                <a:ea typeface="Consolas"/>
              </a:rPr>
              <a:t> Fact</a:t>
            </a:r>
            <a:r>
              <a:rPr lang="en-GB" strike="noStrike">
                <a:solidFill>
                  <a:srgbClr val="808080"/>
                </a:solidFill>
                <a:latin typeface="Consolas"/>
                <a:ea typeface="Consolas"/>
              </a:rPr>
              <a:t>.</a:t>
            </a:r>
            <a:r>
              <a:rPr lang="en-GB" strike="noStrike">
                <a:latin typeface="Consolas"/>
                <a:ea typeface="Consolas"/>
              </a:rPr>
              <a:t>AmountTest</a:t>
            </a:r>
            <a:endParaRPr/>
          </a:p>
          <a:p>
            <a:endParaRPr/>
          </a:p>
          <a:p>
            <a:r>
              <a:rPr lang="en-GB" strike="noStrike">
                <a:solidFill>
                  <a:srgbClr val="0000ff"/>
                </a:solidFill>
                <a:latin typeface="Consolas"/>
                <a:ea typeface="Consolas"/>
              </a:rPr>
              <a:t>FROM</a:t>
            </a:r>
            <a:r>
              <a:rPr lang="en-GB" strike="noStrike">
                <a:latin typeface="Consolas"/>
                <a:ea typeface="Consolas"/>
              </a:rPr>
              <a:t> import</a:t>
            </a:r>
            <a:r>
              <a:rPr lang="en-GB" strike="noStrike">
                <a:solidFill>
                  <a:srgbClr val="808080"/>
                </a:solidFill>
                <a:latin typeface="Consolas"/>
                <a:ea typeface="Consolas"/>
              </a:rPr>
              <a:t>.</a:t>
            </a:r>
            <a:r>
              <a:rPr lang="en-GB" strike="noStrike">
                <a:latin typeface="Consolas"/>
                <a:ea typeface="Consolas"/>
              </a:rPr>
              <a:t>FactTest Fact </a:t>
            </a:r>
            <a:r>
              <a:rPr lang="en-GB" strike="noStrike">
                <a:solidFill>
                  <a:srgbClr val="0000ff"/>
                </a:solidFill>
                <a:latin typeface="Consolas"/>
                <a:ea typeface="Consolas"/>
              </a:rPr>
              <a:t>WITH</a:t>
            </a:r>
            <a:r>
              <a:rPr lang="en-GB" strike="noStrike">
                <a:solidFill>
                  <a:srgbClr val="808080"/>
                </a:solidFill>
                <a:latin typeface="Consolas"/>
                <a:ea typeface="Consolas"/>
              </a:rPr>
              <a:t>(</a:t>
            </a:r>
            <a:r>
              <a:rPr lang="en-GB" strike="noStrike">
                <a:solidFill>
                  <a:srgbClr val="0000ff"/>
                </a:solidFill>
                <a:latin typeface="Consolas"/>
                <a:ea typeface="Consolas"/>
              </a:rPr>
              <a:t>NOLOCK</a:t>
            </a:r>
            <a:r>
              <a:rPr lang="en-GB" strike="noStrike">
                <a:solidFill>
                  <a:srgbClr val="808080"/>
                </a:solidFill>
                <a:latin typeface="Consolas"/>
                <a:ea typeface="Consolas"/>
              </a:rPr>
              <a:t>)</a:t>
            </a:r>
            <a:endParaRPr/>
          </a:p>
          <a:p>
            <a:r>
              <a:rPr lang="en-GB" strike="noStrike">
                <a:solidFill>
                  <a:srgbClr val="808080"/>
                </a:solidFill>
                <a:latin typeface="Consolas"/>
                <a:ea typeface="Consolas"/>
              </a:rPr>
              <a:t>JOIN</a:t>
            </a:r>
            <a:r>
              <a:rPr lang="en-GB" strike="noStrike">
                <a:latin typeface="Consolas"/>
                <a:ea typeface="Consolas"/>
              </a:rPr>
              <a:t> import</a:t>
            </a:r>
            <a:r>
              <a:rPr lang="en-GB" strike="noStrike">
                <a:solidFill>
                  <a:srgbClr val="808080"/>
                </a:solidFill>
                <a:latin typeface="Consolas"/>
                <a:ea typeface="Consolas"/>
              </a:rPr>
              <a:t>.</a:t>
            </a:r>
            <a:r>
              <a:rPr lang="en-GB" strike="noStrike">
                <a:latin typeface="Consolas"/>
                <a:ea typeface="Consolas"/>
              </a:rPr>
              <a:t>DimDate DimDate </a:t>
            </a:r>
            <a:r>
              <a:rPr lang="en-GB" strike="noStrike">
                <a:solidFill>
                  <a:srgbClr val="0000ff"/>
                </a:solidFill>
                <a:latin typeface="Consolas"/>
                <a:ea typeface="Consolas"/>
              </a:rPr>
              <a:t>WITH</a:t>
            </a:r>
            <a:r>
              <a:rPr lang="en-GB" strike="noStrike">
                <a:solidFill>
                  <a:srgbClr val="808080"/>
                </a:solidFill>
                <a:latin typeface="Consolas"/>
                <a:ea typeface="Consolas"/>
              </a:rPr>
              <a:t>(</a:t>
            </a:r>
            <a:r>
              <a:rPr lang="en-GB" strike="noStrike">
                <a:solidFill>
                  <a:srgbClr val="0000ff"/>
                </a:solidFill>
                <a:latin typeface="Consolas"/>
                <a:ea typeface="Consolas"/>
              </a:rPr>
              <a:t>NOLOCK</a:t>
            </a:r>
            <a:r>
              <a:rPr lang="en-GB" strike="noStrike">
                <a:solidFill>
                  <a:srgbClr val="808080"/>
                </a:solidFill>
                <a:latin typeface="Consolas"/>
                <a:ea typeface="Consolas"/>
              </a:rPr>
              <a:t>)</a:t>
            </a:r>
            <a:r>
              <a:rPr lang="en-GB" strike="noStrike">
                <a:latin typeface="Consolas"/>
                <a:ea typeface="Consolas"/>
              </a:rPr>
              <a:t> </a:t>
            </a:r>
            <a:r>
              <a:rPr lang="en-GB" strike="noStrike">
                <a:solidFill>
                  <a:srgbClr val="0000ff"/>
                </a:solidFill>
                <a:latin typeface="Consolas"/>
                <a:ea typeface="Consolas"/>
              </a:rPr>
              <a:t>ON</a:t>
            </a:r>
            <a:endParaRPr/>
          </a:p>
          <a:p>
            <a:r>
              <a:rPr lang="en-GB" strike="noStrike">
                <a:latin typeface="Consolas"/>
                <a:ea typeface="Consolas"/>
              </a:rPr>
              <a:t>DimDate</a:t>
            </a:r>
            <a:r>
              <a:rPr lang="en-GB" strike="noStrike">
                <a:solidFill>
                  <a:srgbClr val="808080"/>
                </a:solidFill>
                <a:latin typeface="Consolas"/>
                <a:ea typeface="Consolas"/>
              </a:rPr>
              <a:t>.</a:t>
            </a:r>
            <a:r>
              <a:rPr lang="en-GB" strike="noStrike">
                <a:latin typeface="Consolas"/>
                <a:ea typeface="Consolas"/>
              </a:rPr>
              <a:t>DateKey  </a:t>
            </a:r>
            <a:r>
              <a:rPr lang="en-GB" strike="noStrike">
                <a:solidFill>
                  <a:srgbClr val="808080"/>
                </a:solidFill>
                <a:latin typeface="Consolas"/>
                <a:ea typeface="Consolas"/>
              </a:rPr>
              <a:t>=</a:t>
            </a:r>
            <a:r>
              <a:rPr lang="en-GB" strike="noStrike">
                <a:latin typeface="Consolas"/>
                <a:ea typeface="Consolas"/>
              </a:rPr>
              <a:t> Fact</a:t>
            </a:r>
            <a:r>
              <a:rPr lang="en-GB" strike="noStrike">
                <a:solidFill>
                  <a:srgbClr val="808080"/>
                </a:solidFill>
                <a:latin typeface="Consolas"/>
                <a:ea typeface="Consolas"/>
              </a:rPr>
              <a:t>.</a:t>
            </a:r>
            <a:r>
              <a:rPr lang="en-GB" strike="noStrike">
                <a:latin typeface="Consolas"/>
                <a:ea typeface="Consolas"/>
              </a:rPr>
              <a:t>DateKey</a:t>
            </a:r>
            <a:endParaRPr/>
          </a:p>
          <a:p>
            <a:r>
              <a:rPr lang="en-GB" strike="noStrike">
                <a:solidFill>
                  <a:srgbClr val="808080"/>
                </a:solidFill>
                <a:latin typeface="Consolas"/>
                <a:ea typeface="Consolas"/>
              </a:rPr>
              <a:t>JOIN</a:t>
            </a:r>
            <a:r>
              <a:rPr lang="en-GB" strike="noStrike">
                <a:latin typeface="Consolas"/>
                <a:ea typeface="Consolas"/>
              </a:rPr>
              <a:t> import</a:t>
            </a:r>
            <a:r>
              <a:rPr lang="en-GB" strike="noStrike">
                <a:solidFill>
                  <a:srgbClr val="808080"/>
                </a:solidFill>
                <a:latin typeface="Consolas"/>
                <a:ea typeface="Consolas"/>
              </a:rPr>
              <a:t>.</a:t>
            </a:r>
            <a:r>
              <a:rPr lang="en-GB" strike="noStrike">
                <a:latin typeface="Consolas"/>
                <a:ea typeface="Consolas"/>
              </a:rPr>
              <a:t>DimTest DimTest </a:t>
            </a:r>
            <a:r>
              <a:rPr lang="en-GB" strike="noStrike">
                <a:solidFill>
                  <a:srgbClr val="0000ff"/>
                </a:solidFill>
                <a:latin typeface="Consolas"/>
                <a:ea typeface="Consolas"/>
              </a:rPr>
              <a:t>WITH</a:t>
            </a:r>
            <a:r>
              <a:rPr lang="en-GB" strike="noStrike">
                <a:solidFill>
                  <a:srgbClr val="808080"/>
                </a:solidFill>
                <a:latin typeface="Consolas"/>
                <a:ea typeface="Consolas"/>
              </a:rPr>
              <a:t>(</a:t>
            </a:r>
            <a:r>
              <a:rPr lang="en-GB" strike="noStrike">
                <a:solidFill>
                  <a:srgbClr val="0000ff"/>
                </a:solidFill>
                <a:latin typeface="Consolas"/>
                <a:ea typeface="Consolas"/>
              </a:rPr>
              <a:t>NOLOCK</a:t>
            </a:r>
            <a:r>
              <a:rPr lang="en-GB" strike="noStrike">
                <a:solidFill>
                  <a:srgbClr val="808080"/>
                </a:solidFill>
                <a:latin typeface="Consolas"/>
                <a:ea typeface="Consolas"/>
              </a:rPr>
              <a:t>)</a:t>
            </a:r>
            <a:r>
              <a:rPr lang="en-GB" strike="noStrike">
                <a:latin typeface="Consolas"/>
                <a:ea typeface="Consolas"/>
              </a:rPr>
              <a:t> </a:t>
            </a:r>
            <a:r>
              <a:rPr lang="en-GB" strike="noStrike">
                <a:solidFill>
                  <a:srgbClr val="0000ff"/>
                </a:solidFill>
                <a:latin typeface="Consolas"/>
                <a:ea typeface="Consolas"/>
              </a:rPr>
              <a:t>ON</a:t>
            </a:r>
            <a:endParaRPr/>
          </a:p>
          <a:p>
            <a:r>
              <a:rPr lang="en-GB" strike="noStrike">
                <a:latin typeface="Consolas"/>
                <a:ea typeface="Consolas"/>
              </a:rPr>
              <a:t>DimTest</a:t>
            </a:r>
            <a:r>
              <a:rPr lang="en-GB" strike="noStrike">
                <a:solidFill>
                  <a:srgbClr val="808080"/>
                </a:solidFill>
                <a:latin typeface="Consolas"/>
                <a:ea typeface="Consolas"/>
              </a:rPr>
              <a:t>.</a:t>
            </a:r>
            <a:r>
              <a:rPr lang="en-GB" strike="noStrike">
                <a:latin typeface="Consolas"/>
                <a:ea typeface="Consolas"/>
              </a:rPr>
              <a:t>TestKey  </a:t>
            </a:r>
            <a:r>
              <a:rPr lang="en-GB" strike="noStrike">
                <a:solidFill>
                  <a:srgbClr val="808080"/>
                </a:solidFill>
                <a:latin typeface="Consolas"/>
                <a:ea typeface="Consolas"/>
              </a:rPr>
              <a:t>=</a:t>
            </a:r>
            <a:r>
              <a:rPr lang="en-GB" strike="noStrike">
                <a:latin typeface="Consolas"/>
                <a:ea typeface="Consolas"/>
              </a:rPr>
              <a:t> Fact</a:t>
            </a:r>
            <a:r>
              <a:rPr lang="en-GB" strike="noStrike">
                <a:solidFill>
                  <a:srgbClr val="808080"/>
                </a:solidFill>
                <a:latin typeface="Consolas"/>
                <a:ea typeface="Consolas"/>
              </a:rPr>
              <a:t>.</a:t>
            </a:r>
            <a:r>
              <a:rPr lang="en-GB" strike="noStrike">
                <a:latin typeface="Consolas"/>
                <a:ea typeface="Consolas"/>
              </a:rPr>
              <a:t>TestKey</a:t>
            </a:r>
            <a:r>
              <a:rPr lang="en-GB" strike="noStrike">
                <a:solidFill>
                  <a:srgbClr val="808080"/>
                </a:solidFill>
                <a:latin typeface="Consolas"/>
                <a:ea typeface="Consolas"/>
              </a:rPr>
              <a:t>;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24000" y="404640"/>
            <a:ext cx="6120360" cy="646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2800" strike="noStrike">
                <a:solidFill>
                  <a:srgbClr val="ffffff"/>
                </a:solidFill>
                <a:latin typeface="Verdana"/>
                <a:ea typeface="DejaVu Sans"/>
              </a:rPr>
              <a:t>Our Regular Query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DejaVu Sans"/>
              </a:rPr>
              <a:t>Implemented as the view acc.RegularQuery</a:t>
            </a:r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DejaVu Sans"/>
              </a:rPr>
              <a:t>Customers usually interested in looking at a particular month</a:t>
            </a:r>
            <a:endParaRPr/>
          </a:p>
          <a:p>
            <a:endParaRPr/>
          </a:p>
          <a:p>
            <a:r>
              <a:rPr lang="en-GB" sz="2400" strike="noStrike">
                <a:solidFill>
                  <a:srgbClr val="0000ff"/>
                </a:solidFill>
                <a:latin typeface="Consolas"/>
                <a:ea typeface="Consolas"/>
              </a:rPr>
              <a:t>SELECT</a:t>
            </a:r>
            <a:r>
              <a:rPr lang="en-GB" sz="2400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GB" sz="2400" strike="noStrike">
                <a:solidFill>
                  <a:srgbClr val="808080"/>
                </a:solidFill>
                <a:latin typeface="Consolas"/>
                <a:ea typeface="Consolas"/>
              </a:rPr>
              <a:t>*</a:t>
            </a:r>
            <a:r>
              <a:rPr lang="en-GB" sz="2400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GB" sz="2400" strike="noStrike">
                <a:solidFill>
                  <a:srgbClr val="0000ff"/>
                </a:solidFill>
                <a:latin typeface="Consolas"/>
                <a:ea typeface="Consolas"/>
              </a:rPr>
              <a:t>FROM</a:t>
            </a:r>
            <a:r>
              <a:rPr lang="en-GB" sz="2400" strike="noStrike">
                <a:solidFill>
                  <a:srgbClr val="000000"/>
                </a:solidFill>
                <a:latin typeface="Consolas"/>
                <a:ea typeface="Consolas"/>
              </a:rPr>
              <a:t> dw</a:t>
            </a:r>
            <a:r>
              <a:rPr lang="en-GB" sz="2400" strike="noStrike">
                <a:solidFill>
                  <a:srgbClr val="808080"/>
                </a:solidFill>
                <a:latin typeface="Consolas"/>
                <a:ea typeface="Consolas"/>
              </a:rPr>
              <a:t>.</a:t>
            </a:r>
            <a:r>
              <a:rPr lang="en-GB" sz="2400" strike="noStrike">
                <a:solidFill>
                  <a:srgbClr val="000000"/>
                </a:solidFill>
                <a:latin typeface="Consolas"/>
                <a:ea typeface="Consolas"/>
              </a:rPr>
              <a:t>acc</a:t>
            </a:r>
            <a:r>
              <a:rPr lang="en-GB" sz="2400" strike="noStrike">
                <a:solidFill>
                  <a:srgbClr val="808080"/>
                </a:solidFill>
                <a:latin typeface="Consolas"/>
                <a:ea typeface="Consolas"/>
              </a:rPr>
              <a:t>.</a:t>
            </a:r>
            <a:r>
              <a:rPr lang="en-GB" sz="2400" strike="noStrike">
                <a:solidFill>
                  <a:srgbClr val="000000"/>
                </a:solidFill>
                <a:latin typeface="Consolas"/>
                <a:ea typeface="Consolas"/>
              </a:rPr>
              <a:t>RegularQuery </a:t>
            </a:r>
            <a:endParaRPr/>
          </a:p>
          <a:p>
            <a:r>
              <a:rPr lang="en-GB" sz="2400" strike="noStrike">
                <a:solidFill>
                  <a:srgbClr val="0000ff"/>
                </a:solidFill>
                <a:latin typeface="Consolas"/>
                <a:ea typeface="Consolas"/>
              </a:rPr>
              <a:t>WHERE</a:t>
            </a:r>
            <a:r>
              <a:rPr lang="en-GB" sz="2400" strike="noStrike">
                <a:solidFill>
                  <a:srgbClr val="000000"/>
                </a:solidFill>
                <a:latin typeface="Consolas"/>
                <a:ea typeface="Consolas"/>
              </a:rPr>
              <a:t> CalendarMonthNo </a:t>
            </a:r>
            <a:r>
              <a:rPr lang="en-GB" sz="2400" strike="noStrike">
                <a:solidFill>
                  <a:srgbClr val="808080"/>
                </a:solidFill>
                <a:latin typeface="Consolas"/>
                <a:ea typeface="Consolas"/>
              </a:rPr>
              <a:t>=</a:t>
            </a:r>
            <a:r>
              <a:rPr lang="en-GB" sz="2400" strike="noStrike">
                <a:solidFill>
                  <a:srgbClr val="000000"/>
                </a:solidFill>
                <a:latin typeface="Consolas"/>
                <a:ea typeface="Consolas"/>
              </a:rPr>
              <a:t> 201401</a:t>
            </a:r>
            <a:r>
              <a:rPr lang="en-GB" sz="2400" strike="noStrike">
                <a:solidFill>
                  <a:srgbClr val="808080"/>
                </a:solid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Consolas"/>
              </a:rPr>
              <a:t>Currently lots of clustered index scans and high logical reads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24000" y="404640"/>
            <a:ext cx="6120360" cy="646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2800" strike="noStrike">
                <a:solidFill>
                  <a:srgbClr val="ffffff"/>
                </a:solidFill>
                <a:latin typeface="Verdana"/>
                <a:ea typeface="DejaVu Sans"/>
              </a:rPr>
              <a:t>NonClustered Index for the WHERE Clause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432000" y="15840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DejaVu Sans"/>
              </a:rPr>
              <a:t>Before we look at the interactions, focus on the date components of just the DimDate table</a:t>
            </a:r>
            <a:endParaRPr/>
          </a:p>
          <a:p>
            <a:endParaRPr/>
          </a:p>
          <a:p>
            <a:r>
              <a:rPr lang="en-GB" sz="2800" strike="noStrike">
                <a:solidFill>
                  <a:srgbClr val="000000"/>
                </a:solidFill>
                <a:latin typeface="Arial"/>
                <a:ea typeface="DejaVu Sans"/>
              </a:rPr>
              <a:t>Lets see how the query performs before adding the index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