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5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8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1FD30-601E-0448-9A51-FD18B2E5AD7E}" type="doc">
      <dgm:prSet loTypeId="urn:microsoft.com/office/officeart/2005/8/layout/cycle2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1CF9916-9D3E-8843-8714-E81276791459}">
      <dgm:prSet phldrT="[Text]"/>
      <dgm:spPr/>
      <dgm:t>
        <a:bodyPr/>
        <a:lstStyle/>
        <a:p>
          <a:r>
            <a:rPr lang="en-US" dirty="0"/>
            <a:t>1. Variable Transformation</a:t>
          </a:r>
        </a:p>
      </dgm:t>
    </dgm:pt>
    <dgm:pt modelId="{657C3E9E-698E-104F-ABAB-C203681F5496}" type="parTrans" cxnId="{B1C6D3E4-8769-D54E-B3FA-A3E7279B884D}">
      <dgm:prSet/>
      <dgm:spPr/>
      <dgm:t>
        <a:bodyPr/>
        <a:lstStyle/>
        <a:p>
          <a:endParaRPr lang="en-US"/>
        </a:p>
      </dgm:t>
    </dgm:pt>
    <dgm:pt modelId="{376067B4-6D61-C741-A874-0724AAFB4404}" type="sibTrans" cxnId="{B1C6D3E4-8769-D54E-B3FA-A3E7279B884D}">
      <dgm:prSet/>
      <dgm:spPr/>
      <dgm:t>
        <a:bodyPr/>
        <a:lstStyle/>
        <a:p>
          <a:endParaRPr lang="en-US"/>
        </a:p>
      </dgm:t>
    </dgm:pt>
    <dgm:pt modelId="{BEC05935-4A51-4344-AF79-F08EE9DA587E}">
      <dgm:prSet phldrT="[Text]"/>
      <dgm:spPr/>
      <dgm:t>
        <a:bodyPr/>
        <a:lstStyle/>
        <a:p>
          <a:r>
            <a:rPr lang="en-US" dirty="0"/>
            <a:t>2. Variable Selection</a:t>
          </a:r>
        </a:p>
      </dgm:t>
    </dgm:pt>
    <dgm:pt modelId="{153115BB-A20D-704F-BA14-AD0A6343D90C}" type="parTrans" cxnId="{DBD0DFFF-7B43-5D44-9298-3942BC2942E5}">
      <dgm:prSet/>
      <dgm:spPr/>
      <dgm:t>
        <a:bodyPr/>
        <a:lstStyle/>
        <a:p>
          <a:endParaRPr lang="en-US"/>
        </a:p>
      </dgm:t>
    </dgm:pt>
    <dgm:pt modelId="{A253E1EB-E54C-2E4D-80AE-F92845C805AF}" type="sibTrans" cxnId="{DBD0DFFF-7B43-5D44-9298-3942BC2942E5}">
      <dgm:prSet/>
      <dgm:spPr/>
      <dgm:t>
        <a:bodyPr/>
        <a:lstStyle/>
        <a:p>
          <a:endParaRPr lang="en-US"/>
        </a:p>
      </dgm:t>
    </dgm:pt>
    <dgm:pt modelId="{D68AE2CE-2E7C-EC4C-891D-7AF65DDDB29E}">
      <dgm:prSet phldrT="[Text]"/>
      <dgm:spPr/>
      <dgm:t>
        <a:bodyPr/>
        <a:lstStyle/>
        <a:p>
          <a:r>
            <a:rPr lang="en-US" dirty="0"/>
            <a:t>3. Target transformation</a:t>
          </a:r>
        </a:p>
      </dgm:t>
    </dgm:pt>
    <dgm:pt modelId="{E6E07C72-E464-5242-BD96-263293E0C6C4}" type="parTrans" cxnId="{684E2904-116F-AD43-9EF9-A68F1A79FA20}">
      <dgm:prSet/>
      <dgm:spPr/>
      <dgm:t>
        <a:bodyPr/>
        <a:lstStyle/>
        <a:p>
          <a:endParaRPr lang="en-US"/>
        </a:p>
      </dgm:t>
    </dgm:pt>
    <dgm:pt modelId="{CCF99707-E706-EA40-9301-A8552052D050}" type="sibTrans" cxnId="{684E2904-116F-AD43-9EF9-A68F1A79FA20}">
      <dgm:prSet/>
      <dgm:spPr/>
      <dgm:t>
        <a:bodyPr/>
        <a:lstStyle/>
        <a:p>
          <a:endParaRPr lang="en-US"/>
        </a:p>
      </dgm:t>
    </dgm:pt>
    <dgm:pt modelId="{A3E90896-A301-D847-8773-C0578B80BB13}">
      <dgm:prSet phldrT="[Text]"/>
      <dgm:spPr/>
      <dgm:t>
        <a:bodyPr/>
        <a:lstStyle/>
        <a:p>
          <a:r>
            <a:rPr lang="en-US" dirty="0"/>
            <a:t>4. Build machine learning model</a:t>
          </a:r>
        </a:p>
      </dgm:t>
    </dgm:pt>
    <dgm:pt modelId="{E61D0F3A-6531-1844-86B4-2FAE533B2D7E}" type="parTrans" cxnId="{5631D0FF-D2F9-2445-A14F-F6EC5BC0BE8F}">
      <dgm:prSet/>
      <dgm:spPr/>
      <dgm:t>
        <a:bodyPr/>
        <a:lstStyle/>
        <a:p>
          <a:endParaRPr lang="en-US"/>
        </a:p>
      </dgm:t>
    </dgm:pt>
    <dgm:pt modelId="{A09D2107-439C-4847-8656-0714C97E5D71}" type="sibTrans" cxnId="{5631D0FF-D2F9-2445-A14F-F6EC5BC0BE8F}">
      <dgm:prSet/>
      <dgm:spPr/>
      <dgm:t>
        <a:bodyPr/>
        <a:lstStyle/>
        <a:p>
          <a:endParaRPr lang="en-US"/>
        </a:p>
      </dgm:t>
    </dgm:pt>
    <dgm:pt modelId="{6749064E-F9F3-BE41-AB80-9477B1F06281}">
      <dgm:prSet phldrT="[Text]"/>
      <dgm:spPr/>
      <dgm:t>
        <a:bodyPr/>
        <a:lstStyle/>
        <a:p>
          <a:r>
            <a:rPr lang="en-US" dirty="0"/>
            <a:t>5. Evaluate model</a:t>
          </a:r>
        </a:p>
      </dgm:t>
    </dgm:pt>
    <dgm:pt modelId="{A87E0C48-FAAB-1E49-B2D9-39D3F68331F3}" type="parTrans" cxnId="{748425EA-31E9-9F4B-AD58-D207FB1C722D}">
      <dgm:prSet/>
      <dgm:spPr/>
      <dgm:t>
        <a:bodyPr/>
        <a:lstStyle/>
        <a:p>
          <a:endParaRPr lang="en-US"/>
        </a:p>
      </dgm:t>
    </dgm:pt>
    <dgm:pt modelId="{F92C12E3-5810-A84D-BC33-B95117293EDF}" type="sibTrans" cxnId="{748425EA-31E9-9F4B-AD58-D207FB1C722D}">
      <dgm:prSet/>
      <dgm:spPr/>
      <dgm:t>
        <a:bodyPr/>
        <a:lstStyle/>
        <a:p>
          <a:endParaRPr lang="en-US"/>
        </a:p>
      </dgm:t>
    </dgm:pt>
    <dgm:pt modelId="{0EB68E85-441E-F14E-ACAE-4704088A1F0D}" type="pres">
      <dgm:prSet presAssocID="{1D61FD30-601E-0448-9A51-FD18B2E5AD7E}" presName="cycle" presStyleCnt="0">
        <dgm:presLayoutVars>
          <dgm:dir/>
          <dgm:resizeHandles val="exact"/>
        </dgm:presLayoutVars>
      </dgm:prSet>
      <dgm:spPr/>
    </dgm:pt>
    <dgm:pt modelId="{43D9A9DF-17EF-EC4C-AB4A-7261473EEC76}" type="pres">
      <dgm:prSet presAssocID="{11CF9916-9D3E-8843-8714-E81276791459}" presName="node" presStyleLbl="node1" presStyleIdx="0" presStyleCnt="5">
        <dgm:presLayoutVars>
          <dgm:bulletEnabled val="1"/>
        </dgm:presLayoutVars>
      </dgm:prSet>
      <dgm:spPr/>
    </dgm:pt>
    <dgm:pt modelId="{2A502AE2-8E05-5444-81CA-18CB9FE3E2C2}" type="pres">
      <dgm:prSet presAssocID="{376067B4-6D61-C741-A874-0724AAFB4404}" presName="sibTrans" presStyleLbl="sibTrans2D1" presStyleIdx="0" presStyleCnt="5"/>
      <dgm:spPr/>
    </dgm:pt>
    <dgm:pt modelId="{EB9E0927-D763-8F40-8729-ED18D377D681}" type="pres">
      <dgm:prSet presAssocID="{376067B4-6D61-C741-A874-0724AAFB4404}" presName="connectorText" presStyleLbl="sibTrans2D1" presStyleIdx="0" presStyleCnt="5"/>
      <dgm:spPr/>
    </dgm:pt>
    <dgm:pt modelId="{725AE61E-BC28-5B4B-B9A9-9D5EBE5F77F9}" type="pres">
      <dgm:prSet presAssocID="{BEC05935-4A51-4344-AF79-F08EE9DA587E}" presName="node" presStyleLbl="node1" presStyleIdx="1" presStyleCnt="5">
        <dgm:presLayoutVars>
          <dgm:bulletEnabled val="1"/>
        </dgm:presLayoutVars>
      </dgm:prSet>
      <dgm:spPr/>
    </dgm:pt>
    <dgm:pt modelId="{C43C0E1F-8DD2-E745-88E5-9ED5F6A27F76}" type="pres">
      <dgm:prSet presAssocID="{A253E1EB-E54C-2E4D-80AE-F92845C805AF}" presName="sibTrans" presStyleLbl="sibTrans2D1" presStyleIdx="1" presStyleCnt="5"/>
      <dgm:spPr/>
    </dgm:pt>
    <dgm:pt modelId="{D86AEDBC-076C-004B-8C41-401E42D6C3D6}" type="pres">
      <dgm:prSet presAssocID="{A253E1EB-E54C-2E4D-80AE-F92845C805AF}" presName="connectorText" presStyleLbl="sibTrans2D1" presStyleIdx="1" presStyleCnt="5"/>
      <dgm:spPr/>
    </dgm:pt>
    <dgm:pt modelId="{37A8AE4B-F311-3142-ACB1-3FB1F36B8546}" type="pres">
      <dgm:prSet presAssocID="{D68AE2CE-2E7C-EC4C-891D-7AF65DDDB29E}" presName="node" presStyleLbl="node1" presStyleIdx="2" presStyleCnt="5">
        <dgm:presLayoutVars>
          <dgm:bulletEnabled val="1"/>
        </dgm:presLayoutVars>
      </dgm:prSet>
      <dgm:spPr/>
    </dgm:pt>
    <dgm:pt modelId="{B40D696A-BBEB-7C49-83FA-1526506FD46B}" type="pres">
      <dgm:prSet presAssocID="{CCF99707-E706-EA40-9301-A8552052D050}" presName="sibTrans" presStyleLbl="sibTrans2D1" presStyleIdx="2" presStyleCnt="5"/>
      <dgm:spPr/>
    </dgm:pt>
    <dgm:pt modelId="{66AE8E89-4593-9545-BD0D-69E6D88E6AB0}" type="pres">
      <dgm:prSet presAssocID="{CCF99707-E706-EA40-9301-A8552052D050}" presName="connectorText" presStyleLbl="sibTrans2D1" presStyleIdx="2" presStyleCnt="5"/>
      <dgm:spPr/>
    </dgm:pt>
    <dgm:pt modelId="{B5DE306A-FAF6-7149-BBE8-2AB2030FD6EE}" type="pres">
      <dgm:prSet presAssocID="{A3E90896-A301-D847-8773-C0578B80BB13}" presName="node" presStyleLbl="node1" presStyleIdx="3" presStyleCnt="5">
        <dgm:presLayoutVars>
          <dgm:bulletEnabled val="1"/>
        </dgm:presLayoutVars>
      </dgm:prSet>
      <dgm:spPr/>
    </dgm:pt>
    <dgm:pt modelId="{4E3E47FD-D834-DE4F-9304-EC4A09C73E7B}" type="pres">
      <dgm:prSet presAssocID="{A09D2107-439C-4847-8656-0714C97E5D71}" presName="sibTrans" presStyleLbl="sibTrans2D1" presStyleIdx="3" presStyleCnt="5"/>
      <dgm:spPr/>
    </dgm:pt>
    <dgm:pt modelId="{C72E37D2-74F7-EB40-BF17-FAE1289B5739}" type="pres">
      <dgm:prSet presAssocID="{A09D2107-439C-4847-8656-0714C97E5D71}" presName="connectorText" presStyleLbl="sibTrans2D1" presStyleIdx="3" presStyleCnt="5"/>
      <dgm:spPr/>
    </dgm:pt>
    <dgm:pt modelId="{0B579730-9F44-0446-9A08-AD1FA053E338}" type="pres">
      <dgm:prSet presAssocID="{6749064E-F9F3-BE41-AB80-9477B1F06281}" presName="node" presStyleLbl="node1" presStyleIdx="4" presStyleCnt="5">
        <dgm:presLayoutVars>
          <dgm:bulletEnabled val="1"/>
        </dgm:presLayoutVars>
      </dgm:prSet>
      <dgm:spPr/>
    </dgm:pt>
    <dgm:pt modelId="{27EA54F7-406C-B341-ACCC-D431929F7C01}" type="pres">
      <dgm:prSet presAssocID="{F92C12E3-5810-A84D-BC33-B95117293EDF}" presName="sibTrans" presStyleLbl="sibTrans2D1" presStyleIdx="4" presStyleCnt="5"/>
      <dgm:spPr/>
    </dgm:pt>
    <dgm:pt modelId="{0CE0E99F-3600-2C43-8D12-13DA8CD96749}" type="pres">
      <dgm:prSet presAssocID="{F92C12E3-5810-A84D-BC33-B95117293EDF}" presName="connectorText" presStyleLbl="sibTrans2D1" presStyleIdx="4" presStyleCnt="5"/>
      <dgm:spPr/>
    </dgm:pt>
  </dgm:ptLst>
  <dgm:cxnLst>
    <dgm:cxn modelId="{684E2904-116F-AD43-9EF9-A68F1A79FA20}" srcId="{1D61FD30-601E-0448-9A51-FD18B2E5AD7E}" destId="{D68AE2CE-2E7C-EC4C-891D-7AF65DDDB29E}" srcOrd="2" destOrd="0" parTransId="{E6E07C72-E464-5242-BD96-263293E0C6C4}" sibTransId="{CCF99707-E706-EA40-9301-A8552052D050}"/>
    <dgm:cxn modelId="{4579401D-454D-6A45-926A-0C532858C04A}" type="presOf" srcId="{A09D2107-439C-4847-8656-0714C97E5D71}" destId="{C72E37D2-74F7-EB40-BF17-FAE1289B5739}" srcOrd="1" destOrd="0" presId="urn:microsoft.com/office/officeart/2005/8/layout/cycle2"/>
    <dgm:cxn modelId="{89AE6636-6329-454B-8B3A-68928C593735}" type="presOf" srcId="{F92C12E3-5810-A84D-BC33-B95117293EDF}" destId="{27EA54F7-406C-B341-ACCC-D431929F7C01}" srcOrd="0" destOrd="0" presId="urn:microsoft.com/office/officeart/2005/8/layout/cycle2"/>
    <dgm:cxn modelId="{1E59385F-C1D6-7B44-9D5D-9CA4B4A75733}" type="presOf" srcId="{D68AE2CE-2E7C-EC4C-891D-7AF65DDDB29E}" destId="{37A8AE4B-F311-3142-ACB1-3FB1F36B8546}" srcOrd="0" destOrd="0" presId="urn:microsoft.com/office/officeart/2005/8/layout/cycle2"/>
    <dgm:cxn modelId="{03EE006C-8D2F-574C-8F4F-8523522B3F99}" type="presOf" srcId="{376067B4-6D61-C741-A874-0724AAFB4404}" destId="{EB9E0927-D763-8F40-8729-ED18D377D681}" srcOrd="1" destOrd="0" presId="urn:microsoft.com/office/officeart/2005/8/layout/cycle2"/>
    <dgm:cxn modelId="{015F676D-4BD3-9A4A-BF4B-E721E9C02700}" type="presOf" srcId="{11CF9916-9D3E-8843-8714-E81276791459}" destId="{43D9A9DF-17EF-EC4C-AB4A-7261473EEC76}" srcOrd="0" destOrd="0" presId="urn:microsoft.com/office/officeart/2005/8/layout/cycle2"/>
    <dgm:cxn modelId="{82A0B270-B8DC-FC4D-8E89-EA61ED46EF86}" type="presOf" srcId="{CCF99707-E706-EA40-9301-A8552052D050}" destId="{66AE8E89-4593-9545-BD0D-69E6D88E6AB0}" srcOrd="1" destOrd="0" presId="urn:microsoft.com/office/officeart/2005/8/layout/cycle2"/>
    <dgm:cxn modelId="{15BB2F76-B6F5-7E42-B1B0-8092C7800E3F}" type="presOf" srcId="{A253E1EB-E54C-2E4D-80AE-F92845C805AF}" destId="{D86AEDBC-076C-004B-8C41-401E42D6C3D6}" srcOrd="1" destOrd="0" presId="urn:microsoft.com/office/officeart/2005/8/layout/cycle2"/>
    <dgm:cxn modelId="{4E142577-09CE-D74B-88CC-F50B876762C8}" type="presOf" srcId="{CCF99707-E706-EA40-9301-A8552052D050}" destId="{B40D696A-BBEB-7C49-83FA-1526506FD46B}" srcOrd="0" destOrd="0" presId="urn:microsoft.com/office/officeart/2005/8/layout/cycle2"/>
    <dgm:cxn modelId="{6BA1AE7F-2155-BE45-A75C-947E70C5BEB1}" type="presOf" srcId="{A253E1EB-E54C-2E4D-80AE-F92845C805AF}" destId="{C43C0E1F-8DD2-E745-88E5-9ED5F6A27F76}" srcOrd="0" destOrd="0" presId="urn:microsoft.com/office/officeart/2005/8/layout/cycle2"/>
    <dgm:cxn modelId="{3EA1409C-9336-8B4E-9178-5EB866F40D5F}" type="presOf" srcId="{1D61FD30-601E-0448-9A51-FD18B2E5AD7E}" destId="{0EB68E85-441E-F14E-ACAE-4704088A1F0D}" srcOrd="0" destOrd="0" presId="urn:microsoft.com/office/officeart/2005/8/layout/cycle2"/>
    <dgm:cxn modelId="{1E910DB3-4F11-144E-9BC4-DFBE0787BD73}" type="presOf" srcId="{376067B4-6D61-C741-A874-0724AAFB4404}" destId="{2A502AE2-8E05-5444-81CA-18CB9FE3E2C2}" srcOrd="0" destOrd="0" presId="urn:microsoft.com/office/officeart/2005/8/layout/cycle2"/>
    <dgm:cxn modelId="{AD177CCB-A292-E749-8E3E-C118B250E1B2}" type="presOf" srcId="{F92C12E3-5810-A84D-BC33-B95117293EDF}" destId="{0CE0E99F-3600-2C43-8D12-13DA8CD96749}" srcOrd="1" destOrd="0" presId="urn:microsoft.com/office/officeart/2005/8/layout/cycle2"/>
    <dgm:cxn modelId="{ED0CC2D1-2AB3-874D-82D1-A5DF75E6A512}" type="presOf" srcId="{A09D2107-439C-4847-8656-0714C97E5D71}" destId="{4E3E47FD-D834-DE4F-9304-EC4A09C73E7B}" srcOrd="0" destOrd="0" presId="urn:microsoft.com/office/officeart/2005/8/layout/cycle2"/>
    <dgm:cxn modelId="{B093A5D8-9E32-314F-BDE9-FB04D2BA3E4B}" type="presOf" srcId="{6749064E-F9F3-BE41-AB80-9477B1F06281}" destId="{0B579730-9F44-0446-9A08-AD1FA053E338}" srcOrd="0" destOrd="0" presId="urn:microsoft.com/office/officeart/2005/8/layout/cycle2"/>
    <dgm:cxn modelId="{B1C6D3E4-8769-D54E-B3FA-A3E7279B884D}" srcId="{1D61FD30-601E-0448-9A51-FD18B2E5AD7E}" destId="{11CF9916-9D3E-8843-8714-E81276791459}" srcOrd="0" destOrd="0" parTransId="{657C3E9E-698E-104F-ABAB-C203681F5496}" sibTransId="{376067B4-6D61-C741-A874-0724AAFB4404}"/>
    <dgm:cxn modelId="{748425EA-31E9-9F4B-AD58-D207FB1C722D}" srcId="{1D61FD30-601E-0448-9A51-FD18B2E5AD7E}" destId="{6749064E-F9F3-BE41-AB80-9477B1F06281}" srcOrd="4" destOrd="0" parTransId="{A87E0C48-FAAB-1E49-B2D9-39D3F68331F3}" sibTransId="{F92C12E3-5810-A84D-BC33-B95117293EDF}"/>
    <dgm:cxn modelId="{444541F3-1E19-C241-B417-791E7B3AC1B0}" type="presOf" srcId="{A3E90896-A301-D847-8773-C0578B80BB13}" destId="{B5DE306A-FAF6-7149-BBE8-2AB2030FD6EE}" srcOrd="0" destOrd="0" presId="urn:microsoft.com/office/officeart/2005/8/layout/cycle2"/>
    <dgm:cxn modelId="{2242D0F5-8094-4B4C-9CFE-584BBC3D6F3C}" type="presOf" srcId="{BEC05935-4A51-4344-AF79-F08EE9DA587E}" destId="{725AE61E-BC28-5B4B-B9A9-9D5EBE5F77F9}" srcOrd="0" destOrd="0" presId="urn:microsoft.com/office/officeart/2005/8/layout/cycle2"/>
    <dgm:cxn modelId="{5631D0FF-D2F9-2445-A14F-F6EC5BC0BE8F}" srcId="{1D61FD30-601E-0448-9A51-FD18B2E5AD7E}" destId="{A3E90896-A301-D847-8773-C0578B80BB13}" srcOrd="3" destOrd="0" parTransId="{E61D0F3A-6531-1844-86B4-2FAE533B2D7E}" sibTransId="{A09D2107-439C-4847-8656-0714C97E5D71}"/>
    <dgm:cxn modelId="{DBD0DFFF-7B43-5D44-9298-3942BC2942E5}" srcId="{1D61FD30-601E-0448-9A51-FD18B2E5AD7E}" destId="{BEC05935-4A51-4344-AF79-F08EE9DA587E}" srcOrd="1" destOrd="0" parTransId="{153115BB-A20D-704F-BA14-AD0A6343D90C}" sibTransId="{A253E1EB-E54C-2E4D-80AE-F92845C805AF}"/>
    <dgm:cxn modelId="{C53C0DF4-F199-E34F-9C75-FF5BAEE3C2BF}" type="presParOf" srcId="{0EB68E85-441E-F14E-ACAE-4704088A1F0D}" destId="{43D9A9DF-17EF-EC4C-AB4A-7261473EEC76}" srcOrd="0" destOrd="0" presId="urn:microsoft.com/office/officeart/2005/8/layout/cycle2"/>
    <dgm:cxn modelId="{D58D49EB-EF91-814D-9990-0A28B28D7178}" type="presParOf" srcId="{0EB68E85-441E-F14E-ACAE-4704088A1F0D}" destId="{2A502AE2-8E05-5444-81CA-18CB9FE3E2C2}" srcOrd="1" destOrd="0" presId="urn:microsoft.com/office/officeart/2005/8/layout/cycle2"/>
    <dgm:cxn modelId="{1561D1C6-9885-0747-9B75-B34DED4BF0E9}" type="presParOf" srcId="{2A502AE2-8E05-5444-81CA-18CB9FE3E2C2}" destId="{EB9E0927-D763-8F40-8729-ED18D377D681}" srcOrd="0" destOrd="0" presId="urn:microsoft.com/office/officeart/2005/8/layout/cycle2"/>
    <dgm:cxn modelId="{A7DA7EFB-A4FE-E84B-9733-54113A46DA1D}" type="presParOf" srcId="{0EB68E85-441E-F14E-ACAE-4704088A1F0D}" destId="{725AE61E-BC28-5B4B-B9A9-9D5EBE5F77F9}" srcOrd="2" destOrd="0" presId="urn:microsoft.com/office/officeart/2005/8/layout/cycle2"/>
    <dgm:cxn modelId="{DFD0E4C9-FDE3-A848-9DAF-F68B564C7399}" type="presParOf" srcId="{0EB68E85-441E-F14E-ACAE-4704088A1F0D}" destId="{C43C0E1F-8DD2-E745-88E5-9ED5F6A27F76}" srcOrd="3" destOrd="0" presId="urn:microsoft.com/office/officeart/2005/8/layout/cycle2"/>
    <dgm:cxn modelId="{3D3934A8-E262-9A40-9936-70D937A9A97F}" type="presParOf" srcId="{C43C0E1F-8DD2-E745-88E5-9ED5F6A27F76}" destId="{D86AEDBC-076C-004B-8C41-401E42D6C3D6}" srcOrd="0" destOrd="0" presId="urn:microsoft.com/office/officeart/2005/8/layout/cycle2"/>
    <dgm:cxn modelId="{639EACFD-B5FE-AD48-9CD3-B74EBFAC848B}" type="presParOf" srcId="{0EB68E85-441E-F14E-ACAE-4704088A1F0D}" destId="{37A8AE4B-F311-3142-ACB1-3FB1F36B8546}" srcOrd="4" destOrd="0" presId="urn:microsoft.com/office/officeart/2005/8/layout/cycle2"/>
    <dgm:cxn modelId="{5CFC14CE-292A-1D4A-9F49-004C35E5A907}" type="presParOf" srcId="{0EB68E85-441E-F14E-ACAE-4704088A1F0D}" destId="{B40D696A-BBEB-7C49-83FA-1526506FD46B}" srcOrd="5" destOrd="0" presId="urn:microsoft.com/office/officeart/2005/8/layout/cycle2"/>
    <dgm:cxn modelId="{5640C79E-EC95-F74A-8361-079901D2F8C0}" type="presParOf" srcId="{B40D696A-BBEB-7C49-83FA-1526506FD46B}" destId="{66AE8E89-4593-9545-BD0D-69E6D88E6AB0}" srcOrd="0" destOrd="0" presId="urn:microsoft.com/office/officeart/2005/8/layout/cycle2"/>
    <dgm:cxn modelId="{78559A31-7557-F64E-9311-9424BC933C14}" type="presParOf" srcId="{0EB68E85-441E-F14E-ACAE-4704088A1F0D}" destId="{B5DE306A-FAF6-7149-BBE8-2AB2030FD6EE}" srcOrd="6" destOrd="0" presId="urn:microsoft.com/office/officeart/2005/8/layout/cycle2"/>
    <dgm:cxn modelId="{13842117-4591-F346-A96F-30417F8A33C2}" type="presParOf" srcId="{0EB68E85-441E-F14E-ACAE-4704088A1F0D}" destId="{4E3E47FD-D834-DE4F-9304-EC4A09C73E7B}" srcOrd="7" destOrd="0" presId="urn:microsoft.com/office/officeart/2005/8/layout/cycle2"/>
    <dgm:cxn modelId="{E145021C-D893-9442-B78D-826052185A43}" type="presParOf" srcId="{4E3E47FD-D834-DE4F-9304-EC4A09C73E7B}" destId="{C72E37D2-74F7-EB40-BF17-FAE1289B5739}" srcOrd="0" destOrd="0" presId="urn:microsoft.com/office/officeart/2005/8/layout/cycle2"/>
    <dgm:cxn modelId="{877C6EAB-76D1-F445-947C-910297DBC028}" type="presParOf" srcId="{0EB68E85-441E-F14E-ACAE-4704088A1F0D}" destId="{0B579730-9F44-0446-9A08-AD1FA053E338}" srcOrd="8" destOrd="0" presId="urn:microsoft.com/office/officeart/2005/8/layout/cycle2"/>
    <dgm:cxn modelId="{25C9421A-20CA-D644-8BE5-F52979972EAA}" type="presParOf" srcId="{0EB68E85-441E-F14E-ACAE-4704088A1F0D}" destId="{27EA54F7-406C-B341-ACCC-D431929F7C01}" srcOrd="9" destOrd="0" presId="urn:microsoft.com/office/officeart/2005/8/layout/cycle2"/>
    <dgm:cxn modelId="{B7BD41AA-EB8F-8844-AA59-5671A54C090B}" type="presParOf" srcId="{27EA54F7-406C-B341-ACCC-D431929F7C01}" destId="{0CE0E99F-3600-2C43-8D12-13DA8CD967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1FD30-601E-0448-9A51-FD18B2E5AD7E}" type="doc">
      <dgm:prSet loTypeId="urn:microsoft.com/office/officeart/2005/8/layout/cycle2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CF9916-9D3E-8843-8714-E81276791459}">
      <dgm:prSet phldrT="[Text]"/>
      <dgm:spPr/>
      <dgm:t>
        <a:bodyPr/>
        <a:lstStyle/>
        <a:p>
          <a:r>
            <a:rPr lang="en-US" dirty="0"/>
            <a:t>1. Variable Transformation</a:t>
          </a:r>
        </a:p>
      </dgm:t>
    </dgm:pt>
    <dgm:pt modelId="{657C3E9E-698E-104F-ABAB-C203681F5496}" type="parTrans" cxnId="{B1C6D3E4-8769-D54E-B3FA-A3E7279B884D}">
      <dgm:prSet/>
      <dgm:spPr/>
      <dgm:t>
        <a:bodyPr/>
        <a:lstStyle/>
        <a:p>
          <a:endParaRPr lang="en-US"/>
        </a:p>
      </dgm:t>
    </dgm:pt>
    <dgm:pt modelId="{376067B4-6D61-C741-A874-0724AAFB4404}" type="sibTrans" cxnId="{B1C6D3E4-8769-D54E-B3FA-A3E7279B884D}">
      <dgm:prSet/>
      <dgm:spPr/>
      <dgm:t>
        <a:bodyPr/>
        <a:lstStyle/>
        <a:p>
          <a:endParaRPr lang="en-US"/>
        </a:p>
      </dgm:t>
    </dgm:pt>
    <dgm:pt modelId="{BEC05935-4A51-4344-AF79-F08EE9DA587E}">
      <dgm:prSet phldrT="[Text]"/>
      <dgm:spPr/>
      <dgm:t>
        <a:bodyPr/>
        <a:lstStyle/>
        <a:p>
          <a:r>
            <a:rPr lang="en-US" dirty="0"/>
            <a:t>2. Variable Selection</a:t>
          </a:r>
        </a:p>
      </dgm:t>
    </dgm:pt>
    <dgm:pt modelId="{153115BB-A20D-704F-BA14-AD0A6343D90C}" type="parTrans" cxnId="{DBD0DFFF-7B43-5D44-9298-3942BC2942E5}">
      <dgm:prSet/>
      <dgm:spPr/>
      <dgm:t>
        <a:bodyPr/>
        <a:lstStyle/>
        <a:p>
          <a:endParaRPr lang="en-US"/>
        </a:p>
      </dgm:t>
    </dgm:pt>
    <dgm:pt modelId="{A253E1EB-E54C-2E4D-80AE-F92845C805AF}" type="sibTrans" cxnId="{DBD0DFFF-7B43-5D44-9298-3942BC2942E5}">
      <dgm:prSet/>
      <dgm:spPr/>
      <dgm:t>
        <a:bodyPr/>
        <a:lstStyle/>
        <a:p>
          <a:endParaRPr lang="en-US"/>
        </a:p>
      </dgm:t>
    </dgm:pt>
    <dgm:pt modelId="{D68AE2CE-2E7C-EC4C-891D-7AF65DDDB29E}">
      <dgm:prSet phldrT="[Text]"/>
      <dgm:spPr/>
      <dgm:t>
        <a:bodyPr/>
        <a:lstStyle/>
        <a:p>
          <a:r>
            <a:rPr lang="en-US" dirty="0"/>
            <a:t>3. Target transformation</a:t>
          </a:r>
        </a:p>
      </dgm:t>
    </dgm:pt>
    <dgm:pt modelId="{E6E07C72-E464-5242-BD96-263293E0C6C4}" type="parTrans" cxnId="{684E2904-116F-AD43-9EF9-A68F1A79FA20}">
      <dgm:prSet/>
      <dgm:spPr/>
      <dgm:t>
        <a:bodyPr/>
        <a:lstStyle/>
        <a:p>
          <a:endParaRPr lang="en-US"/>
        </a:p>
      </dgm:t>
    </dgm:pt>
    <dgm:pt modelId="{CCF99707-E706-EA40-9301-A8552052D050}" type="sibTrans" cxnId="{684E2904-116F-AD43-9EF9-A68F1A79FA20}">
      <dgm:prSet/>
      <dgm:spPr/>
      <dgm:t>
        <a:bodyPr/>
        <a:lstStyle/>
        <a:p>
          <a:endParaRPr lang="en-US"/>
        </a:p>
      </dgm:t>
    </dgm:pt>
    <dgm:pt modelId="{A3E90896-A301-D847-8773-C0578B80BB13}">
      <dgm:prSet phldrT="[Text]"/>
      <dgm:spPr/>
      <dgm:t>
        <a:bodyPr/>
        <a:lstStyle/>
        <a:p>
          <a:r>
            <a:rPr lang="en-US" dirty="0"/>
            <a:t>4. Build machine learning model</a:t>
          </a:r>
        </a:p>
      </dgm:t>
    </dgm:pt>
    <dgm:pt modelId="{E61D0F3A-6531-1844-86B4-2FAE533B2D7E}" type="parTrans" cxnId="{5631D0FF-D2F9-2445-A14F-F6EC5BC0BE8F}">
      <dgm:prSet/>
      <dgm:spPr/>
      <dgm:t>
        <a:bodyPr/>
        <a:lstStyle/>
        <a:p>
          <a:endParaRPr lang="en-US"/>
        </a:p>
      </dgm:t>
    </dgm:pt>
    <dgm:pt modelId="{A09D2107-439C-4847-8656-0714C97E5D71}" type="sibTrans" cxnId="{5631D0FF-D2F9-2445-A14F-F6EC5BC0BE8F}">
      <dgm:prSet/>
      <dgm:spPr/>
      <dgm:t>
        <a:bodyPr/>
        <a:lstStyle/>
        <a:p>
          <a:endParaRPr lang="en-US"/>
        </a:p>
      </dgm:t>
    </dgm:pt>
    <dgm:pt modelId="{6749064E-F9F3-BE41-AB80-9477B1F06281}">
      <dgm:prSet phldrT="[Text]"/>
      <dgm:spPr/>
      <dgm:t>
        <a:bodyPr/>
        <a:lstStyle/>
        <a:p>
          <a:r>
            <a:rPr lang="en-US" dirty="0"/>
            <a:t>5. Evaluate model</a:t>
          </a:r>
        </a:p>
      </dgm:t>
    </dgm:pt>
    <dgm:pt modelId="{A87E0C48-FAAB-1E49-B2D9-39D3F68331F3}" type="parTrans" cxnId="{748425EA-31E9-9F4B-AD58-D207FB1C722D}">
      <dgm:prSet/>
      <dgm:spPr/>
      <dgm:t>
        <a:bodyPr/>
        <a:lstStyle/>
        <a:p>
          <a:endParaRPr lang="en-US"/>
        </a:p>
      </dgm:t>
    </dgm:pt>
    <dgm:pt modelId="{F92C12E3-5810-A84D-BC33-B95117293EDF}" type="sibTrans" cxnId="{748425EA-31E9-9F4B-AD58-D207FB1C722D}">
      <dgm:prSet/>
      <dgm:spPr/>
      <dgm:t>
        <a:bodyPr/>
        <a:lstStyle/>
        <a:p>
          <a:endParaRPr lang="en-US"/>
        </a:p>
      </dgm:t>
    </dgm:pt>
    <dgm:pt modelId="{0EB68E85-441E-F14E-ACAE-4704088A1F0D}" type="pres">
      <dgm:prSet presAssocID="{1D61FD30-601E-0448-9A51-FD18B2E5AD7E}" presName="cycle" presStyleCnt="0">
        <dgm:presLayoutVars>
          <dgm:dir/>
          <dgm:resizeHandles val="exact"/>
        </dgm:presLayoutVars>
      </dgm:prSet>
      <dgm:spPr/>
    </dgm:pt>
    <dgm:pt modelId="{43D9A9DF-17EF-EC4C-AB4A-7261473EEC76}" type="pres">
      <dgm:prSet presAssocID="{11CF9916-9D3E-8843-8714-E81276791459}" presName="node" presStyleLbl="node1" presStyleIdx="0" presStyleCnt="5">
        <dgm:presLayoutVars>
          <dgm:bulletEnabled val="1"/>
        </dgm:presLayoutVars>
      </dgm:prSet>
      <dgm:spPr/>
    </dgm:pt>
    <dgm:pt modelId="{2A502AE2-8E05-5444-81CA-18CB9FE3E2C2}" type="pres">
      <dgm:prSet presAssocID="{376067B4-6D61-C741-A874-0724AAFB4404}" presName="sibTrans" presStyleLbl="sibTrans2D1" presStyleIdx="0" presStyleCnt="5"/>
      <dgm:spPr/>
    </dgm:pt>
    <dgm:pt modelId="{EB9E0927-D763-8F40-8729-ED18D377D681}" type="pres">
      <dgm:prSet presAssocID="{376067B4-6D61-C741-A874-0724AAFB4404}" presName="connectorText" presStyleLbl="sibTrans2D1" presStyleIdx="0" presStyleCnt="5"/>
      <dgm:spPr/>
    </dgm:pt>
    <dgm:pt modelId="{725AE61E-BC28-5B4B-B9A9-9D5EBE5F77F9}" type="pres">
      <dgm:prSet presAssocID="{BEC05935-4A51-4344-AF79-F08EE9DA587E}" presName="node" presStyleLbl="node1" presStyleIdx="1" presStyleCnt="5">
        <dgm:presLayoutVars>
          <dgm:bulletEnabled val="1"/>
        </dgm:presLayoutVars>
      </dgm:prSet>
      <dgm:spPr/>
    </dgm:pt>
    <dgm:pt modelId="{C43C0E1F-8DD2-E745-88E5-9ED5F6A27F76}" type="pres">
      <dgm:prSet presAssocID="{A253E1EB-E54C-2E4D-80AE-F92845C805AF}" presName="sibTrans" presStyleLbl="sibTrans2D1" presStyleIdx="1" presStyleCnt="5"/>
      <dgm:spPr/>
    </dgm:pt>
    <dgm:pt modelId="{D86AEDBC-076C-004B-8C41-401E42D6C3D6}" type="pres">
      <dgm:prSet presAssocID="{A253E1EB-E54C-2E4D-80AE-F92845C805AF}" presName="connectorText" presStyleLbl="sibTrans2D1" presStyleIdx="1" presStyleCnt="5"/>
      <dgm:spPr/>
    </dgm:pt>
    <dgm:pt modelId="{37A8AE4B-F311-3142-ACB1-3FB1F36B8546}" type="pres">
      <dgm:prSet presAssocID="{D68AE2CE-2E7C-EC4C-891D-7AF65DDDB29E}" presName="node" presStyleLbl="node1" presStyleIdx="2" presStyleCnt="5">
        <dgm:presLayoutVars>
          <dgm:bulletEnabled val="1"/>
        </dgm:presLayoutVars>
      </dgm:prSet>
      <dgm:spPr/>
    </dgm:pt>
    <dgm:pt modelId="{B40D696A-BBEB-7C49-83FA-1526506FD46B}" type="pres">
      <dgm:prSet presAssocID="{CCF99707-E706-EA40-9301-A8552052D050}" presName="sibTrans" presStyleLbl="sibTrans2D1" presStyleIdx="2" presStyleCnt="5"/>
      <dgm:spPr/>
    </dgm:pt>
    <dgm:pt modelId="{66AE8E89-4593-9545-BD0D-69E6D88E6AB0}" type="pres">
      <dgm:prSet presAssocID="{CCF99707-E706-EA40-9301-A8552052D050}" presName="connectorText" presStyleLbl="sibTrans2D1" presStyleIdx="2" presStyleCnt="5"/>
      <dgm:spPr/>
    </dgm:pt>
    <dgm:pt modelId="{B5DE306A-FAF6-7149-BBE8-2AB2030FD6EE}" type="pres">
      <dgm:prSet presAssocID="{A3E90896-A301-D847-8773-C0578B80BB13}" presName="node" presStyleLbl="node1" presStyleIdx="3" presStyleCnt="5">
        <dgm:presLayoutVars>
          <dgm:bulletEnabled val="1"/>
        </dgm:presLayoutVars>
      </dgm:prSet>
      <dgm:spPr/>
    </dgm:pt>
    <dgm:pt modelId="{4E3E47FD-D834-DE4F-9304-EC4A09C73E7B}" type="pres">
      <dgm:prSet presAssocID="{A09D2107-439C-4847-8656-0714C97E5D71}" presName="sibTrans" presStyleLbl="sibTrans2D1" presStyleIdx="3" presStyleCnt="5"/>
      <dgm:spPr/>
    </dgm:pt>
    <dgm:pt modelId="{C72E37D2-74F7-EB40-BF17-FAE1289B5739}" type="pres">
      <dgm:prSet presAssocID="{A09D2107-439C-4847-8656-0714C97E5D71}" presName="connectorText" presStyleLbl="sibTrans2D1" presStyleIdx="3" presStyleCnt="5"/>
      <dgm:spPr/>
    </dgm:pt>
    <dgm:pt modelId="{0B579730-9F44-0446-9A08-AD1FA053E338}" type="pres">
      <dgm:prSet presAssocID="{6749064E-F9F3-BE41-AB80-9477B1F06281}" presName="node" presStyleLbl="node1" presStyleIdx="4" presStyleCnt="5">
        <dgm:presLayoutVars>
          <dgm:bulletEnabled val="1"/>
        </dgm:presLayoutVars>
      </dgm:prSet>
      <dgm:spPr/>
    </dgm:pt>
    <dgm:pt modelId="{27EA54F7-406C-B341-ACCC-D431929F7C01}" type="pres">
      <dgm:prSet presAssocID="{F92C12E3-5810-A84D-BC33-B95117293EDF}" presName="sibTrans" presStyleLbl="sibTrans2D1" presStyleIdx="4" presStyleCnt="5"/>
      <dgm:spPr/>
    </dgm:pt>
    <dgm:pt modelId="{0CE0E99F-3600-2C43-8D12-13DA8CD96749}" type="pres">
      <dgm:prSet presAssocID="{F92C12E3-5810-A84D-BC33-B95117293EDF}" presName="connectorText" presStyleLbl="sibTrans2D1" presStyleIdx="4" presStyleCnt="5"/>
      <dgm:spPr/>
    </dgm:pt>
  </dgm:ptLst>
  <dgm:cxnLst>
    <dgm:cxn modelId="{684E2904-116F-AD43-9EF9-A68F1A79FA20}" srcId="{1D61FD30-601E-0448-9A51-FD18B2E5AD7E}" destId="{D68AE2CE-2E7C-EC4C-891D-7AF65DDDB29E}" srcOrd="2" destOrd="0" parTransId="{E6E07C72-E464-5242-BD96-263293E0C6C4}" sibTransId="{CCF99707-E706-EA40-9301-A8552052D050}"/>
    <dgm:cxn modelId="{4579401D-454D-6A45-926A-0C532858C04A}" type="presOf" srcId="{A09D2107-439C-4847-8656-0714C97E5D71}" destId="{C72E37D2-74F7-EB40-BF17-FAE1289B5739}" srcOrd="1" destOrd="0" presId="urn:microsoft.com/office/officeart/2005/8/layout/cycle2"/>
    <dgm:cxn modelId="{89AE6636-6329-454B-8B3A-68928C593735}" type="presOf" srcId="{F92C12E3-5810-A84D-BC33-B95117293EDF}" destId="{27EA54F7-406C-B341-ACCC-D431929F7C01}" srcOrd="0" destOrd="0" presId="urn:microsoft.com/office/officeart/2005/8/layout/cycle2"/>
    <dgm:cxn modelId="{1E59385F-C1D6-7B44-9D5D-9CA4B4A75733}" type="presOf" srcId="{D68AE2CE-2E7C-EC4C-891D-7AF65DDDB29E}" destId="{37A8AE4B-F311-3142-ACB1-3FB1F36B8546}" srcOrd="0" destOrd="0" presId="urn:microsoft.com/office/officeart/2005/8/layout/cycle2"/>
    <dgm:cxn modelId="{03EE006C-8D2F-574C-8F4F-8523522B3F99}" type="presOf" srcId="{376067B4-6D61-C741-A874-0724AAFB4404}" destId="{EB9E0927-D763-8F40-8729-ED18D377D681}" srcOrd="1" destOrd="0" presId="urn:microsoft.com/office/officeart/2005/8/layout/cycle2"/>
    <dgm:cxn modelId="{015F676D-4BD3-9A4A-BF4B-E721E9C02700}" type="presOf" srcId="{11CF9916-9D3E-8843-8714-E81276791459}" destId="{43D9A9DF-17EF-EC4C-AB4A-7261473EEC76}" srcOrd="0" destOrd="0" presId="urn:microsoft.com/office/officeart/2005/8/layout/cycle2"/>
    <dgm:cxn modelId="{82A0B270-B8DC-FC4D-8E89-EA61ED46EF86}" type="presOf" srcId="{CCF99707-E706-EA40-9301-A8552052D050}" destId="{66AE8E89-4593-9545-BD0D-69E6D88E6AB0}" srcOrd="1" destOrd="0" presId="urn:microsoft.com/office/officeart/2005/8/layout/cycle2"/>
    <dgm:cxn modelId="{15BB2F76-B6F5-7E42-B1B0-8092C7800E3F}" type="presOf" srcId="{A253E1EB-E54C-2E4D-80AE-F92845C805AF}" destId="{D86AEDBC-076C-004B-8C41-401E42D6C3D6}" srcOrd="1" destOrd="0" presId="urn:microsoft.com/office/officeart/2005/8/layout/cycle2"/>
    <dgm:cxn modelId="{4E142577-09CE-D74B-88CC-F50B876762C8}" type="presOf" srcId="{CCF99707-E706-EA40-9301-A8552052D050}" destId="{B40D696A-BBEB-7C49-83FA-1526506FD46B}" srcOrd="0" destOrd="0" presId="urn:microsoft.com/office/officeart/2005/8/layout/cycle2"/>
    <dgm:cxn modelId="{6BA1AE7F-2155-BE45-A75C-947E70C5BEB1}" type="presOf" srcId="{A253E1EB-E54C-2E4D-80AE-F92845C805AF}" destId="{C43C0E1F-8DD2-E745-88E5-9ED5F6A27F76}" srcOrd="0" destOrd="0" presId="urn:microsoft.com/office/officeart/2005/8/layout/cycle2"/>
    <dgm:cxn modelId="{3EA1409C-9336-8B4E-9178-5EB866F40D5F}" type="presOf" srcId="{1D61FD30-601E-0448-9A51-FD18B2E5AD7E}" destId="{0EB68E85-441E-F14E-ACAE-4704088A1F0D}" srcOrd="0" destOrd="0" presId="urn:microsoft.com/office/officeart/2005/8/layout/cycle2"/>
    <dgm:cxn modelId="{1E910DB3-4F11-144E-9BC4-DFBE0787BD73}" type="presOf" srcId="{376067B4-6D61-C741-A874-0724AAFB4404}" destId="{2A502AE2-8E05-5444-81CA-18CB9FE3E2C2}" srcOrd="0" destOrd="0" presId="urn:microsoft.com/office/officeart/2005/8/layout/cycle2"/>
    <dgm:cxn modelId="{AD177CCB-A292-E749-8E3E-C118B250E1B2}" type="presOf" srcId="{F92C12E3-5810-A84D-BC33-B95117293EDF}" destId="{0CE0E99F-3600-2C43-8D12-13DA8CD96749}" srcOrd="1" destOrd="0" presId="urn:microsoft.com/office/officeart/2005/8/layout/cycle2"/>
    <dgm:cxn modelId="{ED0CC2D1-2AB3-874D-82D1-A5DF75E6A512}" type="presOf" srcId="{A09D2107-439C-4847-8656-0714C97E5D71}" destId="{4E3E47FD-D834-DE4F-9304-EC4A09C73E7B}" srcOrd="0" destOrd="0" presId="urn:microsoft.com/office/officeart/2005/8/layout/cycle2"/>
    <dgm:cxn modelId="{B093A5D8-9E32-314F-BDE9-FB04D2BA3E4B}" type="presOf" srcId="{6749064E-F9F3-BE41-AB80-9477B1F06281}" destId="{0B579730-9F44-0446-9A08-AD1FA053E338}" srcOrd="0" destOrd="0" presId="urn:microsoft.com/office/officeart/2005/8/layout/cycle2"/>
    <dgm:cxn modelId="{B1C6D3E4-8769-D54E-B3FA-A3E7279B884D}" srcId="{1D61FD30-601E-0448-9A51-FD18B2E5AD7E}" destId="{11CF9916-9D3E-8843-8714-E81276791459}" srcOrd="0" destOrd="0" parTransId="{657C3E9E-698E-104F-ABAB-C203681F5496}" sibTransId="{376067B4-6D61-C741-A874-0724AAFB4404}"/>
    <dgm:cxn modelId="{748425EA-31E9-9F4B-AD58-D207FB1C722D}" srcId="{1D61FD30-601E-0448-9A51-FD18B2E5AD7E}" destId="{6749064E-F9F3-BE41-AB80-9477B1F06281}" srcOrd="4" destOrd="0" parTransId="{A87E0C48-FAAB-1E49-B2D9-39D3F68331F3}" sibTransId="{F92C12E3-5810-A84D-BC33-B95117293EDF}"/>
    <dgm:cxn modelId="{444541F3-1E19-C241-B417-791E7B3AC1B0}" type="presOf" srcId="{A3E90896-A301-D847-8773-C0578B80BB13}" destId="{B5DE306A-FAF6-7149-BBE8-2AB2030FD6EE}" srcOrd="0" destOrd="0" presId="urn:microsoft.com/office/officeart/2005/8/layout/cycle2"/>
    <dgm:cxn modelId="{2242D0F5-8094-4B4C-9CFE-584BBC3D6F3C}" type="presOf" srcId="{BEC05935-4A51-4344-AF79-F08EE9DA587E}" destId="{725AE61E-BC28-5B4B-B9A9-9D5EBE5F77F9}" srcOrd="0" destOrd="0" presId="urn:microsoft.com/office/officeart/2005/8/layout/cycle2"/>
    <dgm:cxn modelId="{5631D0FF-D2F9-2445-A14F-F6EC5BC0BE8F}" srcId="{1D61FD30-601E-0448-9A51-FD18B2E5AD7E}" destId="{A3E90896-A301-D847-8773-C0578B80BB13}" srcOrd="3" destOrd="0" parTransId="{E61D0F3A-6531-1844-86B4-2FAE533B2D7E}" sibTransId="{A09D2107-439C-4847-8656-0714C97E5D71}"/>
    <dgm:cxn modelId="{DBD0DFFF-7B43-5D44-9298-3942BC2942E5}" srcId="{1D61FD30-601E-0448-9A51-FD18B2E5AD7E}" destId="{BEC05935-4A51-4344-AF79-F08EE9DA587E}" srcOrd="1" destOrd="0" parTransId="{153115BB-A20D-704F-BA14-AD0A6343D90C}" sibTransId="{A253E1EB-E54C-2E4D-80AE-F92845C805AF}"/>
    <dgm:cxn modelId="{C53C0DF4-F199-E34F-9C75-FF5BAEE3C2BF}" type="presParOf" srcId="{0EB68E85-441E-F14E-ACAE-4704088A1F0D}" destId="{43D9A9DF-17EF-EC4C-AB4A-7261473EEC76}" srcOrd="0" destOrd="0" presId="urn:microsoft.com/office/officeart/2005/8/layout/cycle2"/>
    <dgm:cxn modelId="{D58D49EB-EF91-814D-9990-0A28B28D7178}" type="presParOf" srcId="{0EB68E85-441E-F14E-ACAE-4704088A1F0D}" destId="{2A502AE2-8E05-5444-81CA-18CB9FE3E2C2}" srcOrd="1" destOrd="0" presId="urn:microsoft.com/office/officeart/2005/8/layout/cycle2"/>
    <dgm:cxn modelId="{1561D1C6-9885-0747-9B75-B34DED4BF0E9}" type="presParOf" srcId="{2A502AE2-8E05-5444-81CA-18CB9FE3E2C2}" destId="{EB9E0927-D763-8F40-8729-ED18D377D681}" srcOrd="0" destOrd="0" presId="urn:microsoft.com/office/officeart/2005/8/layout/cycle2"/>
    <dgm:cxn modelId="{A7DA7EFB-A4FE-E84B-9733-54113A46DA1D}" type="presParOf" srcId="{0EB68E85-441E-F14E-ACAE-4704088A1F0D}" destId="{725AE61E-BC28-5B4B-B9A9-9D5EBE5F77F9}" srcOrd="2" destOrd="0" presId="urn:microsoft.com/office/officeart/2005/8/layout/cycle2"/>
    <dgm:cxn modelId="{DFD0E4C9-FDE3-A848-9DAF-F68B564C7399}" type="presParOf" srcId="{0EB68E85-441E-F14E-ACAE-4704088A1F0D}" destId="{C43C0E1F-8DD2-E745-88E5-9ED5F6A27F76}" srcOrd="3" destOrd="0" presId="urn:microsoft.com/office/officeart/2005/8/layout/cycle2"/>
    <dgm:cxn modelId="{3D3934A8-E262-9A40-9936-70D937A9A97F}" type="presParOf" srcId="{C43C0E1F-8DD2-E745-88E5-9ED5F6A27F76}" destId="{D86AEDBC-076C-004B-8C41-401E42D6C3D6}" srcOrd="0" destOrd="0" presId="urn:microsoft.com/office/officeart/2005/8/layout/cycle2"/>
    <dgm:cxn modelId="{639EACFD-B5FE-AD48-9CD3-B74EBFAC848B}" type="presParOf" srcId="{0EB68E85-441E-F14E-ACAE-4704088A1F0D}" destId="{37A8AE4B-F311-3142-ACB1-3FB1F36B8546}" srcOrd="4" destOrd="0" presId="urn:microsoft.com/office/officeart/2005/8/layout/cycle2"/>
    <dgm:cxn modelId="{5CFC14CE-292A-1D4A-9F49-004C35E5A907}" type="presParOf" srcId="{0EB68E85-441E-F14E-ACAE-4704088A1F0D}" destId="{B40D696A-BBEB-7C49-83FA-1526506FD46B}" srcOrd="5" destOrd="0" presId="urn:microsoft.com/office/officeart/2005/8/layout/cycle2"/>
    <dgm:cxn modelId="{5640C79E-EC95-F74A-8361-079901D2F8C0}" type="presParOf" srcId="{B40D696A-BBEB-7C49-83FA-1526506FD46B}" destId="{66AE8E89-4593-9545-BD0D-69E6D88E6AB0}" srcOrd="0" destOrd="0" presId="urn:microsoft.com/office/officeart/2005/8/layout/cycle2"/>
    <dgm:cxn modelId="{78559A31-7557-F64E-9311-9424BC933C14}" type="presParOf" srcId="{0EB68E85-441E-F14E-ACAE-4704088A1F0D}" destId="{B5DE306A-FAF6-7149-BBE8-2AB2030FD6EE}" srcOrd="6" destOrd="0" presId="urn:microsoft.com/office/officeart/2005/8/layout/cycle2"/>
    <dgm:cxn modelId="{13842117-4591-F346-A96F-30417F8A33C2}" type="presParOf" srcId="{0EB68E85-441E-F14E-ACAE-4704088A1F0D}" destId="{4E3E47FD-D834-DE4F-9304-EC4A09C73E7B}" srcOrd="7" destOrd="0" presId="urn:microsoft.com/office/officeart/2005/8/layout/cycle2"/>
    <dgm:cxn modelId="{E145021C-D893-9442-B78D-826052185A43}" type="presParOf" srcId="{4E3E47FD-D834-DE4F-9304-EC4A09C73E7B}" destId="{C72E37D2-74F7-EB40-BF17-FAE1289B5739}" srcOrd="0" destOrd="0" presId="urn:microsoft.com/office/officeart/2005/8/layout/cycle2"/>
    <dgm:cxn modelId="{877C6EAB-76D1-F445-947C-910297DBC028}" type="presParOf" srcId="{0EB68E85-441E-F14E-ACAE-4704088A1F0D}" destId="{0B579730-9F44-0446-9A08-AD1FA053E338}" srcOrd="8" destOrd="0" presId="urn:microsoft.com/office/officeart/2005/8/layout/cycle2"/>
    <dgm:cxn modelId="{25C9421A-20CA-D644-8BE5-F52979972EAA}" type="presParOf" srcId="{0EB68E85-441E-F14E-ACAE-4704088A1F0D}" destId="{27EA54F7-406C-B341-ACCC-D431929F7C01}" srcOrd="9" destOrd="0" presId="urn:microsoft.com/office/officeart/2005/8/layout/cycle2"/>
    <dgm:cxn modelId="{B7BD41AA-EB8F-8844-AA59-5671A54C090B}" type="presParOf" srcId="{27EA54F7-406C-B341-ACCC-D431929F7C01}" destId="{0CE0E99F-3600-2C43-8D12-13DA8CD967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9A9DF-17EF-EC4C-AB4A-7261473EEC76}">
      <dsp:nvSpPr>
        <dsp:cNvPr id="0" name=""/>
        <dsp:cNvSpPr/>
      </dsp:nvSpPr>
      <dsp:spPr>
        <a:xfrm>
          <a:off x="1644985" y="5498"/>
          <a:ext cx="1353626" cy="13536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1. Variable Transformation</a:t>
          </a:r>
        </a:p>
      </dsp:txBody>
      <dsp:txXfrm>
        <a:off x="1843219" y="203732"/>
        <a:ext cx="957158" cy="957158"/>
      </dsp:txXfrm>
    </dsp:sp>
    <dsp:sp modelId="{2A502AE2-8E05-5444-81CA-18CB9FE3E2C2}">
      <dsp:nvSpPr>
        <dsp:cNvPr id="0" name=""/>
        <dsp:cNvSpPr/>
      </dsp:nvSpPr>
      <dsp:spPr>
        <a:xfrm rot="2160000">
          <a:off x="2955719" y="1045006"/>
          <a:ext cx="359372" cy="456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66014" y="1104691"/>
        <a:ext cx="251560" cy="274109"/>
      </dsp:txXfrm>
    </dsp:sp>
    <dsp:sp modelId="{725AE61E-BC28-5B4B-B9A9-9D5EBE5F77F9}">
      <dsp:nvSpPr>
        <dsp:cNvPr id="0" name=""/>
        <dsp:cNvSpPr/>
      </dsp:nvSpPr>
      <dsp:spPr>
        <a:xfrm>
          <a:off x="3288655" y="1199694"/>
          <a:ext cx="1353626" cy="1353626"/>
        </a:xfrm>
        <a:prstGeom prst="ellipse">
          <a:avLst/>
        </a:prstGeom>
        <a:solidFill>
          <a:schemeClr val="accent4">
            <a:hueOff val="5105758"/>
            <a:satOff val="-5996"/>
            <a:lumOff val="23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2. Variable Selection</a:t>
          </a:r>
        </a:p>
      </dsp:txBody>
      <dsp:txXfrm>
        <a:off x="3486889" y="1397928"/>
        <a:ext cx="957158" cy="957158"/>
      </dsp:txXfrm>
    </dsp:sp>
    <dsp:sp modelId="{C43C0E1F-8DD2-E745-88E5-9ED5F6A27F76}">
      <dsp:nvSpPr>
        <dsp:cNvPr id="0" name=""/>
        <dsp:cNvSpPr/>
      </dsp:nvSpPr>
      <dsp:spPr>
        <a:xfrm rot="6480000">
          <a:off x="3475012" y="2604535"/>
          <a:ext cx="359372" cy="456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05758"/>
            <a:satOff val="-5996"/>
            <a:lumOff val="23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545576" y="2644637"/>
        <a:ext cx="251560" cy="274109"/>
      </dsp:txXfrm>
    </dsp:sp>
    <dsp:sp modelId="{37A8AE4B-F311-3142-ACB1-3FB1F36B8546}">
      <dsp:nvSpPr>
        <dsp:cNvPr id="0" name=""/>
        <dsp:cNvSpPr/>
      </dsp:nvSpPr>
      <dsp:spPr>
        <a:xfrm>
          <a:off x="2660829" y="3131944"/>
          <a:ext cx="1353626" cy="1353626"/>
        </a:xfrm>
        <a:prstGeom prst="ellipse">
          <a:avLst/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3. Target transformation</a:t>
          </a:r>
        </a:p>
      </dsp:txBody>
      <dsp:txXfrm>
        <a:off x="2859063" y="3330178"/>
        <a:ext cx="957158" cy="957158"/>
      </dsp:txXfrm>
    </dsp:sp>
    <dsp:sp modelId="{B40D696A-BBEB-7C49-83FA-1526506FD46B}">
      <dsp:nvSpPr>
        <dsp:cNvPr id="0" name=""/>
        <dsp:cNvSpPr/>
      </dsp:nvSpPr>
      <dsp:spPr>
        <a:xfrm rot="10800000">
          <a:off x="2152283" y="3580333"/>
          <a:ext cx="359372" cy="456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260095" y="3671703"/>
        <a:ext cx="251560" cy="274109"/>
      </dsp:txXfrm>
    </dsp:sp>
    <dsp:sp modelId="{B5DE306A-FAF6-7149-BBE8-2AB2030FD6EE}">
      <dsp:nvSpPr>
        <dsp:cNvPr id="0" name=""/>
        <dsp:cNvSpPr/>
      </dsp:nvSpPr>
      <dsp:spPr>
        <a:xfrm>
          <a:off x="629141" y="3131944"/>
          <a:ext cx="1353626" cy="1353626"/>
        </a:xfrm>
        <a:prstGeom prst="ellipse">
          <a:avLst/>
        </a:prstGeom>
        <a:solidFill>
          <a:schemeClr val="accent4">
            <a:hueOff val="15317274"/>
            <a:satOff val="-17989"/>
            <a:lumOff val="69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4. Build machine learning model</a:t>
          </a:r>
        </a:p>
      </dsp:txBody>
      <dsp:txXfrm>
        <a:off x="827375" y="3330178"/>
        <a:ext cx="957158" cy="957158"/>
      </dsp:txXfrm>
    </dsp:sp>
    <dsp:sp modelId="{4E3E47FD-D834-DE4F-9304-EC4A09C73E7B}">
      <dsp:nvSpPr>
        <dsp:cNvPr id="0" name=""/>
        <dsp:cNvSpPr/>
      </dsp:nvSpPr>
      <dsp:spPr>
        <a:xfrm rot="15120000">
          <a:off x="815498" y="2623881"/>
          <a:ext cx="359372" cy="456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5317274"/>
            <a:satOff val="-17989"/>
            <a:lumOff val="69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886062" y="2766519"/>
        <a:ext cx="251560" cy="274109"/>
      </dsp:txXfrm>
    </dsp:sp>
    <dsp:sp modelId="{0B579730-9F44-0446-9A08-AD1FA053E338}">
      <dsp:nvSpPr>
        <dsp:cNvPr id="0" name=""/>
        <dsp:cNvSpPr/>
      </dsp:nvSpPr>
      <dsp:spPr>
        <a:xfrm>
          <a:off x="1315" y="1199694"/>
          <a:ext cx="1353626" cy="1353626"/>
        </a:xfrm>
        <a:prstGeom prst="ellipse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5. Evaluate model</a:t>
          </a:r>
        </a:p>
      </dsp:txBody>
      <dsp:txXfrm>
        <a:off x="199549" y="1397928"/>
        <a:ext cx="957158" cy="957158"/>
      </dsp:txXfrm>
    </dsp:sp>
    <dsp:sp modelId="{27EA54F7-406C-B341-ACCC-D431929F7C01}">
      <dsp:nvSpPr>
        <dsp:cNvPr id="0" name=""/>
        <dsp:cNvSpPr/>
      </dsp:nvSpPr>
      <dsp:spPr>
        <a:xfrm rot="19440000">
          <a:off x="1312049" y="1056963"/>
          <a:ext cx="359372" cy="456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22344" y="1180018"/>
        <a:ext cx="251560" cy="274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9A9DF-17EF-EC4C-AB4A-7261473EEC76}">
      <dsp:nvSpPr>
        <dsp:cNvPr id="0" name=""/>
        <dsp:cNvSpPr/>
      </dsp:nvSpPr>
      <dsp:spPr>
        <a:xfrm>
          <a:off x="1644985" y="5498"/>
          <a:ext cx="1353626" cy="13536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1. Variable Transformation</a:t>
          </a:r>
        </a:p>
      </dsp:txBody>
      <dsp:txXfrm>
        <a:off x="1843219" y="203732"/>
        <a:ext cx="957158" cy="957158"/>
      </dsp:txXfrm>
    </dsp:sp>
    <dsp:sp modelId="{2A502AE2-8E05-5444-81CA-18CB9FE3E2C2}">
      <dsp:nvSpPr>
        <dsp:cNvPr id="0" name=""/>
        <dsp:cNvSpPr/>
      </dsp:nvSpPr>
      <dsp:spPr>
        <a:xfrm rot="2160000">
          <a:off x="2955719" y="1045006"/>
          <a:ext cx="359372" cy="456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66014" y="1104691"/>
        <a:ext cx="251560" cy="274109"/>
      </dsp:txXfrm>
    </dsp:sp>
    <dsp:sp modelId="{725AE61E-BC28-5B4B-B9A9-9D5EBE5F77F9}">
      <dsp:nvSpPr>
        <dsp:cNvPr id="0" name=""/>
        <dsp:cNvSpPr/>
      </dsp:nvSpPr>
      <dsp:spPr>
        <a:xfrm>
          <a:off x="3288655" y="1199694"/>
          <a:ext cx="1353626" cy="1353626"/>
        </a:xfrm>
        <a:prstGeom prst="ellipse">
          <a:avLst/>
        </a:prstGeom>
        <a:solidFill>
          <a:schemeClr val="accent5">
            <a:hueOff val="-5330780"/>
            <a:satOff val="3030"/>
            <a:lumOff val="-25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2. Variable Selection</a:t>
          </a:r>
        </a:p>
      </dsp:txBody>
      <dsp:txXfrm>
        <a:off x="3486889" y="1397928"/>
        <a:ext cx="957158" cy="957158"/>
      </dsp:txXfrm>
    </dsp:sp>
    <dsp:sp modelId="{C43C0E1F-8DD2-E745-88E5-9ED5F6A27F76}">
      <dsp:nvSpPr>
        <dsp:cNvPr id="0" name=""/>
        <dsp:cNvSpPr/>
      </dsp:nvSpPr>
      <dsp:spPr>
        <a:xfrm rot="6480000">
          <a:off x="3475012" y="2604535"/>
          <a:ext cx="359372" cy="456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330780"/>
            <a:satOff val="3030"/>
            <a:lumOff val="-25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545576" y="2644637"/>
        <a:ext cx="251560" cy="274109"/>
      </dsp:txXfrm>
    </dsp:sp>
    <dsp:sp modelId="{37A8AE4B-F311-3142-ACB1-3FB1F36B8546}">
      <dsp:nvSpPr>
        <dsp:cNvPr id="0" name=""/>
        <dsp:cNvSpPr/>
      </dsp:nvSpPr>
      <dsp:spPr>
        <a:xfrm>
          <a:off x="2660829" y="3131944"/>
          <a:ext cx="1353626" cy="1353626"/>
        </a:xfrm>
        <a:prstGeom prst="ellipse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3. Target transformation</a:t>
          </a:r>
        </a:p>
      </dsp:txBody>
      <dsp:txXfrm>
        <a:off x="2859063" y="3330178"/>
        <a:ext cx="957158" cy="957158"/>
      </dsp:txXfrm>
    </dsp:sp>
    <dsp:sp modelId="{B40D696A-BBEB-7C49-83FA-1526506FD46B}">
      <dsp:nvSpPr>
        <dsp:cNvPr id="0" name=""/>
        <dsp:cNvSpPr/>
      </dsp:nvSpPr>
      <dsp:spPr>
        <a:xfrm rot="10800000">
          <a:off x="2152283" y="3580333"/>
          <a:ext cx="359372" cy="456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260095" y="3671703"/>
        <a:ext cx="251560" cy="274109"/>
      </dsp:txXfrm>
    </dsp:sp>
    <dsp:sp modelId="{B5DE306A-FAF6-7149-BBE8-2AB2030FD6EE}">
      <dsp:nvSpPr>
        <dsp:cNvPr id="0" name=""/>
        <dsp:cNvSpPr/>
      </dsp:nvSpPr>
      <dsp:spPr>
        <a:xfrm>
          <a:off x="629141" y="3131944"/>
          <a:ext cx="1353626" cy="1353626"/>
        </a:xfrm>
        <a:prstGeom prst="ellipse">
          <a:avLst/>
        </a:prstGeom>
        <a:solidFill>
          <a:schemeClr val="accent5">
            <a:hueOff val="-15992340"/>
            <a:satOff val="9089"/>
            <a:lumOff val="-75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4. Build machine learning model</a:t>
          </a:r>
        </a:p>
      </dsp:txBody>
      <dsp:txXfrm>
        <a:off x="827375" y="3330178"/>
        <a:ext cx="957158" cy="957158"/>
      </dsp:txXfrm>
    </dsp:sp>
    <dsp:sp modelId="{4E3E47FD-D834-DE4F-9304-EC4A09C73E7B}">
      <dsp:nvSpPr>
        <dsp:cNvPr id="0" name=""/>
        <dsp:cNvSpPr/>
      </dsp:nvSpPr>
      <dsp:spPr>
        <a:xfrm rot="15120000">
          <a:off x="815498" y="2623881"/>
          <a:ext cx="359372" cy="456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5992340"/>
            <a:satOff val="9089"/>
            <a:lumOff val="-75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886062" y="2766519"/>
        <a:ext cx="251560" cy="274109"/>
      </dsp:txXfrm>
    </dsp:sp>
    <dsp:sp modelId="{0B579730-9F44-0446-9A08-AD1FA053E338}">
      <dsp:nvSpPr>
        <dsp:cNvPr id="0" name=""/>
        <dsp:cNvSpPr/>
      </dsp:nvSpPr>
      <dsp:spPr>
        <a:xfrm>
          <a:off x="1315" y="1199694"/>
          <a:ext cx="1353626" cy="1353626"/>
        </a:xfrm>
        <a:prstGeom prst="ellipse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5. Evaluate model</a:t>
          </a:r>
        </a:p>
      </dsp:txBody>
      <dsp:txXfrm>
        <a:off x="199549" y="1397928"/>
        <a:ext cx="957158" cy="957158"/>
      </dsp:txXfrm>
    </dsp:sp>
    <dsp:sp modelId="{27EA54F7-406C-B341-ACCC-D431929F7C01}">
      <dsp:nvSpPr>
        <dsp:cNvPr id="0" name=""/>
        <dsp:cNvSpPr/>
      </dsp:nvSpPr>
      <dsp:spPr>
        <a:xfrm rot="19440000">
          <a:off x="1312049" y="1056963"/>
          <a:ext cx="359372" cy="456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22344" y="1180018"/>
        <a:ext cx="251560" cy="27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9/20/2020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4ED3297F-6846-4343-B159-06C109958270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F1BC2-63C0-1F4F-ACBA-10BB1CF28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Project 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EE2FA-5255-DD42-BA77-B9E4670EE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73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ED19D-31A0-1E41-9955-9414BE9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Model evaluation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781269-E034-A240-B40A-07B9528C7235}"/>
              </a:ext>
            </a:extLst>
          </p:cNvPr>
          <p:cNvSpPr txBox="1">
            <a:spLocks/>
          </p:cNvSpPr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dirty="0"/>
              <a:t>Final selected model – </a:t>
            </a:r>
            <a:r>
              <a:rPr lang="en-US" dirty="0" err="1"/>
              <a:t>XGBoost</a:t>
            </a:r>
            <a:r>
              <a:rPr lang="en-US" dirty="0"/>
              <a:t> Regressor with parameters shown to the left</a:t>
            </a:r>
          </a:p>
          <a:p>
            <a:pPr marL="457200"/>
            <a:r>
              <a:rPr lang="en-US" dirty="0"/>
              <a:t>RMSE – Root mean square error</a:t>
            </a:r>
          </a:p>
          <a:p>
            <a:pPr marL="731520" lvl="1"/>
            <a:r>
              <a:rPr lang="en-US" dirty="0"/>
              <a:t>Train - 26.76, Test - 28.87</a:t>
            </a:r>
          </a:p>
          <a:p>
            <a:pPr marL="617220" indent="-342900"/>
            <a:r>
              <a:rPr lang="en-US" dirty="0"/>
              <a:t>Accuracy – Absolute difference of 3 between predicted and actual</a:t>
            </a:r>
          </a:p>
          <a:p>
            <a:pPr marL="731520" lvl="1"/>
            <a:r>
              <a:rPr lang="en-US" dirty="0"/>
              <a:t>Train - 0.13, Test - 0.12</a:t>
            </a:r>
          </a:p>
          <a:p>
            <a:pPr marL="457200"/>
            <a:r>
              <a:rPr lang="en-US" dirty="0"/>
              <a:t>R squared – Model fit</a:t>
            </a:r>
          </a:p>
          <a:p>
            <a:pPr marL="731520" lvl="1"/>
            <a:r>
              <a:rPr lang="en-US" dirty="0"/>
              <a:t>Train - 0.95, Test - 0.94</a:t>
            </a:r>
          </a:p>
          <a:p>
            <a:pPr marL="731520" lvl="1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A4E35E-27F0-B34F-9761-A51901041ABF}"/>
              </a:ext>
            </a:extLst>
          </p:cNvPr>
          <p:cNvSpPr txBox="1"/>
          <p:nvPr/>
        </p:nvSpPr>
        <p:spPr>
          <a:xfrm>
            <a:off x="650154" y="3492993"/>
            <a:ext cx="36684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 = </a:t>
            </a:r>
            <a:r>
              <a:rPr lang="en-US" sz="1400" dirty="0" err="1"/>
              <a:t>xgb.XGBRegressor</a:t>
            </a:r>
            <a:r>
              <a:rPr lang="en-US" sz="1400" dirty="0"/>
              <a:t>(</a:t>
            </a:r>
            <a:r>
              <a:rPr lang="en-US" sz="1400" dirty="0" err="1"/>
              <a:t>learning_rate</a:t>
            </a:r>
            <a:r>
              <a:rPr lang="en-US" sz="1400" dirty="0"/>
              <a:t>=0.01,</a:t>
            </a:r>
          </a:p>
          <a:p>
            <a:r>
              <a:rPr lang="en-US" sz="1400" dirty="0"/>
              <a:t>                       </a:t>
            </a:r>
            <a:r>
              <a:rPr lang="en-US" sz="1400" dirty="0" err="1"/>
              <a:t>n_estimators</a:t>
            </a:r>
            <a:r>
              <a:rPr lang="en-US" sz="1400" dirty="0"/>
              <a:t>=6000,</a:t>
            </a:r>
          </a:p>
          <a:p>
            <a:r>
              <a:rPr lang="en-US" sz="1400" dirty="0"/>
              <a:t>                       </a:t>
            </a:r>
            <a:r>
              <a:rPr lang="en-US" sz="1400" dirty="0" err="1"/>
              <a:t>max_depth</a:t>
            </a:r>
            <a:r>
              <a:rPr lang="en-US" sz="1400" dirty="0"/>
              <a:t>=4,</a:t>
            </a:r>
          </a:p>
          <a:p>
            <a:r>
              <a:rPr lang="en-US" sz="1400" dirty="0"/>
              <a:t>                       </a:t>
            </a:r>
            <a:r>
              <a:rPr lang="en-US" sz="1400" dirty="0" err="1"/>
              <a:t>min_child_weight</a:t>
            </a:r>
            <a:r>
              <a:rPr lang="en-US" sz="1400" dirty="0"/>
              <a:t>=0,</a:t>
            </a:r>
          </a:p>
          <a:p>
            <a:r>
              <a:rPr lang="en-US" sz="1400" dirty="0"/>
              <a:t>                       gamma=0.6,</a:t>
            </a:r>
          </a:p>
          <a:p>
            <a:r>
              <a:rPr lang="en-US" sz="1400" dirty="0"/>
              <a:t>                       subsample=0.7,</a:t>
            </a:r>
          </a:p>
          <a:p>
            <a:r>
              <a:rPr lang="en-US" sz="1400" dirty="0"/>
              <a:t>                       </a:t>
            </a:r>
            <a:r>
              <a:rPr lang="en-US" sz="1400" dirty="0" err="1"/>
              <a:t>colsample_bytree</a:t>
            </a:r>
            <a:r>
              <a:rPr lang="en-US" sz="1400" dirty="0"/>
              <a:t>=0.7,</a:t>
            </a:r>
          </a:p>
          <a:p>
            <a:r>
              <a:rPr lang="en-US" sz="1400" dirty="0"/>
              <a:t>                       </a:t>
            </a:r>
            <a:r>
              <a:rPr lang="en-US" sz="1400" dirty="0" err="1"/>
              <a:t>nthread</a:t>
            </a:r>
            <a:r>
              <a:rPr lang="en-US" sz="1400" dirty="0"/>
              <a:t>=-1,</a:t>
            </a:r>
          </a:p>
          <a:p>
            <a:r>
              <a:rPr lang="en-US" sz="1400" dirty="0"/>
              <a:t>                       </a:t>
            </a:r>
            <a:r>
              <a:rPr lang="en-US" sz="1400" dirty="0" err="1"/>
              <a:t>scale_pos_weight</a:t>
            </a:r>
            <a:r>
              <a:rPr lang="en-US" sz="1400" dirty="0"/>
              <a:t>=1,</a:t>
            </a:r>
          </a:p>
          <a:p>
            <a:r>
              <a:rPr lang="en-US" sz="1400" dirty="0"/>
              <a:t>                       seed=27,</a:t>
            </a:r>
          </a:p>
          <a:p>
            <a:r>
              <a:rPr lang="en-US" sz="1400" dirty="0"/>
              <a:t>                       </a:t>
            </a:r>
            <a:r>
              <a:rPr lang="en-US" sz="1400" dirty="0" err="1"/>
              <a:t>reg_alpha</a:t>
            </a:r>
            <a:r>
              <a:rPr lang="en-US" sz="1400" dirty="0"/>
              <a:t>=0.00006,</a:t>
            </a:r>
          </a:p>
          <a:p>
            <a:r>
              <a:rPr lang="en-US" sz="1400" dirty="0"/>
              <a:t>                       </a:t>
            </a:r>
            <a:r>
              <a:rPr lang="en-US" sz="1400" dirty="0" err="1"/>
              <a:t>random_state</a:t>
            </a:r>
            <a:r>
              <a:rPr lang="en-US" sz="1400" dirty="0"/>
              <a:t>=42)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36F0C28-986D-A741-BD19-A1350A3D1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" y="247747"/>
            <a:ext cx="3117261" cy="31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5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ED19D-31A0-1E41-9955-9414BE9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How to run the model?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39F80EE-5FB8-994B-8EB4-B7D09954F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73080"/>
            <a:ext cx="3722101" cy="37221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781269-E034-A240-B40A-07B9528C7235}"/>
              </a:ext>
            </a:extLst>
          </p:cNvPr>
          <p:cNvSpPr txBox="1">
            <a:spLocks/>
          </p:cNvSpPr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lvl="1"/>
            <a:endParaRPr lang="en-US"/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1C8F443-643E-BC44-B3F0-8CC35CC84213}"/>
              </a:ext>
            </a:extLst>
          </p:cNvPr>
          <p:cNvSpPr txBox="1">
            <a:spLocks/>
          </p:cNvSpPr>
          <p:nvPr/>
        </p:nvSpPr>
        <p:spPr>
          <a:xfrm>
            <a:off x="4827725" y="1866063"/>
            <a:ext cx="6730276" cy="4649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dirty="0"/>
              <a:t>Unzip the .7z file to get the csv file. Note: Once you have the csv ready, you can execute the below steps.</a:t>
            </a:r>
          </a:p>
          <a:p>
            <a:pPr marL="457200"/>
            <a:r>
              <a:rPr lang="en-US" dirty="0"/>
              <a:t>Unzip the solutions file and using the command prompt navigate to the directory</a:t>
            </a:r>
          </a:p>
          <a:p>
            <a:pPr marL="457200"/>
            <a:r>
              <a:rPr lang="en-US" dirty="0">
                <a:solidFill>
                  <a:schemeClr val="accent1"/>
                </a:solidFill>
              </a:rPr>
              <a:t>docker build -t </a:t>
            </a:r>
            <a:r>
              <a:rPr lang="en-US" dirty="0" err="1">
                <a:solidFill>
                  <a:schemeClr val="accent1"/>
                </a:solidFill>
              </a:rPr>
              <a:t>scoring_image</a:t>
            </a:r>
            <a:r>
              <a:rPr lang="en-US" dirty="0">
                <a:solidFill>
                  <a:schemeClr val="accent1"/>
                </a:solidFill>
              </a:rPr>
              <a:t> .</a:t>
            </a:r>
          </a:p>
          <a:p>
            <a:pPr marL="457200"/>
            <a:r>
              <a:rPr lang="en-US" dirty="0">
                <a:solidFill>
                  <a:schemeClr val="accent1"/>
                </a:solidFill>
              </a:rPr>
              <a:t>docker run -p 5000:5000 </a:t>
            </a:r>
            <a:r>
              <a:rPr lang="en-US" dirty="0" err="1">
                <a:solidFill>
                  <a:schemeClr val="accent1"/>
                </a:solidFill>
              </a:rPr>
              <a:t>scoring_image:latest</a:t>
            </a:r>
            <a:endParaRPr lang="en-US" dirty="0">
              <a:solidFill>
                <a:schemeClr val="accent1"/>
              </a:solidFill>
            </a:endParaRPr>
          </a:p>
          <a:p>
            <a:pPr marL="457200"/>
            <a:r>
              <a:rPr lang="en-US" dirty="0"/>
              <a:t>Now you should see the flask app running. In a new terminal, navigate to the same directory and execute the command below.</a:t>
            </a:r>
          </a:p>
          <a:p>
            <a:pPr marL="457200"/>
            <a:r>
              <a:rPr lang="en-US" dirty="0">
                <a:solidFill>
                  <a:schemeClr val="accent1"/>
                </a:solidFill>
              </a:rPr>
              <a:t>python </a:t>
            </a:r>
            <a:r>
              <a:rPr lang="en-US" dirty="0" err="1">
                <a:solidFill>
                  <a:schemeClr val="accent1"/>
                </a:solidFill>
              </a:rPr>
              <a:t>run.py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score_file.csv</a:t>
            </a:r>
            <a:endParaRPr lang="en-US" dirty="0">
              <a:solidFill>
                <a:schemeClr val="accent1"/>
              </a:solidFill>
            </a:endParaRPr>
          </a:p>
          <a:p>
            <a:pPr marL="457200"/>
            <a:r>
              <a:rPr lang="en-US" dirty="0"/>
              <a:t>This will produce an output file </a:t>
            </a:r>
            <a:r>
              <a:rPr lang="en-US" dirty="0" err="1"/>
              <a:t>score_output.csv</a:t>
            </a:r>
            <a:r>
              <a:rPr lang="en-US" dirty="0"/>
              <a:t> in the same directory which has the prediction results</a:t>
            </a:r>
          </a:p>
          <a:p>
            <a:pPr marL="457200"/>
            <a:r>
              <a:rPr lang="en-US" dirty="0"/>
              <a:t>To run-in real-time mode, use POSTMAN or other API services.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ED19D-31A0-1E41-9955-9414BE9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Follow up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017DC25-4A9D-2147-AF9B-0AE8D230F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191879"/>
            <a:ext cx="3722101" cy="248450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781269-E034-A240-B40A-07B9528C7235}"/>
              </a:ext>
            </a:extLst>
          </p:cNvPr>
          <p:cNvSpPr txBox="1">
            <a:spLocks/>
          </p:cNvSpPr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dirty="0"/>
              <a:t>The model is performing better in terms of RMSE and R squared. The accuracy value is not that great; however it is better when compared to the rest of the models, I have tried before</a:t>
            </a:r>
          </a:p>
          <a:p>
            <a:pPr marL="457200"/>
            <a:r>
              <a:rPr lang="en-US" dirty="0"/>
              <a:t>Tweaking each model and combining credit scoring approach to regression model techniques could yield better results</a:t>
            </a:r>
          </a:p>
          <a:p>
            <a:pPr marL="731520" lvl="1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44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F65FAE-B5FF-1841-9851-EAD3D8117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1" y="1059418"/>
            <a:ext cx="6674879" cy="47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7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18B527-6C8B-DB4A-B9E3-6BE745D0E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4" r="2697" b="2"/>
          <a:stretch/>
        </p:blipFill>
        <p:spPr>
          <a:xfrm>
            <a:off x="3344" y="3509433"/>
            <a:ext cx="4475150" cy="334856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ED19D-31A0-1E41-9955-9414BE9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/>
              <a:t>Target analysis – is it credit scoring?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CFC9CE-6439-CB4D-95F4-E60A627BD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"/>
          <a:stretch/>
        </p:blipFill>
        <p:spPr>
          <a:xfrm>
            <a:off x="89132" y="10"/>
            <a:ext cx="4475150" cy="3348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A3E9-0532-124D-B1FC-094E304D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The target distribution is shown in the bottom left chart.</a:t>
            </a:r>
          </a:p>
          <a:p>
            <a:r>
              <a:rPr lang="en-US" sz="1800" dirty="0"/>
              <a:t>It seems like a credit score</a:t>
            </a:r>
          </a:p>
          <a:p>
            <a:r>
              <a:rPr lang="en-US" sz="1800" dirty="0"/>
              <a:t>Credit score category cutoff and target distribution deflections are more correlated</a:t>
            </a:r>
          </a:p>
          <a:p>
            <a:r>
              <a:rPr lang="en-US" sz="1800" dirty="0"/>
              <a:t>The following target distribution transformation are considered in this project</a:t>
            </a:r>
          </a:p>
          <a:p>
            <a:pPr lvl="1"/>
            <a:r>
              <a:rPr lang="en-US" sz="1600" dirty="0"/>
              <a:t>No transformation</a:t>
            </a:r>
          </a:p>
          <a:p>
            <a:pPr lvl="1"/>
            <a:r>
              <a:rPr lang="en-US" sz="1600" dirty="0"/>
              <a:t>Quantile Transformation</a:t>
            </a:r>
          </a:p>
          <a:p>
            <a:pPr lvl="1"/>
            <a:r>
              <a:rPr lang="en-US" sz="1600" dirty="0"/>
              <a:t>Scaled transformation (Min Max &amp; Standard)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72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ED19D-31A0-1E41-9955-9414BE9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Assumptions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C562FD0-744F-D044-BFA9-EB6710F6B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457079"/>
            <a:ext cx="3722101" cy="19541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A3E9-0532-124D-B1FC-094E304D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target column could be a credit score. So, the minimum value should be 300 and the maximum value should be 850.</a:t>
            </a:r>
          </a:p>
          <a:p>
            <a:r>
              <a:rPr lang="en-US" dirty="0"/>
              <a:t>Variables with 70% or more missing values are not useful for prediction</a:t>
            </a:r>
          </a:p>
          <a:p>
            <a:r>
              <a:rPr lang="en-US" dirty="0"/>
              <a:t>First column ‘x001’ is a unique identifier column – The reason is because the length of the table matches the unique values</a:t>
            </a:r>
          </a:p>
          <a:p>
            <a:r>
              <a:rPr lang="en-US" dirty="0"/>
              <a:t>Variables with cardinality of 1 are not useful for prediction</a:t>
            </a:r>
          </a:p>
          <a:p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86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ED19D-31A0-1E41-9955-9414BE9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Methodology I - </a:t>
            </a:r>
            <a:r>
              <a:rPr lang="en-US" dirty="0" err="1"/>
              <a:t>Pyspark</a:t>
            </a:r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22994C-4B8D-4044-BCA9-AF2E1975D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991202"/>
              </p:ext>
            </p:extLst>
          </p:nvPr>
        </p:nvGraphicFramePr>
        <p:xfrm>
          <a:off x="0" y="1023583"/>
          <a:ext cx="4643598" cy="4491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781269-E034-A240-B40A-07B9528C7235}"/>
              </a:ext>
            </a:extLst>
          </p:cNvPr>
          <p:cNvSpPr txBox="1">
            <a:spLocks/>
          </p:cNvSpPr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/>
              <a:t>Consider target as continuous</a:t>
            </a:r>
          </a:p>
          <a:p>
            <a:pPr marL="457200" indent="-457200">
              <a:buAutoNum type="arabicPeriod"/>
            </a:pPr>
            <a:r>
              <a:rPr lang="en-US" dirty="0"/>
              <a:t>Perform  variable selection based on voting-based approach which is a ensemble variable selection</a:t>
            </a:r>
          </a:p>
          <a:p>
            <a:pPr marL="457200" indent="-457200">
              <a:buAutoNum type="arabicPeriod"/>
            </a:pPr>
            <a:r>
              <a:rPr lang="en-US" dirty="0"/>
              <a:t>Pick the best features</a:t>
            </a:r>
          </a:p>
          <a:p>
            <a:pPr marL="457200" indent="-457200">
              <a:buAutoNum type="arabicPeriod"/>
            </a:pPr>
            <a:r>
              <a:rPr lang="en-US" dirty="0"/>
              <a:t>Build Random Forest model, Decision Tree model</a:t>
            </a:r>
          </a:p>
          <a:p>
            <a:pPr marL="457200" indent="-457200">
              <a:buAutoNum type="arabicPeriod"/>
            </a:pPr>
            <a:r>
              <a:rPr lang="en-US" dirty="0"/>
              <a:t>Evaluate RMSE, Accuracy &amp; R squared</a:t>
            </a:r>
          </a:p>
          <a:p>
            <a:pPr marL="457200" indent="-457200">
              <a:buAutoNum type="arabicPeriod"/>
            </a:pPr>
            <a:r>
              <a:rPr lang="en-US" dirty="0"/>
              <a:t>Repeat steps 1-5 with different target transformations as shown before – quantile, minmax, scalar</a:t>
            </a:r>
          </a:p>
          <a:p>
            <a:r>
              <a:rPr lang="en-US" dirty="0"/>
              <a:t>Final selected variable using </a:t>
            </a:r>
            <a:r>
              <a:rPr lang="en-US" dirty="0" err="1"/>
              <a:t>Pyspark</a:t>
            </a:r>
            <a:r>
              <a:rPr lang="en-US" dirty="0"/>
              <a:t> approach – </a:t>
            </a:r>
            <a:r>
              <a:rPr lang="en-US" dirty="0">
                <a:solidFill>
                  <a:schemeClr val="accent1"/>
                </a:solidFill>
              </a:rPr>
              <a:t>30 variables</a:t>
            </a:r>
          </a:p>
        </p:txBody>
      </p:sp>
    </p:spTree>
    <p:extLst>
      <p:ext uri="{BB962C8B-B14F-4D97-AF65-F5344CB8AC3E}">
        <p14:creationId xmlns:p14="http://schemas.microsoft.com/office/powerpoint/2010/main" val="254987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ED19D-31A0-1E41-9955-9414BE9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Methodology II - PYTHON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22994C-4B8D-4044-BCA9-AF2E1975D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818641"/>
              </p:ext>
            </p:extLst>
          </p:nvPr>
        </p:nvGraphicFramePr>
        <p:xfrm>
          <a:off x="0" y="1023583"/>
          <a:ext cx="4643598" cy="4491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781269-E034-A240-B40A-07B9528C7235}"/>
              </a:ext>
            </a:extLst>
          </p:cNvPr>
          <p:cNvSpPr txBox="1">
            <a:spLocks/>
          </p:cNvSpPr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/>
              <a:t>Get the subset variables from Methodology I (30).</a:t>
            </a:r>
          </a:p>
          <a:p>
            <a:pPr marL="457200" indent="-457200">
              <a:buAutoNum type="arabicPeriod"/>
            </a:pPr>
            <a:r>
              <a:rPr lang="en-US" dirty="0"/>
              <a:t>Perform variable transformation based on input variables based on</a:t>
            </a:r>
          </a:p>
          <a:p>
            <a:pPr marL="731520" lvl="1" indent="-457200">
              <a:buAutoNum type="arabicPeriod"/>
            </a:pPr>
            <a:r>
              <a:rPr lang="en-US" dirty="0"/>
              <a:t>Quantile transformation</a:t>
            </a:r>
          </a:p>
          <a:p>
            <a:pPr marL="731520" lvl="1" indent="-457200">
              <a:buAutoNum type="arabicPeriod"/>
            </a:pPr>
            <a:r>
              <a:rPr lang="en-US" dirty="0"/>
              <a:t>Minmax</a:t>
            </a:r>
          </a:p>
          <a:p>
            <a:pPr marL="731520" lvl="1" indent="-457200">
              <a:buAutoNum type="arabicPeriod"/>
            </a:pPr>
            <a:r>
              <a:rPr lang="en-US" dirty="0"/>
              <a:t>Power transformation</a:t>
            </a:r>
          </a:p>
          <a:p>
            <a:pPr marL="731520" lvl="1" indent="-457200">
              <a:buAutoNum type="arabicPeriod"/>
            </a:pPr>
            <a:r>
              <a:rPr lang="en-US" dirty="0"/>
              <a:t>Outlier based transformation (capping outliers)</a:t>
            </a:r>
          </a:p>
          <a:p>
            <a:pPr marL="457200" indent="-457200">
              <a:buAutoNum type="arabicPeriod"/>
            </a:pPr>
            <a:r>
              <a:rPr lang="en-US" dirty="0"/>
              <a:t>Build tree based &amp; Deep Neural network models.</a:t>
            </a:r>
          </a:p>
          <a:p>
            <a:pPr marL="457200" indent="-457200">
              <a:buAutoNum type="arabicPeriod"/>
            </a:pPr>
            <a:r>
              <a:rPr lang="en-US" dirty="0"/>
              <a:t>Evaluate RMSE, Accuracy &amp; R squared</a:t>
            </a:r>
          </a:p>
          <a:p>
            <a:pPr marL="457200" indent="-457200">
              <a:buAutoNum type="arabicPeriod"/>
            </a:pPr>
            <a:r>
              <a:rPr lang="en-US" dirty="0"/>
              <a:t>Repeat steps 1-5 with different target transformations as shown before – quantile, minmax, scalar &amp; for different hyperparameters optimized with </a:t>
            </a:r>
            <a:r>
              <a:rPr lang="en-US" dirty="0" err="1">
                <a:solidFill>
                  <a:schemeClr val="accent1"/>
                </a:solidFill>
              </a:rPr>
              <a:t>hyperopt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7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ED19D-31A0-1E41-9955-9414BE9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Methodology III – CREDIT SCORING</a:t>
            </a:r>
          </a:p>
        </p:txBody>
      </p:sp>
      <p:pic>
        <p:nvPicPr>
          <p:cNvPr id="6" name="Content Placeholder 5" descr="A picture containing meter&#10;&#10;Description automatically generated">
            <a:extLst>
              <a:ext uri="{FF2B5EF4-FFF2-40B4-BE49-F238E27FC236}">
                <a16:creationId xmlns:a16="http://schemas.microsoft.com/office/drawing/2014/main" id="{C9761032-C8C7-9142-B3C2-2D569D84F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983390"/>
            <a:ext cx="3722101" cy="290148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781269-E034-A240-B40A-07B9528C7235}"/>
              </a:ext>
            </a:extLst>
          </p:cNvPr>
          <p:cNvSpPr txBox="1">
            <a:spLocks/>
          </p:cNvSpPr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sz="1700" dirty="0"/>
              <a:t>Binary target – Above 600  and Below 600</a:t>
            </a:r>
          </a:p>
          <a:p>
            <a:pPr marL="457200"/>
            <a:r>
              <a:rPr lang="en-US" sz="1700" dirty="0"/>
              <a:t>Calculate WOE and IV for input variable based on binary target</a:t>
            </a:r>
          </a:p>
          <a:p>
            <a:pPr marL="457200"/>
            <a:r>
              <a:rPr lang="en-US" sz="1700" dirty="0" err="1"/>
              <a:t>Score_i</a:t>
            </a:r>
            <a:r>
              <a:rPr lang="en-US" sz="1700" dirty="0"/>
              <a:t>= (</a:t>
            </a:r>
            <a:r>
              <a:rPr lang="el-GR" sz="1700" dirty="0"/>
              <a:t>β</a:t>
            </a:r>
            <a:r>
              <a:rPr lang="en-US" sz="1700" dirty="0" err="1"/>
              <a:t>i</a:t>
            </a:r>
            <a:r>
              <a:rPr lang="en-US" sz="1700" dirty="0"/>
              <a:t> × </a:t>
            </a:r>
            <a:r>
              <a:rPr lang="en-US" sz="1700" dirty="0" err="1"/>
              <a:t>WoE_i</a:t>
            </a:r>
            <a:r>
              <a:rPr lang="en-US" sz="1700" dirty="0"/>
              <a:t> + </a:t>
            </a:r>
            <a:r>
              <a:rPr lang="el-GR" sz="1700" dirty="0"/>
              <a:t>α/</a:t>
            </a:r>
            <a:r>
              <a:rPr lang="en-US" sz="1700" dirty="0"/>
              <a:t>n) × Factor + Offset/n</a:t>
            </a:r>
          </a:p>
          <a:p>
            <a:pPr marL="457200"/>
            <a:r>
              <a:rPr lang="en-US" sz="1700" dirty="0"/>
              <a:t>∑</a:t>
            </a:r>
            <a:r>
              <a:rPr lang="en-US" sz="1700" dirty="0" err="1"/>
              <a:t>Score_i</a:t>
            </a:r>
            <a:r>
              <a:rPr lang="en-US" sz="1700" dirty="0"/>
              <a:t> as credit score</a:t>
            </a:r>
          </a:p>
          <a:p>
            <a:pPr marL="457200"/>
            <a:r>
              <a:rPr lang="en-US" sz="1700" dirty="0"/>
              <a:t>I used my own python package </a:t>
            </a:r>
            <a:r>
              <a:rPr lang="en-US" sz="1700" dirty="0" err="1"/>
              <a:t>Xverse</a:t>
            </a:r>
            <a:r>
              <a:rPr lang="en-US" sz="1700" dirty="0"/>
              <a:t> for WOE &amp; IV calculation and calculated the credit score.</a:t>
            </a:r>
          </a:p>
          <a:p>
            <a:pPr marL="457200"/>
            <a:r>
              <a:rPr lang="en-US" sz="1700" dirty="0"/>
              <a:t>In addition, tried </a:t>
            </a:r>
            <a:r>
              <a:rPr lang="en-US" sz="1700" dirty="0" err="1"/>
              <a:t>scorecardpy</a:t>
            </a:r>
            <a:r>
              <a:rPr lang="en-US" sz="1700" dirty="0"/>
              <a:t> python package</a:t>
            </a:r>
          </a:p>
          <a:p>
            <a:pPr marL="457200"/>
            <a:r>
              <a:rPr lang="en-US" sz="1700" dirty="0"/>
              <a:t>Interesting approach, laid out methodologies for two step model – classification followed by continuous.</a:t>
            </a:r>
          </a:p>
          <a:p>
            <a:pPr marL="457200"/>
            <a:r>
              <a:rPr lang="en-US" sz="1700" dirty="0"/>
              <a:t>I extended the approach to classify the FICO credit score categories – Bad, Poor, Fair, Good and Excellent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43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ED19D-31A0-1E41-9955-9414BE9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Methodology IV – Optimizations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00AF401-2C91-F644-BF14-FC85E9ADD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387290"/>
            <a:ext cx="3722101" cy="209368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781269-E034-A240-B40A-07B9528C7235}"/>
              </a:ext>
            </a:extLst>
          </p:cNvPr>
          <p:cNvSpPr txBox="1">
            <a:spLocks/>
          </p:cNvSpPr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/>
              <a:t>Hyperparameter optimization using Hyperopt</a:t>
            </a:r>
          </a:p>
          <a:p>
            <a:pPr marL="457200"/>
            <a:r>
              <a:rPr lang="en-US"/>
              <a:t>PCA based components for variable reduction and creating composite columns</a:t>
            </a:r>
          </a:p>
          <a:p>
            <a:pPr marL="457200"/>
            <a:r>
              <a:rPr lang="en-US"/>
              <a:t>Variational auto encoders for variable reduction and introducing a randomness in the the generated output</a:t>
            </a:r>
          </a:p>
          <a:p>
            <a:pPr marL="457200"/>
            <a:r>
              <a:rPr lang="en-US"/>
              <a:t>Two stage model – Classification + Continuous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28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ED19D-31A0-1E41-9955-9414BE9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Algorithms Tried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781269-E034-A240-B40A-07B9528C7235}"/>
              </a:ext>
            </a:extLst>
          </p:cNvPr>
          <p:cNvSpPr txBox="1">
            <a:spLocks/>
          </p:cNvSpPr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dirty="0"/>
              <a:t>Tree based – Decision Tree, Random Forest, Gradient Boosting &amp; </a:t>
            </a:r>
            <a:r>
              <a:rPr lang="en-US" dirty="0" err="1"/>
              <a:t>XGBoost</a:t>
            </a:r>
            <a:endParaRPr lang="en-US" dirty="0"/>
          </a:p>
          <a:p>
            <a:pPr marL="457200"/>
            <a:r>
              <a:rPr lang="en-US" dirty="0"/>
              <a:t>Neural Networks – MLP, DNN, VAE</a:t>
            </a:r>
          </a:p>
          <a:p>
            <a:pPr marL="457200"/>
            <a:r>
              <a:rPr lang="en-US" dirty="0"/>
              <a:t>PCA</a:t>
            </a:r>
          </a:p>
          <a:p>
            <a:pPr marL="457200"/>
            <a:r>
              <a:rPr lang="en-US" dirty="0" err="1"/>
              <a:t>Hyperopt</a:t>
            </a:r>
            <a:r>
              <a:rPr lang="en-US" dirty="0"/>
              <a:t> – Parameter optimization</a:t>
            </a:r>
          </a:p>
          <a:p>
            <a:pPr marL="457200"/>
            <a:r>
              <a:rPr lang="en-US" dirty="0"/>
              <a:t>Support Vector Machines</a:t>
            </a:r>
          </a:p>
          <a:p>
            <a:pPr marL="457200"/>
            <a:r>
              <a:rPr lang="en-US" dirty="0"/>
              <a:t>Linear – Ridge, Lasso, </a:t>
            </a:r>
            <a:r>
              <a:rPr lang="en-US" dirty="0" err="1"/>
              <a:t>ElasticNet</a:t>
            </a:r>
            <a:endParaRPr lang="en-US" dirty="0"/>
          </a:p>
          <a:p>
            <a:pPr marL="457200"/>
            <a:r>
              <a:rPr lang="en-US" dirty="0" err="1"/>
              <a:t>LightGBM</a:t>
            </a:r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2D2F424-EF3F-2444-A071-8E38BD934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8195"/>
            <a:ext cx="4651672" cy="24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2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ED19D-31A0-1E41-9955-9414BE9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Tools &amp; Framework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781269-E034-A240-B40A-07B9528C7235}"/>
              </a:ext>
            </a:extLst>
          </p:cNvPr>
          <p:cNvSpPr txBox="1">
            <a:spLocks/>
          </p:cNvSpPr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dirty="0" err="1"/>
              <a:t>PySpark</a:t>
            </a:r>
            <a:endParaRPr lang="en-US" dirty="0"/>
          </a:p>
          <a:p>
            <a:pPr marL="457200"/>
            <a:r>
              <a:rPr lang="en-US" dirty="0"/>
              <a:t>Python</a:t>
            </a:r>
          </a:p>
          <a:p>
            <a:pPr marL="457200"/>
            <a:r>
              <a:rPr lang="en-US" dirty="0"/>
              <a:t>Docker</a:t>
            </a:r>
          </a:p>
          <a:p>
            <a:pPr marL="457200"/>
            <a:r>
              <a:rPr lang="en-US" dirty="0"/>
              <a:t>Flask – Rest API</a:t>
            </a:r>
          </a:p>
          <a:p>
            <a:pPr marL="457200"/>
            <a:r>
              <a:rPr lang="en-US" dirty="0" err="1"/>
              <a:t>Tensorflow</a:t>
            </a:r>
            <a:endParaRPr lang="en-US" dirty="0"/>
          </a:p>
          <a:p>
            <a:pPr marL="457200"/>
            <a:r>
              <a:rPr lang="en-US" dirty="0"/>
              <a:t>Scikit-learn</a:t>
            </a:r>
          </a:p>
          <a:p>
            <a:pPr marL="457200"/>
            <a:r>
              <a:rPr lang="en-US" dirty="0" err="1"/>
              <a:t>Keras</a:t>
            </a:r>
            <a:endParaRPr lang="en-US" dirty="0"/>
          </a:p>
          <a:p>
            <a:pPr marL="457200"/>
            <a:r>
              <a:rPr lang="en-US" dirty="0" err="1"/>
              <a:t>Colab</a:t>
            </a:r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 descr="A picture containing sign&#10;&#10;Description automatically generated">
            <a:extLst>
              <a:ext uri="{FF2B5EF4-FFF2-40B4-BE49-F238E27FC236}">
                <a16:creationId xmlns:a16="http://schemas.microsoft.com/office/drawing/2014/main" id="{FC8DFAE6-C102-6E4E-9694-DC7C30D13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7419"/>
            <a:ext cx="4551206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9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852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Project REPORT</vt:lpstr>
      <vt:lpstr>Target analysis – is it credit scoring?</vt:lpstr>
      <vt:lpstr>Assumptions</vt:lpstr>
      <vt:lpstr>Methodology I - Pyspark</vt:lpstr>
      <vt:lpstr>Methodology II - PYTHON</vt:lpstr>
      <vt:lpstr>Methodology III – CREDIT SCORING</vt:lpstr>
      <vt:lpstr>Methodology IV – Optimizations</vt:lpstr>
      <vt:lpstr>Algorithms Tried</vt:lpstr>
      <vt:lpstr>Tools &amp; Framework</vt:lpstr>
      <vt:lpstr>Model evaluation</vt:lpstr>
      <vt:lpstr>How to run the model?</vt:lpstr>
      <vt:lpstr>Follow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Sundar Krishnan</dc:creator>
  <cp:lastModifiedBy>Dhamodharan, Balaji</cp:lastModifiedBy>
  <cp:revision>3</cp:revision>
  <dcterms:created xsi:type="dcterms:W3CDTF">2020-08-05T11:17:40Z</dcterms:created>
  <dcterms:modified xsi:type="dcterms:W3CDTF">2020-09-21T01:57:13Z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Balaji_Dhamodharan@Dell.com</vt:lpwstr>
  </property>
  <property fmtid="{D5CDD505-2E9C-101B-9397-08002B2CF9AE}" pid="5" name="MSIP_Label_7de70ee2-0cb4-4d60-aee5-75ef2c4c8a90_SetDate">
    <vt:lpwstr>2020-09-21T01:57:13.1461603Z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8e3875a2-2e3f-4df1-80c7-376e78e54870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da6fab74-d5af-4af7-a9a4-78d84655a626_Enabled">
    <vt:lpwstr>True</vt:lpwstr>
  </property>
  <property fmtid="{D5CDD505-2E9C-101B-9397-08002B2CF9AE}" pid="11" name="MSIP_Label_da6fab74-d5af-4af7-a9a4-78d84655a626_SiteId">
    <vt:lpwstr>945c199a-83a2-4e80-9f8c-5a91be5752dd</vt:lpwstr>
  </property>
  <property fmtid="{D5CDD505-2E9C-101B-9397-08002B2CF9AE}" pid="12" name="MSIP_Label_da6fab74-d5af-4af7-a9a4-78d84655a626_Owner">
    <vt:lpwstr>Balaji_Dhamodharan@Dell.com</vt:lpwstr>
  </property>
  <property fmtid="{D5CDD505-2E9C-101B-9397-08002B2CF9AE}" pid="13" name="MSIP_Label_da6fab74-d5af-4af7-a9a4-78d84655a626_SetDate">
    <vt:lpwstr>2020-09-21T01:57:13.1461603Z</vt:lpwstr>
  </property>
  <property fmtid="{D5CDD505-2E9C-101B-9397-08002B2CF9AE}" pid="14" name="MSIP_Label_da6fab74-d5af-4af7-a9a4-78d84655a626_Name">
    <vt:lpwstr>Visual Marking</vt:lpwstr>
  </property>
  <property fmtid="{D5CDD505-2E9C-101B-9397-08002B2CF9AE}" pid="15" name="MSIP_Label_da6fab74-d5af-4af7-a9a4-78d84655a626_Application">
    <vt:lpwstr>Microsoft Azure Information Protection</vt:lpwstr>
  </property>
  <property fmtid="{D5CDD505-2E9C-101B-9397-08002B2CF9AE}" pid="16" name="MSIP_Label_da6fab74-d5af-4af7-a9a4-78d84655a626_ActionId">
    <vt:lpwstr>8e3875a2-2e3f-4df1-80c7-376e78e54870</vt:lpwstr>
  </property>
  <property fmtid="{D5CDD505-2E9C-101B-9397-08002B2CF9AE}" pid="17" name="MSIP_Label_da6fab74-d5af-4af7-a9a4-78d84655a626_Parent">
    <vt:lpwstr>7de70ee2-0cb4-4d60-aee5-75ef2c4c8a90</vt:lpwstr>
  </property>
  <property fmtid="{D5CDD505-2E9C-101B-9397-08002B2CF9AE}" pid="18" name="MSIP_Label_da6fab74-d5af-4af7-a9a4-78d84655a626_Extended_MSFT_Method">
    <vt:lpwstr>Manual</vt:lpwstr>
  </property>
  <property fmtid="{D5CDD505-2E9C-101B-9397-08002B2CF9AE}" pid="19" name="aiplabel">
    <vt:lpwstr>Internal Use Visual Marking</vt:lpwstr>
  </property>
</Properties>
</file>