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77cb01e80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7cb01e80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efc80769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efc80769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7cb01e80e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7cb01e80e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7cb01e80e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7cb01e80e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efc80769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efc80769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f0a2c8d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f0a2c8d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f0a2c8d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f0a2c8d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0860dc4f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0860dc4f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0860dc4f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0860dc4f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0860dc4f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0860dc4f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7cb01e80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7cb01e80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0748fb01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b0748fb01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t> </a:t>
            </a:r>
            <a:endParaRPr/>
          </a:p>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0860dc4f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0860dc4f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0860dc4f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0860dc4f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0860dc4f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0860dc4f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0860dc4f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0860dc4f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7cb01e80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7cb01e80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efc8076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efc8076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9a69c19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9a69c19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7cb01e80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7cb01e80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7cb01e80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7cb01e80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t>https://bit.ly/30lO9Cq</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efc80769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efc80769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t>https://bit.ly/30lO9Cq</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7cb01e80e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7cb01e80e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7cb01e80e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7cb01e80e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7cb01e80e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7cb01e80e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3" name="Shape 53"/>
        <p:cNvGrpSpPr/>
        <p:nvPr/>
      </p:nvGrpSpPr>
      <p:grpSpPr>
        <a:xfrm>
          <a:off x="0" y="0"/>
          <a:ext cx="0" cy="0"/>
          <a:chOff x="0" y="0"/>
          <a:chExt cx="0" cy="0"/>
        </a:xfrm>
      </p:grpSpPr>
      <p:sp>
        <p:nvSpPr>
          <p:cNvPr id="54" name="Google Shape;54;p13"/>
          <p:cNvSpPr txBox="1"/>
          <p:nvPr>
            <p:ph idx="12" type="sldNum"/>
          </p:nvPr>
        </p:nvSpPr>
        <p:spPr>
          <a:xfrm>
            <a:off x="8543928" y="4646625"/>
            <a:ext cx="3714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0" y="-21425"/>
            <a:ext cx="9144000" cy="321600"/>
          </a:xfrm>
          <a:prstGeom prst="rect">
            <a:avLst/>
          </a:prstGeom>
          <a:solidFill>
            <a:srgbClr val="003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 name="Google Shape;10;p1"/>
          <p:cNvPicPr preferRelativeResize="0"/>
          <p:nvPr/>
        </p:nvPicPr>
        <p:blipFill>
          <a:blip r:embed="rId1">
            <a:alphaModFix/>
          </a:blip>
          <a:stretch>
            <a:fillRect/>
          </a:stretch>
        </p:blipFill>
        <p:spPr>
          <a:xfrm>
            <a:off x="184300" y="10788"/>
            <a:ext cx="1066800" cy="257175"/>
          </a:xfrm>
          <a:prstGeom prst="rect">
            <a:avLst/>
          </a:prstGeom>
          <a:noFill/>
          <a:ln>
            <a:noFill/>
          </a:ln>
        </p:spPr>
      </p:pic>
      <p:sp>
        <p:nvSpPr>
          <p:cNvPr id="11" name="Google Shape;11;p1"/>
          <p:cNvSpPr txBox="1"/>
          <p:nvPr/>
        </p:nvSpPr>
        <p:spPr>
          <a:xfrm>
            <a:off x="7686575" y="-94325"/>
            <a:ext cx="1575300" cy="46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FFFFFF"/>
                </a:solidFill>
              </a:rPr>
              <a:t>galvanize.com</a:t>
            </a:r>
            <a:endParaRPr sz="1500">
              <a:solidFill>
                <a:srgbClr val="FFFFFF"/>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kaggle.com/janiobachmann/price-of-avocados-pattern-recognition-analysi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colab.research.google.com/drive/14YWL9j_MVbDJ6LCCQvtq1R9jOLvBAttn?usp=sharing" TargetMode="External"/><Relationship Id="rId4" Type="http://schemas.openxmlformats.org/officeDocument/2006/relationships/hyperlink" Target="https://www.kaggle.com/janiobachmann/price-of-avocados-pattern-recognition-analysis" TargetMode="External"/><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cs.aws.amazon.com/sagemaker/latest/dg/deepar.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ocs.google.com/presentation/d/1WL3yI-RQAS7Zf_flZzmiWTjZMOtpkkqtU8_UvqgeqhE/edit?usp=sharing" TargetMode="External"/><Relationship Id="rId4" Type="http://schemas.openxmlformats.org/officeDocument/2006/relationships/hyperlink" Target="https://colab.research.google.com/drive/14YWL9j_MVbDJ6LCCQvtq1R9jOLvBAttn?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kaggle.com/neuromusic/avocado-prices" TargetMode="External"/><Relationship Id="rId4" Type="http://schemas.openxmlformats.org/officeDocument/2006/relationships/hyperlink" Target="http://www.hassavocadoboard.com/retail/volume-and-price-dat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kaggle.com/rishpande/avocado-prices-data-visualization-beginner" TargetMode="Externa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lv.nz/2YCjak9" TargetMode="External"/><Relationship Id="rId4" Type="http://schemas.openxmlformats.org/officeDocument/2006/relationships/hyperlink" Target="https://algorithmia.com/blog/introduction-to-time-series" TargetMode="External"/><Relationship Id="rId5" Type="http://schemas.openxmlformats.org/officeDocument/2006/relationships/hyperlink" Target="https://towardsdatascience.com/an-introduction-to-time-series-analysis-with-arima-a8b9c9a961fb" TargetMode="External"/><Relationship Id="rId6" Type="http://schemas.openxmlformats.org/officeDocument/2006/relationships/hyperlink" Target="https://www.anodot.com/learning-center/time-series-metrics/" TargetMode="External"/><Relationship Id="rId7" Type="http://schemas.openxmlformats.org/officeDocument/2006/relationships/hyperlink" Target="https://www.analyticssteps.com/blogs/introduction-time-series-analysis-time-series-forecasting-machine-learning-methods-model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hyperlink" Target="https://www.galvanize.com/data-science/pre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machinelearningmastery.com/multivariate-time-series-forecasting-lstms-keras/"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algorithmia.com/blog/introduction-to-time-series" TargetMode="Externa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702575" y="956500"/>
            <a:ext cx="5286403" cy="1443476"/>
          </a:xfrm>
          <a:prstGeom prst="rect">
            <a:avLst/>
          </a:prstGeom>
          <a:noFill/>
          <a:ln>
            <a:noFill/>
          </a:ln>
        </p:spPr>
      </p:pic>
      <p:sp>
        <p:nvSpPr>
          <p:cNvPr id="60" name="Google Shape;60;p14"/>
          <p:cNvSpPr txBox="1"/>
          <p:nvPr/>
        </p:nvSpPr>
        <p:spPr>
          <a:xfrm>
            <a:off x="311700" y="2434300"/>
            <a:ext cx="8367900" cy="79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4000"/>
              <a:t>Intro to Time Series</a:t>
            </a:r>
            <a:endParaRPr b="1" sz="4000">
              <a:solidFill>
                <a:srgbClr val="000000"/>
              </a:solidFill>
            </a:endParaRPr>
          </a:p>
        </p:txBody>
      </p:sp>
      <p:sp>
        <p:nvSpPr>
          <p:cNvPr id="61" name="Google Shape;61;p14"/>
          <p:cNvSpPr txBox="1"/>
          <p:nvPr/>
        </p:nvSpPr>
        <p:spPr>
          <a:xfrm>
            <a:off x="1092975" y="3487775"/>
            <a:ext cx="6965100" cy="792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sz="1800">
                <a:solidFill>
                  <a:srgbClr val="24292E"/>
                </a:solidFill>
                <a:highlight>
                  <a:srgbClr val="FFFFFF"/>
                </a:highlight>
              </a:rPr>
              <a:t>What is a time series?</a:t>
            </a:r>
            <a:endParaRPr sz="18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Additive and Multiplicative</a:t>
            </a:r>
            <a:endParaRPr/>
          </a:p>
          <a:p>
            <a:pPr indent="0" lvl="0" marL="0" rtl="0" algn="l">
              <a:spcBef>
                <a:spcPts val="0"/>
              </a:spcBef>
              <a:spcAft>
                <a:spcPts val="0"/>
              </a:spcAft>
              <a:buNone/>
            </a:pPr>
            <a:r>
              <a:t/>
            </a:r>
            <a:endParaRPr/>
          </a:p>
        </p:txBody>
      </p:sp>
      <p:sp>
        <p:nvSpPr>
          <p:cNvPr id="126" name="Google Shape;126;p23"/>
          <p:cNvSpPr txBox="1"/>
          <p:nvPr>
            <p:ph idx="1" type="body"/>
          </p:nvPr>
        </p:nvSpPr>
        <p:spPr>
          <a:xfrm>
            <a:off x="311700" y="1152475"/>
            <a:ext cx="7463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helpful to understand how models are built so you can better explain the time series you are invest</a:t>
            </a:r>
            <a:r>
              <a:rPr lang="en"/>
              <a:t>igating.</a:t>
            </a:r>
            <a:endParaRPr/>
          </a:p>
          <a:p>
            <a:pPr indent="0" lvl="0" marL="0" marR="0" rtl="0" algn="l">
              <a:lnSpc>
                <a:spcPct val="115000"/>
              </a:lnSpc>
              <a:spcBef>
                <a:spcPts val="1600"/>
              </a:spcBef>
              <a:spcAft>
                <a:spcPts val="0"/>
              </a:spcAft>
              <a:buNone/>
            </a:pPr>
            <a:r>
              <a:rPr b="1" lang="en"/>
              <a:t>Additive Model:</a:t>
            </a:r>
            <a:endParaRPr/>
          </a:p>
          <a:p>
            <a:pPr indent="457200" lvl="0" marL="0" marR="0" rtl="0" algn="l">
              <a:lnSpc>
                <a:spcPct val="115000"/>
              </a:lnSpc>
              <a:spcBef>
                <a:spcPts val="1600"/>
              </a:spcBef>
              <a:spcAft>
                <a:spcPts val="0"/>
              </a:spcAft>
              <a:buNone/>
            </a:pPr>
            <a:r>
              <a:rPr lang="en"/>
              <a:t>Time series  = t (trend) + s (seasonality) + n (noise)</a:t>
            </a:r>
            <a:endParaRPr/>
          </a:p>
          <a:p>
            <a:pPr indent="0" lvl="0" marL="0" marR="0" rtl="0" algn="l">
              <a:lnSpc>
                <a:spcPct val="115000"/>
              </a:lnSpc>
              <a:spcBef>
                <a:spcPts val="1600"/>
              </a:spcBef>
              <a:spcAft>
                <a:spcPts val="0"/>
              </a:spcAft>
              <a:buNone/>
            </a:pPr>
            <a:r>
              <a:rPr b="1" lang="en"/>
              <a:t>Multiplicative Model:</a:t>
            </a:r>
            <a:endParaRPr/>
          </a:p>
          <a:p>
            <a:pPr indent="457200" lvl="0" marL="0" marR="0" rtl="0" algn="l">
              <a:lnSpc>
                <a:spcPct val="115000"/>
              </a:lnSpc>
              <a:spcBef>
                <a:spcPts val="1600"/>
              </a:spcBef>
              <a:spcAft>
                <a:spcPts val="0"/>
              </a:spcAft>
              <a:buNone/>
            </a:pPr>
            <a:r>
              <a:rPr lang="en"/>
              <a:t>Time series  = t (trend) * s (seasonality) * n (noise)</a:t>
            </a:r>
            <a:endParaRPr sz="15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are time series used?</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Large amounts of time series data is being generated in a variety of fields. This is a small set of examples. There are too many data sources to list them all!</a:t>
            </a:r>
            <a:endParaRPr/>
          </a:p>
        </p:txBody>
      </p:sp>
      <p:sp>
        <p:nvSpPr>
          <p:cNvPr id="133" name="Google Shape;133;p24"/>
          <p:cNvSpPr txBox="1"/>
          <p:nvPr/>
        </p:nvSpPr>
        <p:spPr>
          <a:xfrm>
            <a:off x="311725" y="2164850"/>
            <a:ext cx="2411100" cy="12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Avocados:</a:t>
            </a:r>
            <a:endParaRPr b="1"/>
          </a:p>
          <a:p>
            <a:pPr indent="0" lvl="0" marL="0" rtl="0" algn="l">
              <a:spcBef>
                <a:spcPts val="0"/>
              </a:spcBef>
              <a:spcAft>
                <a:spcPts val="0"/>
              </a:spcAft>
              <a:buNone/>
            </a:pPr>
            <a:r>
              <a:rPr lang="en"/>
              <a:t>Weekly average price</a:t>
            </a:r>
            <a:endParaRPr/>
          </a:p>
          <a:p>
            <a:pPr indent="0" lvl="0" marL="0" rtl="0" algn="l">
              <a:spcBef>
                <a:spcPts val="0"/>
              </a:spcBef>
              <a:spcAft>
                <a:spcPts val="0"/>
              </a:spcAft>
              <a:buNone/>
            </a:pPr>
            <a:r>
              <a:rPr lang="en"/>
              <a:t>Weekly total volume</a:t>
            </a:r>
            <a:endParaRPr/>
          </a:p>
        </p:txBody>
      </p:sp>
      <p:sp>
        <p:nvSpPr>
          <p:cNvPr id="134" name="Google Shape;134;p24"/>
          <p:cNvSpPr txBox="1"/>
          <p:nvPr/>
        </p:nvSpPr>
        <p:spPr>
          <a:xfrm>
            <a:off x="3156413" y="2164850"/>
            <a:ext cx="2411100" cy="12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Environment Science</a:t>
            </a:r>
            <a:r>
              <a:rPr b="1" lang="en"/>
              <a:t>:</a:t>
            </a:r>
            <a:endParaRPr b="1"/>
          </a:p>
          <a:p>
            <a:pPr indent="0" lvl="0" marL="0" rtl="0" algn="l">
              <a:spcBef>
                <a:spcPts val="0"/>
              </a:spcBef>
              <a:spcAft>
                <a:spcPts val="0"/>
              </a:spcAft>
              <a:buNone/>
            </a:pPr>
            <a:r>
              <a:rPr lang="en"/>
              <a:t>Weather</a:t>
            </a:r>
            <a:endParaRPr/>
          </a:p>
          <a:p>
            <a:pPr indent="0" lvl="0" marL="0" rtl="0" algn="l">
              <a:spcBef>
                <a:spcPts val="0"/>
              </a:spcBef>
              <a:spcAft>
                <a:spcPts val="0"/>
              </a:spcAft>
              <a:buNone/>
            </a:pPr>
            <a:r>
              <a:rPr lang="en"/>
              <a:t>Lava flows</a:t>
            </a:r>
            <a:endParaRPr/>
          </a:p>
          <a:p>
            <a:pPr indent="0" lvl="0" marL="0" rtl="0" algn="l">
              <a:spcBef>
                <a:spcPts val="0"/>
              </a:spcBef>
              <a:spcAft>
                <a:spcPts val="0"/>
              </a:spcAft>
              <a:buNone/>
            </a:pPr>
            <a:r>
              <a:rPr lang="en"/>
              <a:t>Astronomy</a:t>
            </a:r>
            <a:endParaRPr/>
          </a:p>
        </p:txBody>
      </p:sp>
      <p:sp>
        <p:nvSpPr>
          <p:cNvPr id="135" name="Google Shape;135;p24"/>
          <p:cNvSpPr txBox="1"/>
          <p:nvPr/>
        </p:nvSpPr>
        <p:spPr>
          <a:xfrm>
            <a:off x="6151800" y="2164850"/>
            <a:ext cx="2411100" cy="12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Social Science</a:t>
            </a:r>
            <a:r>
              <a:rPr b="1" lang="en"/>
              <a:t>:</a:t>
            </a:r>
            <a:endParaRPr b="1"/>
          </a:p>
          <a:p>
            <a:pPr indent="0" lvl="0" marL="0" rtl="0" algn="l">
              <a:spcBef>
                <a:spcPts val="0"/>
              </a:spcBef>
              <a:spcAft>
                <a:spcPts val="0"/>
              </a:spcAft>
              <a:buNone/>
            </a:pPr>
            <a:r>
              <a:rPr lang="en"/>
              <a:t>Demographics</a:t>
            </a:r>
            <a:endParaRPr/>
          </a:p>
          <a:p>
            <a:pPr indent="0" lvl="0" marL="0" rtl="0" algn="l">
              <a:spcBef>
                <a:spcPts val="0"/>
              </a:spcBef>
              <a:spcAft>
                <a:spcPts val="0"/>
              </a:spcAft>
              <a:buNone/>
            </a:pPr>
            <a:r>
              <a:rPr lang="en"/>
              <a:t>Movement rates</a:t>
            </a:r>
            <a:endParaRPr/>
          </a:p>
        </p:txBody>
      </p:sp>
      <p:sp>
        <p:nvSpPr>
          <p:cNvPr id="136" name="Google Shape;136;p24"/>
          <p:cNvSpPr txBox="1"/>
          <p:nvPr/>
        </p:nvSpPr>
        <p:spPr>
          <a:xfrm>
            <a:off x="311725" y="3614900"/>
            <a:ext cx="2411100" cy="12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Healthcare</a:t>
            </a:r>
            <a:r>
              <a:rPr b="1" lang="en"/>
              <a:t>:</a:t>
            </a:r>
            <a:endParaRPr b="1"/>
          </a:p>
          <a:p>
            <a:pPr indent="0" lvl="0" marL="0" rtl="0" algn="l">
              <a:spcBef>
                <a:spcPts val="0"/>
              </a:spcBef>
              <a:spcAft>
                <a:spcPts val="0"/>
              </a:spcAft>
              <a:buNone/>
            </a:pPr>
            <a:r>
              <a:rPr lang="en"/>
              <a:t>Virus infections</a:t>
            </a:r>
            <a:endParaRPr/>
          </a:p>
        </p:txBody>
      </p:sp>
      <p:sp>
        <p:nvSpPr>
          <p:cNvPr id="137" name="Google Shape;137;p24"/>
          <p:cNvSpPr txBox="1"/>
          <p:nvPr/>
        </p:nvSpPr>
        <p:spPr>
          <a:xfrm>
            <a:off x="3156413" y="3614900"/>
            <a:ext cx="2411100" cy="12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Finance</a:t>
            </a:r>
            <a:r>
              <a:rPr b="1" lang="en"/>
              <a:t>:</a:t>
            </a:r>
            <a:endParaRPr b="1"/>
          </a:p>
          <a:p>
            <a:pPr indent="0" lvl="0" marL="0" rtl="0" algn="l">
              <a:spcBef>
                <a:spcPts val="0"/>
              </a:spcBef>
              <a:spcAft>
                <a:spcPts val="0"/>
              </a:spcAft>
              <a:buNone/>
            </a:pPr>
            <a:r>
              <a:rPr lang="en"/>
              <a:t>Commodity prices</a:t>
            </a:r>
            <a:endParaRPr/>
          </a:p>
          <a:p>
            <a:pPr indent="0" lvl="0" marL="0" rtl="0" algn="l">
              <a:spcBef>
                <a:spcPts val="0"/>
              </a:spcBef>
              <a:spcAft>
                <a:spcPts val="0"/>
              </a:spcAft>
              <a:buNone/>
            </a:pPr>
            <a:r>
              <a:rPr lang="en"/>
              <a:t>Stock market prices</a:t>
            </a:r>
            <a:endParaRPr/>
          </a:p>
          <a:p>
            <a:pPr indent="0" lvl="0" marL="0" rtl="0" algn="l">
              <a:spcBef>
                <a:spcPts val="0"/>
              </a:spcBef>
              <a:spcAft>
                <a:spcPts val="0"/>
              </a:spcAft>
              <a:buNone/>
            </a:pPr>
            <a:r>
              <a:rPr lang="en"/>
              <a:t>Currency exchange</a:t>
            </a:r>
            <a:endParaRPr/>
          </a:p>
          <a:p>
            <a:pPr indent="0" lvl="0" marL="0" rtl="0" algn="l">
              <a:spcBef>
                <a:spcPts val="0"/>
              </a:spcBef>
              <a:spcAft>
                <a:spcPts val="0"/>
              </a:spcAft>
              <a:buNone/>
            </a:pPr>
            <a:r>
              <a:rPr lang="en"/>
              <a:t>Cryptocurrency</a:t>
            </a:r>
            <a:endParaRPr/>
          </a:p>
        </p:txBody>
      </p:sp>
      <p:sp>
        <p:nvSpPr>
          <p:cNvPr id="138" name="Google Shape;138;p24"/>
          <p:cNvSpPr txBox="1"/>
          <p:nvPr/>
        </p:nvSpPr>
        <p:spPr>
          <a:xfrm>
            <a:off x="6151800" y="3614900"/>
            <a:ext cx="2411100" cy="12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Sales and Marketing</a:t>
            </a:r>
            <a:r>
              <a:rPr b="1" lang="en"/>
              <a:t>:</a:t>
            </a:r>
            <a:endParaRPr b="1"/>
          </a:p>
          <a:p>
            <a:pPr indent="0" lvl="0" marL="0" rtl="0" algn="l">
              <a:spcBef>
                <a:spcPts val="0"/>
              </a:spcBef>
              <a:spcAft>
                <a:spcPts val="0"/>
              </a:spcAft>
              <a:buNone/>
            </a:pPr>
            <a:r>
              <a:rPr lang="en"/>
              <a:t>TV viewership rates</a:t>
            </a:r>
            <a:endParaRPr/>
          </a:p>
          <a:p>
            <a:pPr indent="0" lvl="0" marL="0" rtl="0" algn="l">
              <a:spcBef>
                <a:spcPts val="0"/>
              </a:spcBef>
              <a:spcAft>
                <a:spcPts val="0"/>
              </a:spcAft>
              <a:buNone/>
            </a:pPr>
            <a:r>
              <a:rPr lang="en"/>
              <a:t>Product sales rates</a:t>
            </a:r>
            <a:endParaRPr/>
          </a:p>
          <a:p>
            <a:pPr indent="0" lvl="0" marL="0" rtl="0" algn="l">
              <a:spcBef>
                <a:spcPts val="0"/>
              </a:spcBef>
              <a:spcAft>
                <a:spcPts val="0"/>
              </a:spcAft>
              <a:buNone/>
            </a:pPr>
            <a:r>
              <a:t/>
            </a:r>
            <a:endParaRPr/>
          </a:p>
        </p:txBody>
      </p:sp>
      <p:pic>
        <p:nvPicPr>
          <p:cNvPr id="139" name="Google Shape;139;p24"/>
          <p:cNvPicPr preferRelativeResize="0"/>
          <p:nvPr/>
        </p:nvPicPr>
        <p:blipFill>
          <a:blip r:embed="rId3">
            <a:alphaModFix/>
          </a:blip>
          <a:stretch>
            <a:fillRect/>
          </a:stretch>
        </p:blipFill>
        <p:spPr>
          <a:xfrm>
            <a:off x="2135856" y="2343525"/>
            <a:ext cx="913651" cy="1034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Better understanding of what happened</a:t>
            </a:r>
            <a:endParaRPr/>
          </a:p>
        </p:txBody>
      </p:sp>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Anomaly</a:t>
            </a:r>
            <a:r>
              <a:rPr lang="en"/>
              <a:t> detection</a:t>
            </a:r>
            <a:endParaRPr/>
          </a:p>
          <a:p>
            <a:pPr indent="-342900" lvl="0" marL="457200" rtl="0" algn="l">
              <a:spcBef>
                <a:spcPts val="1600"/>
              </a:spcBef>
              <a:spcAft>
                <a:spcPts val="0"/>
              </a:spcAft>
              <a:buClr>
                <a:srgbClr val="353D46"/>
              </a:buClr>
              <a:buSzPts val="1800"/>
              <a:buChar char="●"/>
            </a:pPr>
            <a:r>
              <a:rPr lang="en">
                <a:solidFill>
                  <a:srgbClr val="353D46"/>
                </a:solidFill>
                <a:highlight>
                  <a:srgbClr val="FFFFFF"/>
                </a:highlight>
              </a:rPr>
              <a:t>business monitoring</a:t>
            </a:r>
            <a:endParaRPr>
              <a:solidFill>
                <a:srgbClr val="353D46"/>
              </a:solidFill>
              <a:highlight>
                <a:srgbClr val="FFFFFF"/>
              </a:highlight>
            </a:endParaRPr>
          </a:p>
          <a:p>
            <a:pPr indent="-342900" lvl="0" marL="457200" rtl="0" algn="l">
              <a:spcBef>
                <a:spcPts val="0"/>
              </a:spcBef>
              <a:spcAft>
                <a:spcPts val="0"/>
              </a:spcAft>
              <a:buClr>
                <a:srgbClr val="353D46"/>
              </a:buClr>
              <a:buSzPts val="1800"/>
              <a:buChar char="●"/>
            </a:pPr>
            <a:r>
              <a:rPr lang="en">
                <a:solidFill>
                  <a:srgbClr val="353D46"/>
                </a:solidFill>
                <a:highlight>
                  <a:srgbClr val="FFFFFF"/>
                </a:highlight>
              </a:rPr>
              <a:t>fraud detection</a:t>
            </a:r>
            <a:endParaRPr>
              <a:solidFill>
                <a:srgbClr val="353D46"/>
              </a:solidFill>
              <a:highlight>
                <a:srgbClr val="FFFFFF"/>
              </a:highlight>
            </a:endParaRPr>
          </a:p>
          <a:p>
            <a:pPr indent="-342900" lvl="0" marL="457200" rtl="0" algn="l">
              <a:spcBef>
                <a:spcPts val="0"/>
              </a:spcBef>
              <a:spcAft>
                <a:spcPts val="0"/>
              </a:spcAft>
              <a:buClr>
                <a:srgbClr val="353D46"/>
              </a:buClr>
              <a:buSzPts val="1800"/>
              <a:buChar char="●"/>
            </a:pPr>
            <a:r>
              <a:rPr lang="en">
                <a:solidFill>
                  <a:srgbClr val="353D46"/>
                </a:solidFill>
                <a:highlight>
                  <a:srgbClr val="FFFFFF"/>
                </a:highlight>
              </a:rPr>
              <a:t>medical anomalies</a:t>
            </a:r>
            <a:endParaRPr>
              <a:solidFill>
                <a:srgbClr val="353D46"/>
              </a:solidFill>
              <a:highlight>
                <a:srgbClr val="FFFFFF"/>
              </a:highlight>
            </a:endParaRPr>
          </a:p>
          <a:p>
            <a:pPr indent="-342900" lvl="0" marL="457200" rtl="0" algn="l">
              <a:spcBef>
                <a:spcPts val="0"/>
              </a:spcBef>
              <a:spcAft>
                <a:spcPts val="0"/>
              </a:spcAft>
              <a:buClr>
                <a:srgbClr val="353D46"/>
              </a:buClr>
              <a:buSzPts val="1800"/>
              <a:buChar char="●"/>
            </a:pPr>
            <a:r>
              <a:rPr lang="en">
                <a:solidFill>
                  <a:srgbClr val="353D46"/>
                </a:solidFill>
                <a:highlight>
                  <a:srgbClr val="FFFFFF"/>
                </a:highlight>
              </a:rPr>
              <a:t>cyber attack detection</a:t>
            </a:r>
            <a:endParaRPr>
              <a:solidFill>
                <a:srgbClr val="353D46"/>
              </a:solidFill>
              <a:highlight>
                <a:srgbClr val="FFFFFF"/>
              </a:highlight>
            </a:endParaRPr>
          </a:p>
          <a:p>
            <a:pPr indent="0" lvl="0" marL="0" rtl="0" algn="l">
              <a:spcBef>
                <a:spcPts val="1600"/>
              </a:spcBef>
              <a:spcAft>
                <a:spcPts val="0"/>
              </a:spcAft>
              <a:buNone/>
            </a:pPr>
            <a:r>
              <a:rPr lang="en">
                <a:solidFill>
                  <a:srgbClr val="353D46"/>
                </a:solidFill>
                <a:highlight>
                  <a:srgbClr val="FFFFFF"/>
                </a:highlight>
              </a:rPr>
              <a:t>Temporal pattern detection</a:t>
            </a:r>
            <a:endParaRPr>
              <a:solidFill>
                <a:srgbClr val="353D46"/>
              </a:solidFill>
              <a:highlight>
                <a:srgbClr val="FFFFFF"/>
              </a:highlight>
            </a:endParaRPr>
          </a:p>
          <a:p>
            <a:pPr indent="0" lvl="0" marL="0" rtl="0" algn="l">
              <a:spcBef>
                <a:spcPts val="1600"/>
              </a:spcBef>
              <a:spcAft>
                <a:spcPts val="1600"/>
              </a:spcAft>
              <a:buNone/>
            </a:pPr>
            <a:r>
              <a:rPr lang="en">
                <a:solidFill>
                  <a:srgbClr val="353D46"/>
                </a:solidFill>
                <a:highlight>
                  <a:srgbClr val="FFFFFF"/>
                </a:highlight>
              </a:rPr>
              <a:t>Event impact analysis</a:t>
            </a:r>
            <a:endParaRPr>
              <a:solidFill>
                <a:srgbClr val="353D46"/>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Average</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Lookback over a time window of your choice, then take the average.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2" name="Google Shape;152;p26"/>
          <p:cNvPicPr preferRelativeResize="0"/>
          <p:nvPr/>
        </p:nvPicPr>
        <p:blipFill>
          <a:blip r:embed="rId3">
            <a:alphaModFix/>
          </a:blip>
          <a:stretch>
            <a:fillRect/>
          </a:stretch>
        </p:blipFill>
        <p:spPr>
          <a:xfrm>
            <a:off x="311700" y="1584900"/>
            <a:ext cx="6361102"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 Forecasting</a:t>
            </a:r>
            <a:endParaRPr/>
          </a:p>
        </p:txBody>
      </p:sp>
      <p:sp>
        <p:nvSpPr>
          <p:cNvPr id="158" name="Google Shape;158;p27"/>
          <p:cNvSpPr txBox="1"/>
          <p:nvPr>
            <p:ph idx="1" type="body"/>
          </p:nvPr>
        </p:nvSpPr>
        <p:spPr>
          <a:xfrm>
            <a:off x="311700" y="1152475"/>
            <a:ext cx="7455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share some about these 3 methods. Of course there are more forecasting methods available.</a:t>
            </a:r>
            <a:endParaRPr/>
          </a:p>
          <a:p>
            <a:pPr indent="-342900" lvl="0" marL="457200" rtl="0" algn="l">
              <a:spcBef>
                <a:spcPts val="1600"/>
              </a:spcBef>
              <a:spcAft>
                <a:spcPts val="0"/>
              </a:spcAft>
              <a:buSzPts val="1800"/>
              <a:buAutoNum type="arabicPeriod"/>
            </a:pPr>
            <a:r>
              <a:rPr lang="en"/>
              <a:t>ARIMA moving average forecasting</a:t>
            </a:r>
            <a:endParaRPr/>
          </a:p>
          <a:p>
            <a:pPr indent="-342900" lvl="0" marL="457200" rtl="0" algn="l">
              <a:spcBef>
                <a:spcPts val="0"/>
              </a:spcBef>
              <a:spcAft>
                <a:spcPts val="0"/>
              </a:spcAft>
              <a:buSzPts val="1800"/>
              <a:buAutoNum type="arabicPeriod"/>
            </a:pPr>
            <a:r>
              <a:rPr lang="en"/>
              <a:t>Facebook prophet</a:t>
            </a:r>
            <a:endParaRPr/>
          </a:p>
          <a:p>
            <a:pPr indent="-342900" lvl="0" marL="457200" rtl="0" algn="l">
              <a:spcBef>
                <a:spcPts val="0"/>
              </a:spcBef>
              <a:spcAft>
                <a:spcPts val="0"/>
              </a:spcAft>
              <a:buSzPts val="1800"/>
              <a:buAutoNum type="arabicPeriod"/>
            </a:pPr>
            <a:r>
              <a:rPr lang="en"/>
              <a:t>Amazon Sagemaker DeepAR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 Forecasting</a:t>
            </a:r>
            <a:endParaRPr/>
          </a:p>
        </p:txBody>
      </p:sp>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ARIMA moving average forecasting</a:t>
            </a:r>
            <a:endParaRPr/>
          </a:p>
          <a:p>
            <a:pPr indent="0" lvl="0" marL="0" rtl="0" algn="l">
              <a:spcBef>
                <a:spcPts val="1600"/>
              </a:spcBef>
              <a:spcAft>
                <a:spcPts val="0"/>
              </a:spcAft>
              <a:buNone/>
            </a:pPr>
            <a:r>
              <a:rPr b="1" lang="en" sz="1050">
                <a:solidFill>
                  <a:schemeClr val="dk1"/>
                </a:solidFill>
              </a:rPr>
              <a:t>Auto Regressive (AR):</a:t>
            </a:r>
            <a:r>
              <a:rPr lang="en" sz="1050">
                <a:solidFill>
                  <a:schemeClr val="dk1"/>
                </a:solidFill>
              </a:rPr>
              <a:t> Means that past time points could have a certain degree of current and future time observations. The ARIMA model takes into account lagged observations in order to come up with forecast observations. A weight is added to past observations however, the weight can vary on how recent the past observations are. The more recent, the more weight is added to the most recent past observation.</a:t>
            </a:r>
            <a:endParaRPr sz="1050">
              <a:solidFill>
                <a:schemeClr val="dk1"/>
              </a:solidFill>
            </a:endParaRPr>
          </a:p>
          <a:p>
            <a:pPr indent="0" lvl="0" marL="0" rtl="0" algn="l">
              <a:spcBef>
                <a:spcPts val="1500"/>
              </a:spcBef>
              <a:spcAft>
                <a:spcPts val="0"/>
              </a:spcAft>
              <a:buNone/>
            </a:pPr>
            <a:r>
              <a:rPr b="1" lang="en" sz="1050">
                <a:solidFill>
                  <a:schemeClr val="dk1"/>
                </a:solidFill>
              </a:rPr>
              <a:t>Integrated (I):</a:t>
            </a:r>
            <a:r>
              <a:rPr lang="en" sz="1050">
                <a:solidFill>
                  <a:schemeClr val="dk1"/>
                </a:solidFill>
              </a:rPr>
              <a:t> If there are consistent trends in the movement of past prices, it is most likely to be non-stationary meaning that seasonality persists in past movement of prices. Integrated removes the seasonality phase of our dataset in case there are consistent patterns that show that this is the case. The degree of differencing available in ARIMA models eliminates the seasonality trend issue.</a:t>
            </a:r>
            <a:endParaRPr sz="1050">
              <a:solidFill>
                <a:schemeClr val="dk1"/>
              </a:solidFill>
            </a:endParaRPr>
          </a:p>
          <a:p>
            <a:pPr indent="0" lvl="0" marL="0" rtl="0" algn="l">
              <a:spcBef>
                <a:spcPts val="1500"/>
              </a:spcBef>
              <a:spcAft>
                <a:spcPts val="1500"/>
              </a:spcAft>
              <a:buNone/>
            </a:pPr>
            <a:r>
              <a:rPr b="1" lang="en" sz="1050">
                <a:solidFill>
                  <a:schemeClr val="dk1"/>
                </a:solidFill>
              </a:rPr>
              <a:t>Moving Average (MA): </a:t>
            </a:r>
            <a:r>
              <a:rPr lang="en" sz="1050">
                <a:solidFill>
                  <a:schemeClr val="dk1"/>
                </a:solidFill>
              </a:rPr>
              <a:t>Moving average helps remove the effect of random movements of avocado prices in our case. If there was an extraordinary event that led to a surge in avocado prices, moving average will help us "smooth" things up and our time series model will not be prone to these fluctuations. (source : </a:t>
            </a:r>
            <a:r>
              <a:rPr lang="en" sz="1050" u="sng">
                <a:solidFill>
                  <a:schemeClr val="hlink"/>
                </a:solidFill>
                <a:hlinkClick r:id="rId3"/>
              </a:rPr>
              <a:t>this kaggle writeup</a:t>
            </a:r>
            <a:r>
              <a:rPr lang="en" sz="1050">
                <a:solidFill>
                  <a:schemeClr val="dk1"/>
                </a:solidFill>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 Forecasting</a:t>
            </a:r>
            <a:endParaRPr/>
          </a:p>
        </p:txBody>
      </p:sp>
      <p:sp>
        <p:nvSpPr>
          <p:cNvPr id="170" name="Google Shape;170;p29"/>
          <p:cNvSpPr txBox="1"/>
          <p:nvPr>
            <p:ph idx="1" type="body"/>
          </p:nvPr>
        </p:nvSpPr>
        <p:spPr>
          <a:xfrm>
            <a:off x="5469200" y="1152475"/>
            <a:ext cx="3363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We will cover Facebook Prophet forecasting in the notebook. </a:t>
            </a:r>
            <a:r>
              <a:rPr lang="en" u="sng">
                <a:solidFill>
                  <a:schemeClr val="hlink"/>
                </a:solidFill>
                <a:hlinkClick r:id="rId3"/>
              </a:rPr>
              <a:t>(link)</a:t>
            </a:r>
            <a:endParaRPr/>
          </a:p>
          <a:p>
            <a:pPr indent="0" lvl="0" marL="0" rtl="0" algn="l">
              <a:spcBef>
                <a:spcPts val="1600"/>
              </a:spcBef>
              <a:spcAft>
                <a:spcPts val="1600"/>
              </a:spcAft>
              <a:buNone/>
            </a:pPr>
            <a:r>
              <a:rPr lang="en"/>
              <a:t>ARIMA forecast figure source </a:t>
            </a:r>
            <a:r>
              <a:rPr lang="en" u="sng">
                <a:solidFill>
                  <a:schemeClr val="hlink"/>
                </a:solidFill>
                <a:hlinkClick r:id="rId4"/>
              </a:rPr>
              <a:t>(link)</a:t>
            </a:r>
            <a:endParaRPr/>
          </a:p>
        </p:txBody>
      </p:sp>
      <p:pic>
        <p:nvPicPr>
          <p:cNvPr id="171" name="Google Shape;171;p29"/>
          <p:cNvPicPr preferRelativeResize="0"/>
          <p:nvPr/>
        </p:nvPicPr>
        <p:blipFill>
          <a:blip r:embed="rId5">
            <a:alphaModFix/>
          </a:blip>
          <a:stretch>
            <a:fillRect/>
          </a:stretch>
        </p:blipFill>
        <p:spPr>
          <a:xfrm>
            <a:off x="311699" y="1017725"/>
            <a:ext cx="5157501" cy="36102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Sagemaker DeepAR </a:t>
            </a:r>
            <a:r>
              <a:rPr lang="en" u="sng">
                <a:solidFill>
                  <a:schemeClr val="hlink"/>
                </a:solidFill>
                <a:hlinkClick r:id="rId3"/>
              </a:rPr>
              <a:t>(link)</a:t>
            </a:r>
            <a:endParaRPr/>
          </a:p>
        </p:txBody>
      </p:sp>
      <p:sp>
        <p:nvSpPr>
          <p:cNvPr id="177" name="Google Shape;177;p30"/>
          <p:cNvSpPr txBox="1"/>
          <p:nvPr>
            <p:ph idx="1" type="body"/>
          </p:nvPr>
        </p:nvSpPr>
        <p:spPr>
          <a:xfrm>
            <a:off x="311700" y="1152475"/>
            <a:ext cx="7463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16191F"/>
                </a:solidFill>
                <a:highlight>
                  <a:srgbClr val="FFFFFF"/>
                </a:highlight>
                <a:latin typeface="Roboto"/>
                <a:ea typeface="Roboto"/>
                <a:cs typeface="Roboto"/>
                <a:sym typeface="Roboto"/>
              </a:rPr>
              <a:t>“A supervised learning algorithm for forecasting scalar (one-dimensional) time series using recurrent neural networks (RNN).”</a:t>
            </a:r>
            <a:endParaRPr sz="1500">
              <a:solidFill>
                <a:srgbClr val="16191F"/>
              </a:solidFill>
              <a:highlight>
                <a:srgbClr val="FFFFFF"/>
              </a:highlight>
              <a:latin typeface="Roboto"/>
              <a:ea typeface="Roboto"/>
              <a:cs typeface="Roboto"/>
              <a:sym typeface="Roboto"/>
            </a:endParaRPr>
          </a:p>
          <a:p>
            <a:pPr indent="0" lvl="0" marL="0" rtl="0" algn="l">
              <a:spcBef>
                <a:spcPts val="1600"/>
              </a:spcBef>
              <a:spcAft>
                <a:spcPts val="0"/>
              </a:spcAft>
              <a:buNone/>
            </a:pPr>
            <a:r>
              <a:rPr lang="en" sz="1500">
                <a:solidFill>
                  <a:srgbClr val="16191F"/>
                </a:solidFill>
                <a:highlight>
                  <a:srgbClr val="FFFFFF"/>
                </a:highlight>
                <a:latin typeface="Roboto"/>
                <a:ea typeface="Roboto"/>
                <a:cs typeface="Roboto"/>
                <a:sym typeface="Roboto"/>
              </a:rPr>
              <a:t>“In many applications, however, you have many similar time series across a set of cross-sectional units. For example, you might have time series groupings for demand for different products, server loads, and requests for webpages. For this type of application, you can benefit from training a single model jointly over all of the time series.”</a:t>
            </a:r>
            <a:endParaRPr sz="1500">
              <a:solidFill>
                <a:srgbClr val="16191F"/>
              </a:solidFill>
              <a:highlight>
                <a:srgbClr val="FFFFFF"/>
              </a:highlight>
              <a:latin typeface="Roboto"/>
              <a:ea typeface="Roboto"/>
              <a:cs typeface="Roboto"/>
              <a:sym typeface="Roboto"/>
            </a:endParaRPr>
          </a:p>
          <a:p>
            <a:pPr indent="0" lvl="0" marL="0" rtl="0" algn="l">
              <a:spcBef>
                <a:spcPts val="1600"/>
              </a:spcBef>
              <a:spcAft>
                <a:spcPts val="0"/>
              </a:spcAft>
              <a:buNone/>
            </a:pPr>
            <a:r>
              <a:rPr lang="en" sz="1500">
                <a:solidFill>
                  <a:srgbClr val="16191F"/>
                </a:solidFill>
                <a:highlight>
                  <a:srgbClr val="FFFFFF"/>
                </a:highlight>
                <a:latin typeface="Roboto"/>
                <a:ea typeface="Roboto"/>
                <a:cs typeface="Roboto"/>
                <a:sym typeface="Roboto"/>
              </a:rPr>
              <a:t>“Each target time series can be optionally associated with a vector of static (time-independent) categorical features”</a:t>
            </a:r>
            <a:endParaRPr sz="1500">
              <a:solidFill>
                <a:srgbClr val="16191F"/>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Forecasting Comparison</a:t>
            </a:r>
            <a:endParaRPr/>
          </a:p>
        </p:txBody>
      </p:sp>
      <p:sp>
        <p:nvSpPr>
          <p:cNvPr id="183" name="Google Shape;183;p31"/>
          <p:cNvSpPr txBox="1"/>
          <p:nvPr>
            <p:ph idx="1" type="body"/>
          </p:nvPr>
        </p:nvSpPr>
        <p:spPr>
          <a:xfrm>
            <a:off x="311700" y="1152475"/>
            <a:ext cx="7455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ARIMA moving average forecasting</a:t>
            </a:r>
            <a:endParaRPr/>
          </a:p>
          <a:p>
            <a:pPr indent="-317500" lvl="1" marL="914400" rtl="0" algn="l">
              <a:spcBef>
                <a:spcPts val="0"/>
              </a:spcBef>
              <a:spcAft>
                <a:spcPts val="0"/>
              </a:spcAft>
              <a:buSzPts val="1400"/>
              <a:buAutoNum type="alphaLcPeriod"/>
            </a:pPr>
            <a:r>
              <a:rPr lang="en"/>
              <a:t>Commonly used historically</a:t>
            </a:r>
            <a:endParaRPr/>
          </a:p>
          <a:p>
            <a:pPr indent="-342900" lvl="0" marL="457200" rtl="0" algn="l">
              <a:spcBef>
                <a:spcPts val="0"/>
              </a:spcBef>
              <a:spcAft>
                <a:spcPts val="0"/>
              </a:spcAft>
              <a:buSzPts val="1800"/>
              <a:buAutoNum type="arabicPeriod"/>
            </a:pPr>
            <a:r>
              <a:rPr lang="en"/>
              <a:t>Facebook prophet</a:t>
            </a:r>
            <a:endParaRPr/>
          </a:p>
          <a:p>
            <a:pPr indent="-317500" lvl="1" marL="914400" rtl="0" algn="l">
              <a:spcBef>
                <a:spcPts val="0"/>
              </a:spcBef>
              <a:spcAft>
                <a:spcPts val="0"/>
              </a:spcAft>
              <a:buSzPts val="1400"/>
              <a:buAutoNum type="alphaLcPeriod"/>
            </a:pPr>
            <a:r>
              <a:rPr lang="en"/>
              <a:t>Univariate forecasting</a:t>
            </a:r>
            <a:endParaRPr/>
          </a:p>
          <a:p>
            <a:pPr indent="-317500" lvl="1" marL="914400" rtl="0" algn="l">
              <a:spcBef>
                <a:spcPts val="0"/>
              </a:spcBef>
              <a:spcAft>
                <a:spcPts val="0"/>
              </a:spcAft>
              <a:buSzPts val="1400"/>
              <a:buAutoNum type="alphaLcPeriod"/>
            </a:pPr>
            <a:r>
              <a:rPr lang="en"/>
              <a:t>Runs faster than ARIMA</a:t>
            </a:r>
            <a:endParaRPr/>
          </a:p>
          <a:p>
            <a:pPr indent="-317500" lvl="1" marL="914400" rtl="0" algn="l">
              <a:spcBef>
                <a:spcPts val="0"/>
              </a:spcBef>
              <a:spcAft>
                <a:spcPts val="0"/>
              </a:spcAft>
              <a:buSzPts val="1400"/>
              <a:buAutoNum type="alphaLcPeriod"/>
            </a:pPr>
            <a:r>
              <a:rPr lang="en"/>
              <a:t>Easily implemented seasonality &amp; holidays</a:t>
            </a:r>
            <a:endParaRPr/>
          </a:p>
          <a:p>
            <a:pPr indent="-342900" lvl="0" marL="457200" rtl="0" algn="l">
              <a:spcBef>
                <a:spcPts val="0"/>
              </a:spcBef>
              <a:spcAft>
                <a:spcPts val="0"/>
              </a:spcAft>
              <a:buSzPts val="1800"/>
              <a:buAutoNum type="arabicPeriod"/>
            </a:pPr>
            <a:r>
              <a:rPr lang="en"/>
              <a:t>Amazon Sagemaker DeepAR</a:t>
            </a:r>
            <a:endParaRPr/>
          </a:p>
          <a:p>
            <a:pPr indent="-317500" lvl="1" marL="914400" rtl="0" algn="l">
              <a:spcBef>
                <a:spcPts val="0"/>
              </a:spcBef>
              <a:spcAft>
                <a:spcPts val="0"/>
              </a:spcAft>
              <a:buSzPts val="1400"/>
              <a:buAutoNum type="alphaLcPeriod"/>
            </a:pPr>
            <a:r>
              <a:rPr lang="en"/>
              <a:t>Improved accuracy across sets of related time series</a:t>
            </a:r>
            <a:endParaRPr/>
          </a:p>
          <a:p>
            <a:pPr indent="-317500" lvl="1" marL="914400" rtl="0" algn="l">
              <a:spcBef>
                <a:spcPts val="0"/>
              </a:spcBef>
              <a:spcAft>
                <a:spcPts val="0"/>
              </a:spcAft>
              <a:buSzPts val="1400"/>
              <a:buAutoNum type="alphaLcPeriod"/>
            </a:pPr>
            <a:r>
              <a:rPr lang="en"/>
              <a:t>Time independent categorical features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break before avocado walkthrough</a:t>
            </a:r>
            <a:endParaRPr/>
          </a:p>
        </p:txBody>
      </p:sp>
      <p:sp>
        <p:nvSpPr>
          <p:cNvPr id="189" name="Google Shape;189;p32"/>
          <p:cNvSpPr txBox="1"/>
          <p:nvPr>
            <p:ph idx="1" type="body"/>
          </p:nvPr>
        </p:nvSpPr>
        <p:spPr>
          <a:xfrm>
            <a:off x="311700" y="1152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be using an online Data Science Coding Environment called Colab</a:t>
            </a:r>
            <a:endParaRPr/>
          </a:p>
          <a:p>
            <a:pPr indent="0" lvl="0" marL="0" rtl="0" algn="l">
              <a:spcBef>
                <a:spcPts val="1600"/>
              </a:spcBef>
              <a:spcAft>
                <a:spcPts val="0"/>
              </a:spcAft>
              <a:buNone/>
            </a:pPr>
            <a:r>
              <a:rPr lang="en"/>
              <a:t>To follow along later on, make sure you can access the notebook</a:t>
            </a:r>
            <a:endParaRPr/>
          </a:p>
          <a:p>
            <a:pPr indent="-342900" lvl="0" marL="457200" rtl="0" algn="l">
              <a:spcBef>
                <a:spcPts val="1600"/>
              </a:spcBef>
              <a:spcAft>
                <a:spcPts val="0"/>
              </a:spcAft>
              <a:buSzPts val="1800"/>
              <a:buChar char="●"/>
            </a:pPr>
            <a:r>
              <a:rPr lang="en"/>
              <a:t>A modern Web Browser (Like chrome)</a:t>
            </a:r>
            <a:endParaRPr/>
          </a:p>
          <a:p>
            <a:pPr indent="-342900" lvl="0" marL="457200" rtl="0" algn="l">
              <a:spcBef>
                <a:spcPts val="0"/>
              </a:spcBef>
              <a:spcAft>
                <a:spcPts val="0"/>
              </a:spcAft>
              <a:buSzPts val="1800"/>
              <a:buChar char="●"/>
            </a:pPr>
            <a:r>
              <a:rPr lang="en"/>
              <a:t>A Google account (Colab is a tool made by Google)</a:t>
            </a:r>
            <a:endParaRPr/>
          </a:p>
          <a:p>
            <a:pPr indent="0" lvl="0" marL="0" rtl="0" algn="l">
              <a:spcBef>
                <a:spcPts val="1600"/>
              </a:spcBef>
              <a:spcAft>
                <a:spcPts val="0"/>
              </a:spcAft>
              <a:buNone/>
            </a:pPr>
            <a:r>
              <a:rPr lang="en"/>
              <a:t>Let’s dive in with Python! (</a:t>
            </a:r>
            <a:r>
              <a:rPr lang="en" u="sng">
                <a:solidFill>
                  <a:schemeClr val="hlink"/>
                </a:solidFill>
                <a:hlinkClick r:id="rId3"/>
              </a:rPr>
              <a:t>slides link</a:t>
            </a:r>
            <a:r>
              <a:rPr lang="en"/>
              <a:t>)</a:t>
            </a:r>
            <a:endParaRPr/>
          </a:p>
          <a:p>
            <a:pPr indent="0" lvl="0" marL="0" rtl="0" algn="l">
              <a:spcBef>
                <a:spcPts val="1600"/>
              </a:spcBef>
              <a:spcAft>
                <a:spcPts val="0"/>
              </a:spcAft>
              <a:buClr>
                <a:schemeClr val="dk1"/>
              </a:buClr>
              <a:buSzPts val="1100"/>
              <a:buFont typeface="Arial"/>
              <a:buNone/>
            </a:pPr>
            <a:r>
              <a:rPr lang="en" u="sng">
                <a:solidFill>
                  <a:schemeClr val="accent5"/>
                </a:solidFill>
                <a:hlinkClick r:id="rId4">
                  <a:extLst>
                    <a:ext uri="{A12FA001-AC4F-418D-AE19-62706E023703}">
                      <ahyp:hlinkClr val="tx"/>
                    </a:ext>
                  </a:extLst>
                </a:hlinkClick>
              </a:rPr>
              <a:t>https://colab.research.google.com/drive/14YWL9j_MVbDJ6LCCQvtq1R9jOLvBAttn?usp=sharing</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4294967295" type="title"/>
          </p:nvPr>
        </p:nvSpPr>
        <p:spPr>
          <a:xfrm>
            <a:off x="3711300" y="687800"/>
            <a:ext cx="4428900" cy="403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 sz="4800"/>
              <a:t>Welcome!</a:t>
            </a:r>
            <a:endParaRPr sz="4800"/>
          </a:p>
          <a:p>
            <a:pPr indent="-533400" lvl="0" marL="457200" marR="0" rtl="0" algn="l">
              <a:lnSpc>
                <a:spcPct val="100000"/>
              </a:lnSpc>
              <a:spcBef>
                <a:spcPts val="0"/>
              </a:spcBef>
              <a:spcAft>
                <a:spcPts val="0"/>
              </a:spcAft>
              <a:buSzPts val="4800"/>
              <a:buAutoNum type="arabicPeriod"/>
            </a:pPr>
            <a:r>
              <a:rPr lang="en" sz="4800"/>
              <a:t>Terminology</a:t>
            </a:r>
            <a:endParaRPr sz="4800"/>
          </a:p>
          <a:p>
            <a:pPr indent="-533400" lvl="0" marL="457200" marR="0" rtl="0" algn="l">
              <a:lnSpc>
                <a:spcPct val="100000"/>
              </a:lnSpc>
              <a:spcBef>
                <a:spcPts val="0"/>
              </a:spcBef>
              <a:spcAft>
                <a:spcPts val="0"/>
              </a:spcAft>
              <a:buSzPts val="4800"/>
              <a:buAutoNum type="arabicPeriod"/>
            </a:pPr>
            <a:r>
              <a:rPr lang="en" sz="4800"/>
              <a:t>Applications</a:t>
            </a:r>
            <a:endParaRPr sz="4800"/>
          </a:p>
          <a:p>
            <a:pPr indent="-533400" lvl="0" marL="457200" marR="0" rtl="0" algn="l">
              <a:lnSpc>
                <a:spcPct val="100000"/>
              </a:lnSpc>
              <a:spcBef>
                <a:spcPts val="0"/>
              </a:spcBef>
              <a:spcAft>
                <a:spcPts val="0"/>
              </a:spcAft>
              <a:buSzPts val="4800"/>
              <a:buAutoNum type="arabicPeriod"/>
            </a:pPr>
            <a:r>
              <a:rPr lang="en" sz="4800"/>
              <a:t>Forecasting</a:t>
            </a:r>
            <a:endParaRPr sz="4800"/>
          </a:p>
          <a:p>
            <a:pPr indent="-533400" lvl="0" marL="457200" marR="0" rtl="0" algn="l">
              <a:lnSpc>
                <a:spcPct val="100000"/>
              </a:lnSpc>
              <a:spcBef>
                <a:spcPts val="0"/>
              </a:spcBef>
              <a:spcAft>
                <a:spcPts val="0"/>
              </a:spcAft>
              <a:buSzPts val="4800"/>
              <a:buAutoNum type="arabicPeriod"/>
            </a:pPr>
            <a:r>
              <a:rPr lang="en" sz="4800"/>
              <a:t>Data</a:t>
            </a:r>
            <a:endParaRPr sz="4800"/>
          </a:p>
          <a:p>
            <a:pPr indent="0" lvl="0" marL="0" marR="0" rtl="0" algn="l">
              <a:lnSpc>
                <a:spcPct val="100000"/>
              </a:lnSpc>
              <a:spcBef>
                <a:spcPts val="0"/>
              </a:spcBef>
              <a:spcAft>
                <a:spcPts val="0"/>
              </a:spcAft>
              <a:buClr>
                <a:schemeClr val="dk1"/>
              </a:buClr>
              <a:buSzPts val="2800"/>
              <a:buFont typeface="Arial"/>
              <a:buNone/>
            </a:pPr>
            <a:r>
              <a:t/>
            </a:r>
            <a:endParaRPr sz="4800"/>
          </a:p>
        </p:txBody>
      </p:sp>
      <p:sp>
        <p:nvSpPr>
          <p:cNvPr id="67" name="Google Shape;67;p15"/>
          <p:cNvSpPr txBox="1"/>
          <p:nvPr/>
        </p:nvSpPr>
        <p:spPr>
          <a:xfrm>
            <a:off x="1630997" y="3375500"/>
            <a:ext cx="2189400" cy="748200"/>
          </a:xfrm>
          <a:prstGeom prst="rect">
            <a:avLst/>
          </a:prstGeom>
          <a:noFill/>
          <a:ln>
            <a:noFill/>
          </a:ln>
        </p:spPr>
        <p:txBody>
          <a:bodyPr anchorCtr="0" anchor="ctr" bIns="45700" lIns="45700" spcFirstLastPara="1" rIns="45700" wrap="square" tIns="45700">
            <a:noAutofit/>
          </a:bodyPr>
          <a:lstStyle/>
          <a:p>
            <a:pPr indent="0" lvl="0" marL="7937" marR="0" rtl="0" algn="ctr">
              <a:lnSpc>
                <a:spcPct val="90000"/>
              </a:lnSpc>
              <a:spcBef>
                <a:spcPts val="0"/>
              </a:spcBef>
              <a:spcAft>
                <a:spcPts val="0"/>
              </a:spcAft>
              <a:buClr>
                <a:srgbClr val="000000"/>
              </a:buClr>
              <a:buSzPts val="1200"/>
              <a:buFont typeface="Arial"/>
              <a:buNone/>
            </a:pPr>
            <a:r>
              <a:t/>
            </a:r>
            <a:endParaRPr b="0" i="0" sz="1200" u="none" cap="none" strike="noStrike">
              <a:solidFill>
                <a:srgbClr val="595959"/>
              </a:solidFill>
              <a:latin typeface="Raleway"/>
              <a:ea typeface="Raleway"/>
              <a:cs typeface="Raleway"/>
              <a:sym typeface="Raleway"/>
            </a:endParaRPr>
          </a:p>
        </p:txBody>
      </p:sp>
      <p:sp>
        <p:nvSpPr>
          <p:cNvPr id="68" name="Google Shape;68;p15"/>
          <p:cNvSpPr/>
          <p:nvPr/>
        </p:nvSpPr>
        <p:spPr>
          <a:xfrm>
            <a:off x="0" y="3628200"/>
            <a:ext cx="3405000" cy="1515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idx="4294967295" type="subTitle"/>
          </p:nvPr>
        </p:nvSpPr>
        <p:spPr>
          <a:xfrm>
            <a:off x="228600" y="4021100"/>
            <a:ext cx="2874000" cy="13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rPr>
              <a:t>DSI Alumni</a:t>
            </a:r>
            <a:endParaRPr sz="1500">
              <a:solidFill>
                <a:srgbClr val="FFFFFF"/>
              </a:solidFill>
            </a:endParaRPr>
          </a:p>
          <a:p>
            <a:pPr indent="0" lvl="0" marL="0" rtl="0" algn="l">
              <a:spcBef>
                <a:spcPts val="0"/>
              </a:spcBef>
              <a:spcAft>
                <a:spcPts val="0"/>
              </a:spcAft>
              <a:buNone/>
            </a:pPr>
            <a:r>
              <a:rPr lang="en" sz="1500">
                <a:solidFill>
                  <a:srgbClr val="FFFFFF"/>
                </a:solidFill>
              </a:rPr>
              <a:t>Data Scientist / Evangelist</a:t>
            </a:r>
            <a:endParaRPr sz="1500">
              <a:solidFill>
                <a:srgbClr val="FFFFFF"/>
              </a:solidFill>
            </a:endParaRPr>
          </a:p>
          <a:p>
            <a:pPr indent="0" lvl="0" marL="0" rtl="0" algn="l">
              <a:spcBef>
                <a:spcPts val="0"/>
              </a:spcBef>
              <a:spcAft>
                <a:spcPts val="0"/>
              </a:spcAft>
              <a:buNone/>
            </a:pPr>
            <a:r>
              <a:rPr lang="en" sz="1500">
                <a:solidFill>
                  <a:srgbClr val="FFFFFF"/>
                </a:solidFill>
              </a:rPr>
              <a:t>@Galvanize</a:t>
            </a:r>
            <a:endParaRPr sz="1500">
              <a:solidFill>
                <a:srgbClr val="FFFFFF"/>
              </a:solidFill>
            </a:endParaRPr>
          </a:p>
        </p:txBody>
      </p:sp>
      <p:sp>
        <p:nvSpPr>
          <p:cNvPr id="70" name="Google Shape;70;p15"/>
          <p:cNvSpPr txBox="1"/>
          <p:nvPr>
            <p:ph idx="4294967295" type="subTitle"/>
          </p:nvPr>
        </p:nvSpPr>
        <p:spPr>
          <a:xfrm>
            <a:off x="228600" y="3660200"/>
            <a:ext cx="3482700" cy="36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900">
                <a:solidFill>
                  <a:srgbClr val="FFFFFF"/>
                </a:solidFill>
              </a:rPr>
              <a:t>Jim Frank</a:t>
            </a:r>
            <a:endParaRPr b="1" sz="1900">
              <a:solidFill>
                <a:srgbClr val="FFFFFF"/>
              </a:solidFill>
            </a:endParaRPr>
          </a:p>
        </p:txBody>
      </p:sp>
      <p:pic>
        <p:nvPicPr>
          <p:cNvPr id="71" name="Google Shape;71;p15"/>
          <p:cNvPicPr preferRelativeResize="0"/>
          <p:nvPr/>
        </p:nvPicPr>
        <p:blipFill>
          <a:blip r:embed="rId3">
            <a:alphaModFix/>
          </a:blip>
          <a:stretch>
            <a:fillRect/>
          </a:stretch>
        </p:blipFill>
        <p:spPr>
          <a:xfrm>
            <a:off x="255300" y="1936575"/>
            <a:ext cx="3149701" cy="1691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Avocado Dataset From Kaggle</a:t>
            </a:r>
            <a:endParaRPr/>
          </a:p>
        </p:txBody>
      </p:sp>
      <p:sp>
        <p:nvSpPr>
          <p:cNvPr id="195" name="Google Shape;19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Description sourced from the </a:t>
            </a:r>
            <a:r>
              <a:rPr lang="en" u="sng">
                <a:solidFill>
                  <a:schemeClr val="hlink"/>
                </a:solidFill>
                <a:hlinkClick r:id="rId3"/>
              </a:rPr>
              <a:t>Kaggle data page</a:t>
            </a:r>
            <a:endParaRPr/>
          </a:p>
          <a:p>
            <a:pPr indent="0" lvl="0" marL="0" marR="0" rtl="0" algn="l">
              <a:lnSpc>
                <a:spcPct val="115000"/>
              </a:lnSpc>
              <a:spcBef>
                <a:spcPts val="1600"/>
              </a:spcBef>
              <a:spcAft>
                <a:spcPts val="0"/>
              </a:spcAft>
              <a:buNone/>
            </a:pPr>
            <a:r>
              <a:rPr lang="en" sz="1050">
                <a:solidFill>
                  <a:schemeClr val="dk1"/>
                </a:solidFill>
                <a:highlight>
                  <a:srgbClr val="FFFFFF"/>
                </a:highlight>
              </a:rPr>
              <a:t>“This data was downloaded from the </a:t>
            </a:r>
            <a:r>
              <a:rPr lang="en" sz="1050" u="sng">
                <a:solidFill>
                  <a:schemeClr val="hlink"/>
                </a:solidFill>
                <a:highlight>
                  <a:srgbClr val="FFFFFF"/>
                </a:highlight>
                <a:hlinkClick r:id="rId4"/>
              </a:rPr>
              <a:t>Hass Avocado Board website</a:t>
            </a:r>
            <a:r>
              <a:rPr lang="en" sz="1050">
                <a:solidFill>
                  <a:schemeClr val="dk1"/>
                </a:solidFill>
                <a:highlight>
                  <a:srgbClr val="FFFFFF"/>
                </a:highlight>
              </a:rPr>
              <a:t> in May of 2018 &amp; compiled into a single CSV.”</a:t>
            </a:r>
            <a:endParaRPr sz="1050">
              <a:solidFill>
                <a:schemeClr val="dk1"/>
              </a:solidFill>
              <a:highlight>
                <a:srgbClr val="FFFFFF"/>
              </a:highlight>
            </a:endParaRPr>
          </a:p>
          <a:p>
            <a:pPr indent="0" lvl="0" marL="0" marR="0" rtl="0" algn="l">
              <a:lnSpc>
                <a:spcPct val="115000"/>
              </a:lnSpc>
              <a:spcBef>
                <a:spcPts val="1600"/>
              </a:spcBef>
              <a:spcAft>
                <a:spcPts val="0"/>
              </a:spcAft>
              <a:buNone/>
            </a:pPr>
            <a:r>
              <a:rPr lang="en" sz="1050">
                <a:solidFill>
                  <a:schemeClr val="dk1"/>
                </a:solidFill>
                <a:highlight>
                  <a:srgbClr val="F8F8F8"/>
                </a:highlight>
              </a:rPr>
              <a:t>“The table below represents weekly 2018 retail scan data for National retail volume (units) and price. Retail scan data comes directly from retailers’ cash registers based on actual retail sales of Hass avocados. Starting in 2013, the table below reflects an expanded, multi-outlet retail data set. Multi-outlet reporting includes an aggregation of the following channels: grocery, mass, club, drug, dollar and military. The Average Price (of avocados) in the table reflects a per unit (per avocado) cost, even when multiple units (avocados) are sold in bags.”</a:t>
            </a:r>
            <a:endParaRPr sz="1050">
              <a:solidFill>
                <a:schemeClr val="dk1"/>
              </a:solidFill>
              <a:highlight>
                <a:srgbClr val="F8F8F8"/>
              </a:highlight>
            </a:endParaRPr>
          </a:p>
          <a:p>
            <a:pPr indent="0" lvl="0" marL="0" marR="0" rtl="0" algn="l">
              <a:lnSpc>
                <a:spcPct val="115000"/>
              </a:lnSpc>
              <a:spcBef>
                <a:spcPts val="1600"/>
              </a:spcBef>
              <a:spcAft>
                <a:spcPts val="0"/>
              </a:spcAft>
              <a:buNone/>
            </a:pPr>
            <a:r>
              <a:rPr lang="en" sz="1050">
                <a:solidFill>
                  <a:schemeClr val="dk1"/>
                </a:solidFill>
                <a:highlight>
                  <a:srgbClr val="F8F8F8"/>
                </a:highlight>
              </a:rPr>
              <a:t>Some relevant data columns are:</a:t>
            </a:r>
            <a:endParaRPr sz="1050">
              <a:solidFill>
                <a:schemeClr val="dk1"/>
              </a:solidFill>
              <a:highlight>
                <a:srgbClr val="F8F8F8"/>
              </a:highlight>
            </a:endParaRPr>
          </a:p>
          <a:p>
            <a:pPr indent="-295275" lvl="0" marL="457200" marR="0" rtl="0" algn="l">
              <a:lnSpc>
                <a:spcPct val="115000"/>
              </a:lnSpc>
              <a:spcBef>
                <a:spcPts val="0"/>
              </a:spcBef>
              <a:spcAft>
                <a:spcPts val="0"/>
              </a:spcAft>
              <a:buClr>
                <a:schemeClr val="dk1"/>
              </a:buClr>
              <a:buSzPts val="1050"/>
              <a:buChar char="●"/>
            </a:pPr>
            <a:r>
              <a:rPr lang="en" sz="1050">
                <a:solidFill>
                  <a:schemeClr val="dk1"/>
                </a:solidFill>
                <a:highlight>
                  <a:srgbClr val="F8F8F8"/>
                </a:highlight>
              </a:rPr>
              <a:t>Date (2015 - 2018) measured weekly</a:t>
            </a:r>
            <a:endParaRPr sz="1050">
              <a:solidFill>
                <a:schemeClr val="dk1"/>
              </a:solidFill>
              <a:highlight>
                <a:srgbClr val="F8F8F8"/>
              </a:highlight>
            </a:endParaRPr>
          </a:p>
          <a:p>
            <a:pPr indent="-295275" lvl="0" marL="457200" marR="0" rtl="0" algn="l">
              <a:lnSpc>
                <a:spcPct val="115000"/>
              </a:lnSpc>
              <a:spcBef>
                <a:spcPts val="0"/>
              </a:spcBef>
              <a:spcAft>
                <a:spcPts val="0"/>
              </a:spcAft>
              <a:buClr>
                <a:schemeClr val="dk1"/>
              </a:buClr>
              <a:buSzPts val="1050"/>
              <a:buChar char="●"/>
            </a:pPr>
            <a:r>
              <a:rPr lang="en" sz="1050">
                <a:solidFill>
                  <a:schemeClr val="dk1"/>
                </a:solidFill>
                <a:highlight>
                  <a:srgbClr val="F8F8F8"/>
                </a:highlight>
              </a:rPr>
              <a:t>AveragePrice</a:t>
            </a:r>
            <a:endParaRPr sz="1050">
              <a:solidFill>
                <a:schemeClr val="dk1"/>
              </a:solidFill>
              <a:highlight>
                <a:srgbClr val="F8F8F8"/>
              </a:highlight>
            </a:endParaRPr>
          </a:p>
          <a:p>
            <a:pPr indent="-295275" lvl="0" marL="457200" marR="0" rtl="0" algn="l">
              <a:lnSpc>
                <a:spcPct val="115000"/>
              </a:lnSpc>
              <a:spcBef>
                <a:spcPts val="0"/>
              </a:spcBef>
              <a:spcAft>
                <a:spcPts val="0"/>
              </a:spcAft>
              <a:buClr>
                <a:schemeClr val="dk1"/>
              </a:buClr>
              <a:buSzPts val="1050"/>
              <a:buChar char="●"/>
            </a:pPr>
            <a:r>
              <a:rPr lang="en" sz="1050">
                <a:solidFill>
                  <a:schemeClr val="dk1"/>
                </a:solidFill>
                <a:highlight>
                  <a:srgbClr val="F8F8F8"/>
                </a:highlight>
              </a:rPr>
              <a:t>Type (conventional or organic)</a:t>
            </a:r>
            <a:endParaRPr sz="1050">
              <a:solidFill>
                <a:schemeClr val="dk1"/>
              </a:solidFill>
              <a:highlight>
                <a:srgbClr val="F8F8F8"/>
              </a:highlight>
            </a:endParaRPr>
          </a:p>
          <a:p>
            <a:pPr indent="-295275" lvl="0" marL="457200" marR="0" rtl="0" algn="l">
              <a:lnSpc>
                <a:spcPct val="115000"/>
              </a:lnSpc>
              <a:spcBef>
                <a:spcPts val="0"/>
              </a:spcBef>
              <a:spcAft>
                <a:spcPts val="0"/>
              </a:spcAft>
              <a:buClr>
                <a:schemeClr val="dk1"/>
              </a:buClr>
              <a:buSzPts val="1050"/>
              <a:buChar char="●"/>
            </a:pPr>
            <a:r>
              <a:rPr lang="en" sz="1050">
                <a:solidFill>
                  <a:schemeClr val="dk1"/>
                </a:solidFill>
                <a:highlight>
                  <a:srgbClr val="F8F8F8"/>
                </a:highlight>
              </a:rPr>
              <a:t>Region</a:t>
            </a:r>
            <a:endParaRPr sz="1050">
              <a:solidFill>
                <a:schemeClr val="dk1"/>
              </a:solidFill>
              <a:highlight>
                <a:srgbClr val="F8F8F8"/>
              </a:highlight>
            </a:endParaRPr>
          </a:p>
          <a:p>
            <a:pPr indent="-295275" lvl="0" marL="457200" marR="0" rtl="0" algn="l">
              <a:lnSpc>
                <a:spcPct val="115000"/>
              </a:lnSpc>
              <a:spcBef>
                <a:spcPts val="0"/>
              </a:spcBef>
              <a:spcAft>
                <a:spcPts val="0"/>
              </a:spcAft>
              <a:buClr>
                <a:schemeClr val="dk1"/>
              </a:buClr>
              <a:buSzPts val="1050"/>
              <a:buChar char="●"/>
            </a:pPr>
            <a:r>
              <a:rPr lang="en" sz="1050">
                <a:solidFill>
                  <a:schemeClr val="dk1"/>
                </a:solidFill>
                <a:highlight>
                  <a:srgbClr val="F8F8F8"/>
                </a:highlight>
              </a:rPr>
              <a:t>Total Volume</a:t>
            </a:r>
            <a:endParaRPr sz="1050">
              <a:solidFill>
                <a:schemeClr val="dk1"/>
              </a:solidFill>
              <a:highlight>
                <a:srgbClr val="F8F8F8"/>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(exploratory data analysis)</a:t>
            </a:r>
            <a:endParaRPr/>
          </a:p>
        </p:txBody>
      </p:sp>
      <p:sp>
        <p:nvSpPr>
          <p:cNvPr id="201" name="Google Shape;201;p34"/>
          <p:cNvSpPr txBox="1"/>
          <p:nvPr>
            <p:ph idx="1" type="body"/>
          </p:nvPr>
        </p:nvSpPr>
        <p:spPr>
          <a:xfrm>
            <a:off x="5479450" y="1152475"/>
            <a:ext cx="33528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a:t>EDA from this wonderful notebook </a:t>
            </a:r>
            <a:r>
              <a:rPr lang="en" u="sng">
                <a:solidFill>
                  <a:schemeClr val="hlink"/>
                </a:solidFill>
                <a:hlinkClick r:id="rId3"/>
              </a:rPr>
              <a:t>(link)</a:t>
            </a:r>
            <a:endParaRPr/>
          </a:p>
        </p:txBody>
      </p:sp>
      <p:pic>
        <p:nvPicPr>
          <p:cNvPr id="202" name="Google Shape;202;p34"/>
          <p:cNvPicPr preferRelativeResize="0"/>
          <p:nvPr/>
        </p:nvPicPr>
        <p:blipFill>
          <a:blip r:embed="rId4">
            <a:alphaModFix/>
          </a:blip>
          <a:stretch>
            <a:fillRect/>
          </a:stretch>
        </p:blipFill>
        <p:spPr>
          <a:xfrm>
            <a:off x="311700" y="1017725"/>
            <a:ext cx="5167761" cy="3551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5"/>
          <p:cNvPicPr preferRelativeResize="0"/>
          <p:nvPr/>
        </p:nvPicPr>
        <p:blipFill>
          <a:blip r:embed="rId3">
            <a:alphaModFix/>
          </a:blip>
          <a:stretch>
            <a:fillRect/>
          </a:stretch>
        </p:blipFill>
        <p:spPr>
          <a:xfrm>
            <a:off x="324463" y="357750"/>
            <a:ext cx="8028976" cy="44280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6"/>
          <p:cNvPicPr preferRelativeResize="0"/>
          <p:nvPr/>
        </p:nvPicPr>
        <p:blipFill>
          <a:blip r:embed="rId3">
            <a:alphaModFix/>
          </a:blip>
          <a:stretch>
            <a:fillRect/>
          </a:stretch>
        </p:blipFill>
        <p:spPr>
          <a:xfrm>
            <a:off x="298975" y="301700"/>
            <a:ext cx="7805301" cy="45401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Expectations for yourself</a:t>
            </a:r>
            <a:endParaRPr/>
          </a:p>
        </p:txBody>
      </p:sp>
      <p:sp>
        <p:nvSpPr>
          <p:cNvPr id="218" name="Google Shape;21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OK if something doesn’t make sense. Learning to program is complicated!</a:t>
            </a:r>
            <a:endParaRPr/>
          </a:p>
          <a:p>
            <a:pPr indent="0" lvl="0" marL="0" rtl="0" algn="l">
              <a:spcBef>
                <a:spcPts val="1600"/>
              </a:spcBef>
              <a:spcAft>
                <a:spcPts val="0"/>
              </a:spcAft>
              <a:buClr>
                <a:schemeClr val="dk1"/>
              </a:buClr>
              <a:buSzPts val="1100"/>
              <a:buFont typeface="Arial"/>
              <a:buNone/>
            </a:pPr>
            <a:r>
              <a:rPr lang="en"/>
              <a:t>Getting errors are awesome. They’re trying to tell you what to fix. </a:t>
            </a:r>
            <a:r>
              <a:rPr b="1" lang="en"/>
              <a:t>Don’t panic!</a:t>
            </a:r>
            <a:endParaRPr b="1"/>
          </a:p>
          <a:p>
            <a:pPr indent="0" lvl="0" marL="0" rtl="0" algn="l">
              <a:spcBef>
                <a:spcPts val="1600"/>
              </a:spcBef>
              <a:spcAft>
                <a:spcPts val="0"/>
              </a:spcAft>
              <a:buNone/>
            </a:pPr>
            <a:r>
              <a:rPr lang="en"/>
              <a:t>You don’t need to memorize everything. Try to remember high level concepts so you can google when you need it.</a:t>
            </a:r>
            <a:endParaRPr/>
          </a:p>
          <a:p>
            <a:pPr indent="0" lvl="0" marL="0" rtl="0" algn="l">
              <a:spcBef>
                <a:spcPts val="1600"/>
              </a:spcBef>
              <a:spcAft>
                <a:spcPts val="0"/>
              </a:spcAft>
              <a:buNone/>
            </a:pPr>
            <a:r>
              <a:rPr lang="en"/>
              <a:t>Be awesome to yourself and others! Everyone has a different background and learning style. </a:t>
            </a:r>
            <a:endParaRPr/>
          </a:p>
          <a:p>
            <a:pPr indent="0" lvl="0" marL="0" rtl="0" algn="l">
              <a:spcBef>
                <a:spcPts val="1600"/>
              </a:spcBef>
              <a:spcAft>
                <a:spcPts val="1600"/>
              </a:spcAft>
              <a:buNone/>
            </a:pPr>
            <a:r>
              <a:rPr lang="en" u="sng"/>
              <a:t>You CAN do this!</a:t>
            </a:r>
            <a:endParaRPr u="sng"/>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 &amp; Resources</a:t>
            </a:r>
            <a:endParaRPr/>
          </a:p>
        </p:txBody>
      </p:sp>
      <p:sp>
        <p:nvSpPr>
          <p:cNvPr id="224" name="Google Shape;224;p38"/>
          <p:cNvSpPr txBox="1"/>
          <p:nvPr>
            <p:ph idx="1" type="body"/>
          </p:nvPr>
        </p:nvSpPr>
        <p:spPr>
          <a:xfrm>
            <a:off x="311700" y="1192650"/>
            <a:ext cx="8520600" cy="363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solidFill>
                  <a:schemeClr val="hlink"/>
                </a:solidFill>
                <a:highlight>
                  <a:srgbClr val="FFFFFF"/>
                </a:highlight>
                <a:hlinkClick r:id="rId3"/>
              </a:rPr>
              <a:t>Free Galvanize Data Science Python Prep Course</a:t>
            </a:r>
            <a:endParaRPr>
              <a:solidFill>
                <a:srgbClr val="434343"/>
              </a:solidFill>
              <a:highlight>
                <a:srgbClr val="FFFFFF"/>
              </a:highlight>
            </a:endParaRPr>
          </a:p>
          <a:p>
            <a:pPr indent="0" lvl="0" marL="0" rtl="0" algn="l">
              <a:spcBef>
                <a:spcPts val="600"/>
              </a:spcBef>
              <a:spcAft>
                <a:spcPts val="0"/>
              </a:spcAft>
              <a:buNone/>
            </a:pPr>
            <a:r>
              <a:rPr lang="en">
                <a:solidFill>
                  <a:srgbClr val="434343"/>
                </a:solidFill>
                <a:highlight>
                  <a:srgbClr val="FFFFFF"/>
                </a:highlight>
              </a:rPr>
              <a:t>The tech community is wonderful! People love sharing their knowledge.</a:t>
            </a:r>
            <a:endParaRPr>
              <a:solidFill>
                <a:srgbClr val="434343"/>
              </a:solidFill>
              <a:highlight>
                <a:srgbClr val="FFFFFF"/>
              </a:highlight>
            </a:endParaRPr>
          </a:p>
          <a:p>
            <a:pPr indent="0" lvl="0" marL="0" rtl="0" algn="l">
              <a:spcBef>
                <a:spcPts val="600"/>
              </a:spcBef>
              <a:spcAft>
                <a:spcPts val="0"/>
              </a:spcAft>
              <a:buNone/>
            </a:pPr>
            <a:r>
              <a:rPr lang="en" u="sng">
                <a:solidFill>
                  <a:schemeClr val="hlink"/>
                </a:solidFill>
                <a:highlight>
                  <a:srgbClr val="FFFFFF"/>
                </a:highlight>
                <a:hlinkClick r:id="rId4"/>
              </a:rPr>
              <a:t>https://algorithmia.com/blog/introduction-to-time-series</a:t>
            </a:r>
            <a:endParaRPr>
              <a:solidFill>
                <a:srgbClr val="434343"/>
              </a:solidFill>
              <a:highlight>
                <a:srgbClr val="FFFFFF"/>
              </a:highlight>
            </a:endParaRPr>
          </a:p>
          <a:p>
            <a:pPr indent="0" lvl="0" marL="0" rtl="0" algn="l">
              <a:spcBef>
                <a:spcPts val="600"/>
              </a:spcBef>
              <a:spcAft>
                <a:spcPts val="0"/>
              </a:spcAft>
              <a:buNone/>
            </a:pPr>
            <a:r>
              <a:rPr lang="en" u="sng">
                <a:solidFill>
                  <a:schemeClr val="hlink"/>
                </a:solidFill>
                <a:highlight>
                  <a:srgbClr val="FFFFFF"/>
                </a:highlight>
                <a:hlinkClick r:id="rId5"/>
              </a:rPr>
              <a:t>Intro to time series with ARIMA</a:t>
            </a:r>
            <a:endParaRPr>
              <a:solidFill>
                <a:srgbClr val="434343"/>
              </a:solidFill>
              <a:highlight>
                <a:srgbClr val="FFFFFF"/>
              </a:highlight>
            </a:endParaRPr>
          </a:p>
          <a:p>
            <a:pPr indent="0" lvl="0" marL="0" rtl="0" algn="l">
              <a:spcBef>
                <a:spcPts val="600"/>
              </a:spcBef>
              <a:spcAft>
                <a:spcPts val="0"/>
              </a:spcAft>
              <a:buNone/>
            </a:pPr>
            <a:r>
              <a:rPr lang="en" u="sng">
                <a:solidFill>
                  <a:schemeClr val="hlink"/>
                </a:solidFill>
                <a:highlight>
                  <a:srgbClr val="FFFFFF"/>
                </a:highlight>
                <a:hlinkClick r:id="rId6"/>
              </a:rPr>
              <a:t>https://www.anodot.com/learning-center/time-series-metrics/</a:t>
            </a:r>
            <a:endParaRPr>
              <a:solidFill>
                <a:srgbClr val="434343"/>
              </a:solidFill>
              <a:highlight>
                <a:srgbClr val="FFFFFF"/>
              </a:highlight>
            </a:endParaRPr>
          </a:p>
          <a:p>
            <a:pPr indent="0" lvl="0" marL="0" rtl="0" algn="l">
              <a:spcBef>
                <a:spcPts val="600"/>
              </a:spcBef>
              <a:spcAft>
                <a:spcPts val="0"/>
              </a:spcAft>
              <a:buNone/>
            </a:pPr>
            <a:r>
              <a:rPr lang="en" u="sng">
                <a:solidFill>
                  <a:schemeClr val="hlink"/>
                </a:solidFill>
                <a:highlight>
                  <a:srgbClr val="FFFFFF"/>
                </a:highlight>
                <a:hlinkClick r:id="rId7"/>
              </a:rPr>
              <a:t>https://www.analyticssteps.com/blogs/introduction-time-series-analysis-time-series-forecasting-machine-learning-methods-models</a:t>
            </a:r>
            <a:endParaRPr>
              <a:solidFill>
                <a:srgbClr val="434343"/>
              </a:solidFill>
              <a:highlight>
                <a:srgbClr val="FFFFFF"/>
              </a:highlight>
            </a:endParaRPr>
          </a:p>
          <a:p>
            <a:pPr indent="0" lvl="0" marL="0" rtl="0" algn="l">
              <a:spcBef>
                <a:spcPts val="600"/>
              </a:spcBef>
              <a:spcAft>
                <a:spcPts val="0"/>
              </a:spcAft>
              <a:buNone/>
            </a:pPr>
            <a:r>
              <a:t/>
            </a:r>
            <a:endParaRPr>
              <a:solidFill>
                <a:srgbClr val="434343"/>
              </a:solidFill>
              <a:highlight>
                <a:srgbClr val="FFFFFF"/>
              </a:highlight>
            </a:endParaRPr>
          </a:p>
          <a:p>
            <a:pPr indent="0" lvl="0" marL="0" rtl="0" algn="l">
              <a:spcBef>
                <a:spcPts val="5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t>
            </a:r>
            <a:r>
              <a:rPr lang="en"/>
              <a:t>Galvanize?</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Galvanize.com</a:t>
            </a:r>
            <a:endParaRPr sz="1200">
              <a:solidFill>
                <a:srgbClr val="24292E"/>
              </a:solidFill>
              <a:highlight>
                <a:srgbClr val="FFFFFF"/>
              </a:highlight>
            </a:endParaRPr>
          </a:p>
          <a:p>
            <a:pPr indent="-304800" lvl="0" marL="457200" rtl="0" algn="l">
              <a:spcBef>
                <a:spcPts val="1200"/>
              </a:spcBef>
              <a:spcAft>
                <a:spcPts val="0"/>
              </a:spcAft>
              <a:buClr>
                <a:srgbClr val="24292E"/>
              </a:buClr>
              <a:buSzPts val="1200"/>
              <a:buChar char="●"/>
            </a:pPr>
            <a:r>
              <a:rPr lang="en" sz="1200">
                <a:solidFill>
                  <a:srgbClr val="24292E"/>
                </a:solidFill>
                <a:highlight>
                  <a:srgbClr val="FFFFFF"/>
                </a:highlight>
              </a:rPr>
              <a:t>Education</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lang="en" sz="1200">
                <a:solidFill>
                  <a:srgbClr val="24292E"/>
                </a:solidFill>
                <a:highlight>
                  <a:srgbClr val="FFFFFF"/>
                </a:highlight>
              </a:rPr>
              <a:t>Co-Working</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lang="en" sz="1200">
                <a:solidFill>
                  <a:srgbClr val="24292E"/>
                </a:solidFill>
                <a:highlight>
                  <a:srgbClr val="FFFFFF"/>
                </a:highlight>
              </a:rPr>
              <a:t>Events</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lang="en" sz="1200">
                <a:solidFill>
                  <a:srgbClr val="24292E"/>
                </a:solidFill>
                <a:highlight>
                  <a:srgbClr val="FFFFFF"/>
                </a:highlight>
              </a:rPr>
              <a:t>Enterprise</a:t>
            </a:r>
            <a:endParaRPr/>
          </a:p>
        </p:txBody>
      </p:sp>
      <p:pic>
        <p:nvPicPr>
          <p:cNvPr id="78" name="Google Shape;78;p16"/>
          <p:cNvPicPr preferRelativeResize="0"/>
          <p:nvPr/>
        </p:nvPicPr>
        <p:blipFill>
          <a:blip r:embed="rId3">
            <a:alphaModFix/>
          </a:blip>
          <a:stretch>
            <a:fillRect/>
          </a:stretch>
        </p:blipFill>
        <p:spPr>
          <a:xfrm>
            <a:off x="3424475" y="1211988"/>
            <a:ext cx="5407826" cy="3016125"/>
          </a:xfrm>
          <a:prstGeom prst="rect">
            <a:avLst/>
          </a:prstGeom>
          <a:noFill/>
          <a:ln>
            <a:noFill/>
          </a:ln>
        </p:spPr>
      </p:pic>
      <p:sp>
        <p:nvSpPr>
          <p:cNvPr id="79" name="Google Shape;79;p16"/>
          <p:cNvSpPr txBox="1"/>
          <p:nvPr/>
        </p:nvSpPr>
        <p:spPr>
          <a:xfrm>
            <a:off x="122975" y="4137975"/>
            <a:ext cx="4007700" cy="9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Free Intro to Python &amp; More</a:t>
            </a:r>
            <a:endParaRPr/>
          </a:p>
          <a:p>
            <a:pPr indent="0" lvl="0" marL="0" rtl="0" algn="l">
              <a:spcBef>
                <a:spcPts val="0"/>
              </a:spcBef>
              <a:spcAft>
                <a:spcPts val="0"/>
              </a:spcAft>
              <a:buNone/>
            </a:pPr>
            <a:r>
              <a:rPr lang="en" u="sng">
                <a:solidFill>
                  <a:schemeClr val="hlink"/>
                </a:solidFill>
                <a:hlinkClick r:id="rId4"/>
              </a:rPr>
              <a:t>https://www.galvanize.com/data-science/prep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this workshop is</a:t>
            </a:r>
            <a:endParaRPr/>
          </a:p>
        </p:txBody>
      </p:sp>
      <p:sp>
        <p:nvSpPr>
          <p:cNvPr id="85" name="Google Shape;85;p17"/>
          <p:cNvSpPr txBox="1"/>
          <p:nvPr>
            <p:ph idx="1" type="body"/>
          </p:nvPr>
        </p:nvSpPr>
        <p:spPr>
          <a:xfrm>
            <a:off x="311700" y="1152475"/>
            <a:ext cx="6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is a friendly introduction to Time Series. No previous experience is expected. Knowing some Python will make it a little easier.</a:t>
            </a:r>
            <a:endParaRPr/>
          </a:p>
          <a:p>
            <a:pPr indent="-342900" lvl="0" marL="457200" rtl="0" algn="l">
              <a:spcBef>
                <a:spcPts val="0"/>
              </a:spcBef>
              <a:spcAft>
                <a:spcPts val="0"/>
              </a:spcAft>
              <a:buSzPts val="1800"/>
              <a:buChar char="➔"/>
            </a:pPr>
            <a:r>
              <a:rPr lang="en"/>
              <a:t>By sticking through this workshop, you will learn something new today.</a:t>
            </a:r>
            <a:endParaRPr/>
          </a:p>
          <a:p>
            <a:pPr indent="-342900" lvl="0" marL="457200" rtl="0" algn="l">
              <a:spcBef>
                <a:spcPts val="0"/>
              </a:spcBef>
              <a:spcAft>
                <a:spcPts val="0"/>
              </a:spcAft>
              <a:buSzPts val="1800"/>
              <a:buChar char="➔"/>
            </a:pPr>
            <a:r>
              <a:rPr lang="en"/>
              <a:t>Avocado time series walk-through in a Google colab notebook</a:t>
            </a:r>
            <a:endParaRPr/>
          </a:p>
          <a:p>
            <a:pPr indent="-342900" lvl="0" marL="457200" rtl="0" algn="l">
              <a:spcBef>
                <a:spcPts val="0"/>
              </a:spcBef>
              <a:spcAft>
                <a:spcPts val="0"/>
              </a:spcAft>
              <a:buSzPts val="1800"/>
              <a:buChar char="➔"/>
            </a:pPr>
            <a:r>
              <a:rPr lang="en"/>
              <a:t>Keep learning after this workshop! Additional resources will be shared.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Avocados can teach you about time series</a:t>
            </a:r>
            <a:endParaRPr/>
          </a:p>
        </p:txBody>
      </p:sp>
      <p:sp>
        <p:nvSpPr>
          <p:cNvPr id="91" name="Google Shape;91;p18"/>
          <p:cNvSpPr txBox="1"/>
          <p:nvPr>
            <p:ph idx="1" type="body"/>
          </p:nvPr>
        </p:nvSpPr>
        <p:spPr>
          <a:xfrm>
            <a:off x="311700" y="11417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2" name="Google Shape;92;p18"/>
          <p:cNvPicPr preferRelativeResize="0"/>
          <p:nvPr/>
        </p:nvPicPr>
        <p:blipFill>
          <a:blip r:embed="rId3">
            <a:alphaModFix/>
          </a:blip>
          <a:stretch>
            <a:fillRect/>
          </a:stretch>
        </p:blipFill>
        <p:spPr>
          <a:xfrm>
            <a:off x="4572000" y="1464288"/>
            <a:ext cx="3695099" cy="2771325"/>
          </a:xfrm>
          <a:prstGeom prst="rect">
            <a:avLst/>
          </a:prstGeom>
          <a:noFill/>
          <a:ln>
            <a:noFill/>
          </a:ln>
        </p:spPr>
      </p:pic>
      <p:pic>
        <p:nvPicPr>
          <p:cNvPr id="93" name="Google Shape;93;p18"/>
          <p:cNvPicPr preferRelativeResize="0"/>
          <p:nvPr/>
        </p:nvPicPr>
        <p:blipFill>
          <a:blip r:embed="rId4">
            <a:alphaModFix/>
          </a:blip>
          <a:stretch>
            <a:fillRect/>
          </a:stretch>
        </p:blipFill>
        <p:spPr>
          <a:xfrm>
            <a:off x="311709" y="1021600"/>
            <a:ext cx="3230075" cy="3656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Univariate Avocado T.S. // time and one variable</a:t>
            </a:r>
            <a:endParaRPr sz="1800">
              <a:solidFill>
                <a:schemeClr val="dk2"/>
              </a:solidFill>
            </a:endParaRPr>
          </a:p>
          <a:p>
            <a:pPr indent="0" lvl="0" marL="0" rtl="0" algn="l">
              <a:spcBef>
                <a:spcPts val="0"/>
              </a:spcBef>
              <a:spcAft>
                <a:spcPts val="0"/>
              </a:spcAft>
              <a:buNone/>
            </a:pPr>
            <a:r>
              <a:t/>
            </a:r>
            <a:endParaRPr/>
          </a:p>
        </p:txBody>
      </p:sp>
      <p:sp>
        <p:nvSpPr>
          <p:cNvPr id="99" name="Google Shape;99;p19"/>
          <p:cNvSpPr txBox="1"/>
          <p:nvPr>
            <p:ph idx="1" type="body"/>
          </p:nvPr>
        </p:nvSpPr>
        <p:spPr>
          <a:xfrm>
            <a:off x="311700" y="11417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0" name="Google Shape;100;p19"/>
          <p:cNvPicPr preferRelativeResize="0"/>
          <p:nvPr/>
        </p:nvPicPr>
        <p:blipFill>
          <a:blip r:embed="rId3">
            <a:alphaModFix/>
          </a:blip>
          <a:stretch>
            <a:fillRect/>
          </a:stretch>
        </p:blipFill>
        <p:spPr>
          <a:xfrm>
            <a:off x="311712" y="1017723"/>
            <a:ext cx="7241025" cy="4026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time series?</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At a foundational level, it is a variable measured over time</a:t>
            </a:r>
            <a:endParaRPr/>
          </a:p>
          <a:p>
            <a:pPr indent="-317500" lvl="1" marL="914400" rtl="0" algn="l">
              <a:lnSpc>
                <a:spcPct val="150000"/>
              </a:lnSpc>
              <a:spcBef>
                <a:spcPts val="0"/>
              </a:spcBef>
              <a:spcAft>
                <a:spcPts val="0"/>
              </a:spcAft>
              <a:buSzPts val="1400"/>
              <a:buChar char="◆"/>
            </a:pPr>
            <a:r>
              <a:rPr lang="en"/>
              <a:t>example:</a:t>
            </a:r>
            <a:r>
              <a:rPr lang="en"/>
              <a:t> A continuous variable like temperature</a:t>
            </a:r>
            <a:endParaRPr/>
          </a:p>
          <a:p>
            <a:pPr indent="-342900" lvl="0" marL="457200" rtl="0" algn="l">
              <a:lnSpc>
                <a:spcPct val="150000"/>
              </a:lnSpc>
              <a:spcBef>
                <a:spcPts val="0"/>
              </a:spcBef>
              <a:spcAft>
                <a:spcPts val="0"/>
              </a:spcAft>
              <a:buSzPts val="1800"/>
              <a:buChar char="➔"/>
            </a:pPr>
            <a:r>
              <a:rPr lang="en"/>
              <a:t>A constant time interval</a:t>
            </a:r>
            <a:endParaRPr/>
          </a:p>
          <a:p>
            <a:pPr indent="-317500" lvl="1" marL="914400" rtl="0" algn="l">
              <a:lnSpc>
                <a:spcPct val="150000"/>
              </a:lnSpc>
              <a:spcBef>
                <a:spcPts val="0"/>
              </a:spcBef>
              <a:spcAft>
                <a:spcPts val="0"/>
              </a:spcAft>
              <a:buSzPts val="1400"/>
              <a:buChar char="◆"/>
            </a:pPr>
            <a:r>
              <a:rPr lang="en"/>
              <a:t>example: “hourly temperature”</a:t>
            </a:r>
            <a:endParaRPr/>
          </a:p>
          <a:p>
            <a:pPr indent="-342900" lvl="0" marL="457200" rtl="0" algn="l">
              <a:lnSpc>
                <a:spcPct val="150000"/>
              </a:lnSpc>
              <a:spcBef>
                <a:spcPts val="0"/>
              </a:spcBef>
              <a:spcAft>
                <a:spcPts val="0"/>
              </a:spcAft>
              <a:buSzPts val="1800"/>
              <a:buChar char="➔"/>
            </a:pPr>
            <a:r>
              <a:rPr lang="en"/>
              <a:t>Counts of discrete events during a selected interval is common</a:t>
            </a:r>
            <a:endParaRPr/>
          </a:p>
          <a:p>
            <a:pPr indent="-317500" lvl="1" marL="914400" rtl="0" algn="l">
              <a:lnSpc>
                <a:spcPct val="150000"/>
              </a:lnSpc>
              <a:spcBef>
                <a:spcPts val="0"/>
              </a:spcBef>
              <a:spcAft>
                <a:spcPts val="0"/>
              </a:spcAft>
              <a:buSzPts val="1400"/>
              <a:buChar char="◆"/>
            </a:pPr>
            <a:r>
              <a:rPr lang="en"/>
              <a:t>example: Number of product sales per day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Univariate and Multivariate</a:t>
            </a:r>
            <a:endParaRPr/>
          </a:p>
        </p:txBody>
      </p:sp>
      <p:sp>
        <p:nvSpPr>
          <p:cNvPr id="112" name="Google Shape;112;p21"/>
          <p:cNvSpPr txBox="1"/>
          <p:nvPr>
            <p:ph idx="1" type="body"/>
          </p:nvPr>
        </p:nvSpPr>
        <p:spPr>
          <a:xfrm>
            <a:off x="311700" y="1152475"/>
            <a:ext cx="3112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there is a correlation between variables, the additional data may help make better forecasts.</a:t>
            </a:r>
            <a:endParaRPr/>
          </a:p>
          <a:p>
            <a:pPr indent="0" lvl="0" marL="0" rtl="0" algn="l">
              <a:spcBef>
                <a:spcPts val="1600"/>
              </a:spcBef>
              <a:spcAft>
                <a:spcPts val="0"/>
              </a:spcAft>
              <a:buNone/>
            </a:pPr>
            <a:r>
              <a:rPr i="1" lang="en" sz="1350">
                <a:solidFill>
                  <a:srgbClr val="007BFF"/>
                </a:solidFill>
                <a:highlight>
                  <a:srgbClr val="FFFFFF"/>
                </a:highlight>
                <a:uFill>
                  <a:noFill/>
                </a:uFill>
                <a:hlinkClick r:id="rId3">
                  <a:extLst>
                    <a:ext uri="{A12FA001-AC4F-418D-AE19-62706E023703}">
                      <ahyp:hlinkClr val="tx"/>
                    </a:ext>
                  </a:extLst>
                </a:hlinkClick>
              </a:rPr>
              <a:t>Source: Machine Learning Mastery</a:t>
            </a:r>
            <a:endParaRPr sz="1200">
              <a:solidFill>
                <a:srgbClr val="24292E"/>
              </a:solidFill>
              <a:highlight>
                <a:srgbClr val="FFFFFF"/>
              </a:highlight>
            </a:endParaRPr>
          </a:p>
          <a:p>
            <a:pPr indent="0" lvl="0" marL="0" rtl="0" algn="l">
              <a:spcBef>
                <a:spcPts val="1600"/>
              </a:spcBef>
              <a:spcAft>
                <a:spcPts val="1600"/>
              </a:spcAft>
              <a:buNone/>
            </a:pPr>
            <a:r>
              <a:t/>
            </a:r>
            <a:endParaRPr sz="1200">
              <a:solidFill>
                <a:srgbClr val="24292E"/>
              </a:solidFill>
              <a:highlight>
                <a:srgbClr val="FFFFFF"/>
              </a:highlight>
            </a:endParaRPr>
          </a:p>
        </p:txBody>
      </p:sp>
      <p:pic>
        <p:nvPicPr>
          <p:cNvPr id="113" name="Google Shape;113;p21"/>
          <p:cNvPicPr preferRelativeResize="0"/>
          <p:nvPr/>
        </p:nvPicPr>
        <p:blipFill>
          <a:blip r:embed="rId4">
            <a:alphaModFix/>
          </a:blip>
          <a:stretch>
            <a:fillRect/>
          </a:stretch>
        </p:blipFill>
        <p:spPr>
          <a:xfrm>
            <a:off x="3423900" y="1152475"/>
            <a:ext cx="4571012"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Basic terms for time series</a:t>
            </a:r>
            <a:endParaRPr/>
          </a:p>
          <a:p>
            <a:pPr indent="0" lvl="0" marL="0" rtl="0" algn="l">
              <a:spcBef>
                <a:spcPts val="0"/>
              </a:spcBef>
              <a:spcAft>
                <a:spcPts val="0"/>
              </a:spcAft>
              <a:buNone/>
            </a:pPr>
            <a:r>
              <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Level</a:t>
            </a:r>
            <a:endParaRPr/>
          </a:p>
          <a:p>
            <a:pPr indent="-342900" lvl="0" marL="457200" rtl="0" algn="l">
              <a:spcBef>
                <a:spcPts val="0"/>
              </a:spcBef>
              <a:spcAft>
                <a:spcPts val="0"/>
              </a:spcAft>
              <a:buSzPts val="1800"/>
              <a:buAutoNum type="arabicPeriod"/>
            </a:pPr>
            <a:r>
              <a:rPr lang="en"/>
              <a:t>Trend</a:t>
            </a:r>
            <a:endParaRPr/>
          </a:p>
          <a:p>
            <a:pPr indent="-342900" lvl="0" marL="457200" rtl="0" algn="l">
              <a:spcBef>
                <a:spcPts val="0"/>
              </a:spcBef>
              <a:spcAft>
                <a:spcPts val="0"/>
              </a:spcAft>
              <a:buSzPts val="1800"/>
              <a:buAutoNum type="arabicPeriod"/>
            </a:pPr>
            <a:r>
              <a:rPr lang="en"/>
              <a:t>Seasonality</a:t>
            </a:r>
            <a:endParaRPr/>
          </a:p>
          <a:p>
            <a:pPr indent="-342900" lvl="0" marL="457200" rtl="0" algn="l">
              <a:spcBef>
                <a:spcPts val="0"/>
              </a:spcBef>
              <a:spcAft>
                <a:spcPts val="0"/>
              </a:spcAft>
              <a:buSzPts val="1800"/>
              <a:buAutoNum type="arabicPeriod"/>
            </a:pPr>
            <a:r>
              <a:rPr lang="en"/>
              <a:t>Noise // Remainder</a:t>
            </a:r>
            <a:endParaRPr/>
          </a:p>
          <a:p>
            <a:pPr indent="-342900" lvl="0" marL="457200" rtl="0" algn="l">
              <a:spcBef>
                <a:spcPts val="0"/>
              </a:spcBef>
              <a:spcAft>
                <a:spcPts val="0"/>
              </a:spcAft>
              <a:buSzPts val="1800"/>
              <a:buAutoNum type="arabicPeriod"/>
            </a:pPr>
            <a:r>
              <a:rPr lang="en"/>
              <a:t>Decomposition</a:t>
            </a:r>
            <a:endParaRPr/>
          </a:p>
          <a:p>
            <a:pPr indent="0" lvl="0" marL="0" rtl="0" algn="l">
              <a:spcBef>
                <a:spcPts val="1600"/>
              </a:spcBef>
              <a:spcAft>
                <a:spcPts val="0"/>
              </a:spcAft>
              <a:buNone/>
            </a:pPr>
            <a:r>
              <a:rPr lang="en" u="sng">
                <a:solidFill>
                  <a:schemeClr val="hlink"/>
                </a:solidFill>
                <a:hlinkClick r:id="rId3"/>
              </a:rPr>
              <a:t>Source algorithmia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0" name="Google Shape;120;p22"/>
          <p:cNvPicPr preferRelativeResize="0"/>
          <p:nvPr/>
        </p:nvPicPr>
        <p:blipFill>
          <a:blip r:embed="rId4">
            <a:alphaModFix/>
          </a:blip>
          <a:stretch>
            <a:fillRect/>
          </a:stretch>
        </p:blipFill>
        <p:spPr>
          <a:xfrm>
            <a:off x="3202250" y="1017725"/>
            <a:ext cx="4722326" cy="3840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