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32" r:id="rId2"/>
    <p:sldId id="494" r:id="rId3"/>
    <p:sldId id="486" r:id="rId4"/>
    <p:sldId id="487" r:id="rId5"/>
    <p:sldId id="485" r:id="rId6"/>
    <p:sldId id="495" r:id="rId7"/>
    <p:sldId id="496" r:id="rId8"/>
    <p:sldId id="497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A4570-81C0-423A-94B3-0CEBDFB059A9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43B3C-6B56-4DB9-B8C5-7AAFDCBAF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20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1035168" y="5718519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759656" y="1139481"/>
            <a:ext cx="10888394" cy="31792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700" dirty="0"/>
          </a:p>
          <a:p>
            <a:r>
              <a:rPr lang="pt-BR" sz="5300" b="1" dirty="0"/>
              <a:t>LINGUAGEM R PARA ANÁLISE DE DADOS</a:t>
            </a:r>
          </a:p>
          <a:p>
            <a:endParaRPr lang="pt-BR" sz="5300" b="1" dirty="0"/>
          </a:p>
        </p:txBody>
      </p:sp>
    </p:spTree>
    <p:extLst>
      <p:ext uri="{BB962C8B-B14F-4D97-AF65-F5344CB8AC3E}">
        <p14:creationId xmlns:p14="http://schemas.microsoft.com/office/powerpoint/2010/main" val="209464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E4E2EE-4E47-4682-8B72-80C00F4A8507}"/>
              </a:ext>
            </a:extLst>
          </p:cNvPr>
          <p:cNvSpPr txBox="1"/>
          <p:nvPr/>
        </p:nvSpPr>
        <p:spPr>
          <a:xfrm>
            <a:off x="815930" y="2902190"/>
            <a:ext cx="10775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Linguagem R</a:t>
            </a:r>
          </a:p>
        </p:txBody>
      </p:sp>
      <p:pic>
        <p:nvPicPr>
          <p:cNvPr id="1026" name="Picture 2" descr="R (linguagem de programação) – Wikipédia, a enciclopédia livre">
            <a:extLst>
              <a:ext uri="{FF2B5EF4-FFF2-40B4-BE49-F238E27FC236}">
                <a16:creationId xmlns:a16="http://schemas.microsoft.com/office/drawing/2014/main" id="{2B7FDAC2-6952-4EB3-B069-278D9E08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93608" cy="294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94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8E0DBA1-350F-4DC4-B1BF-77F19636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5" y="0"/>
            <a:ext cx="11521440" cy="77372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A Linguagem 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D0F05-8367-4506-8591-330DE035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5" y="1028968"/>
            <a:ext cx="10964593" cy="9535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Criada</a:t>
            </a:r>
            <a:r>
              <a:rPr lang="pt-BR" i="0" dirty="0">
                <a:effectLst/>
              </a:rPr>
              <a:t> pelos estatísticos </a:t>
            </a:r>
            <a:r>
              <a:rPr lang="de-DE" b="0" i="0" dirty="0">
                <a:effectLst/>
              </a:rPr>
              <a:t>Ross Ihaka e Robert Gentleman (Estatísticos) em 1993.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2202834-17A8-4E51-9B7C-EEA8D7965B13}"/>
              </a:ext>
            </a:extLst>
          </p:cNvPr>
          <p:cNvSpPr txBox="1">
            <a:spLocks/>
          </p:cNvSpPr>
          <p:nvPr/>
        </p:nvSpPr>
        <p:spPr>
          <a:xfrm>
            <a:off x="633045" y="2638731"/>
            <a:ext cx="10515600" cy="555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Linguagem simples e prática com grande comunidade colaborativa..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59A5060-2727-4677-9610-07163FE13531}"/>
              </a:ext>
            </a:extLst>
          </p:cNvPr>
          <p:cNvSpPr txBox="1">
            <a:spLocks/>
          </p:cNvSpPr>
          <p:nvPr/>
        </p:nvSpPr>
        <p:spPr>
          <a:xfrm>
            <a:off x="633045" y="3402180"/>
            <a:ext cx="10515600" cy="456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Poderosa com relação aos estudos estatísticos.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EF45903-A80B-43FB-9A64-83F830E7162D}"/>
              </a:ext>
            </a:extLst>
          </p:cNvPr>
          <p:cNvSpPr txBox="1">
            <a:spLocks/>
          </p:cNvSpPr>
          <p:nvPr/>
        </p:nvSpPr>
        <p:spPr>
          <a:xfrm>
            <a:off x="652681" y="4824004"/>
            <a:ext cx="10964594" cy="541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O R é suportado pelo Windows, Linux e Macintosh.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1691877-5D4F-4F35-9643-617D2D0B670C}"/>
              </a:ext>
            </a:extLst>
          </p:cNvPr>
          <p:cNvSpPr txBox="1">
            <a:spLocks/>
          </p:cNvSpPr>
          <p:nvPr/>
        </p:nvSpPr>
        <p:spPr>
          <a:xfrm>
            <a:off x="633045" y="4110613"/>
            <a:ext cx="10515600" cy="541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Voltada à manipulação, análise e visualização de dados.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B838102-98E2-49D8-9126-EBB9F4C54AA1}"/>
              </a:ext>
            </a:extLst>
          </p:cNvPr>
          <p:cNvSpPr txBox="1">
            <a:spLocks/>
          </p:cNvSpPr>
          <p:nvPr/>
        </p:nvSpPr>
        <p:spPr>
          <a:xfrm>
            <a:off x="672318" y="5552677"/>
            <a:ext cx="10515600" cy="976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Alto nível para Ciência de Dados, Inteligência Artificial e todas áreas que utilizam estatística (Economia, Engenharia, Biociências…)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127A8794-7A5B-4D35-A445-3DBF37594261}"/>
              </a:ext>
            </a:extLst>
          </p:cNvPr>
          <p:cNvSpPr txBox="1">
            <a:spLocks/>
          </p:cNvSpPr>
          <p:nvPr/>
        </p:nvSpPr>
        <p:spPr>
          <a:xfrm>
            <a:off x="633044" y="2010622"/>
            <a:ext cx="11003868" cy="555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Uma das linguagens mais utilizadas no mundo. Possui fonte livre e aberta.</a:t>
            </a:r>
          </a:p>
        </p:txBody>
      </p:sp>
    </p:spTree>
    <p:extLst>
      <p:ext uri="{BB962C8B-B14F-4D97-AF65-F5344CB8AC3E}">
        <p14:creationId xmlns:p14="http://schemas.microsoft.com/office/powerpoint/2010/main" val="270161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7" grpId="0" build="p"/>
      <p:bldP spid="8" grpId="0" build="p"/>
      <p:bldP spid="9" grpId="0" build="p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40F48D5-2644-409F-BC1A-F1F6614746A9}"/>
              </a:ext>
            </a:extLst>
          </p:cNvPr>
          <p:cNvSpPr txBox="1">
            <a:spLocks/>
          </p:cNvSpPr>
          <p:nvPr/>
        </p:nvSpPr>
        <p:spPr>
          <a:xfrm>
            <a:off x="1205668" y="352786"/>
            <a:ext cx="10515600" cy="577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b="1" dirty="0"/>
              <a:t>Ambiente de Desenvolvimento Integrado (IDE)</a:t>
            </a:r>
          </a:p>
        </p:txBody>
      </p:sp>
      <p:pic>
        <p:nvPicPr>
          <p:cNvPr id="1030" name="Picture 6" descr="Resultado de imagem para atom ide">
            <a:extLst>
              <a:ext uri="{FF2B5EF4-FFF2-40B4-BE49-F238E27FC236}">
                <a16:creationId xmlns:a16="http://schemas.microsoft.com/office/drawing/2014/main" id="{FD5D504A-FA35-48F2-B383-34C7A75D0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423" y="4532682"/>
            <a:ext cx="1831254" cy="137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7CCB5E4C-8285-4A84-B8C1-95C7167DB61B}"/>
              </a:ext>
            </a:extLst>
          </p:cNvPr>
          <p:cNvSpPr txBox="1">
            <a:spLocks/>
          </p:cNvSpPr>
          <p:nvPr/>
        </p:nvSpPr>
        <p:spPr>
          <a:xfrm>
            <a:off x="838499" y="2851824"/>
            <a:ext cx="1774967" cy="577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dirty="0" err="1"/>
              <a:t>RStudio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2190452-D23F-4C60-A377-D51FCA71A488}"/>
              </a:ext>
            </a:extLst>
          </p:cNvPr>
          <p:cNvSpPr txBox="1">
            <a:spLocks/>
          </p:cNvSpPr>
          <p:nvPr/>
        </p:nvSpPr>
        <p:spPr>
          <a:xfrm>
            <a:off x="6899669" y="3081104"/>
            <a:ext cx="1385284" cy="723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dirty="0" err="1"/>
              <a:t>RKward</a:t>
            </a: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CB76459D-82D6-4FB9-93D5-9C8E334484F3}"/>
              </a:ext>
            </a:extLst>
          </p:cNvPr>
          <p:cNvSpPr txBox="1">
            <a:spLocks/>
          </p:cNvSpPr>
          <p:nvPr/>
        </p:nvSpPr>
        <p:spPr>
          <a:xfrm>
            <a:off x="9317387" y="1914677"/>
            <a:ext cx="2590196" cy="146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pt-BR" sz="6600" b="0" i="0" dirty="0" err="1">
                <a:solidFill>
                  <a:srgbClr val="000000"/>
                </a:solidFill>
                <a:effectLst/>
                <a:latin typeface="open-sans"/>
              </a:rPr>
              <a:t>Rattle</a:t>
            </a:r>
            <a:endParaRPr lang="pt-BR" sz="6600" b="0" i="0" dirty="0">
              <a:solidFill>
                <a:srgbClr val="000000"/>
              </a:solidFill>
              <a:effectLst/>
              <a:latin typeface="open-sans"/>
            </a:endParaRPr>
          </a:p>
        </p:txBody>
      </p:sp>
      <p:pic>
        <p:nvPicPr>
          <p:cNvPr id="1040" name="Picture 16" descr="Resultado de imagem para visual studio code">
            <a:extLst>
              <a:ext uri="{FF2B5EF4-FFF2-40B4-BE49-F238E27FC236}">
                <a16:creationId xmlns:a16="http://schemas.microsoft.com/office/drawing/2014/main" id="{B2BA1B27-B978-4BB6-9D4B-A321A7ECA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609" y="3995790"/>
            <a:ext cx="1832876" cy="183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DB73029-5723-4629-B4DF-88D0BB9E6BC5}"/>
              </a:ext>
            </a:extLst>
          </p:cNvPr>
          <p:cNvSpPr txBox="1">
            <a:spLocks/>
          </p:cNvSpPr>
          <p:nvPr/>
        </p:nvSpPr>
        <p:spPr>
          <a:xfrm>
            <a:off x="8487393" y="5822675"/>
            <a:ext cx="2874613" cy="577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AA89E1-CEE3-46DF-9AF1-485655C2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69" y="1444124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ollApp">
            <a:extLst>
              <a:ext uri="{FF2B5EF4-FFF2-40B4-BE49-F238E27FC236}">
                <a16:creationId xmlns:a16="http://schemas.microsoft.com/office/drawing/2014/main" id="{C27616FB-3F7A-4EF5-BDE9-4BB7B2768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65" y="1517693"/>
            <a:ext cx="1658568" cy="165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io7">
            <a:extLst>
              <a:ext uri="{FF2B5EF4-FFF2-40B4-BE49-F238E27FC236}">
                <a16:creationId xmlns:a16="http://schemas.microsoft.com/office/drawing/2014/main" id="{0F62B49D-0E3C-4A59-89D2-2560901BB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36" y="4389120"/>
            <a:ext cx="3065709" cy="151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1EDD8D3-C50B-445C-8806-3E46B1E88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102" y="1325423"/>
            <a:ext cx="1850838" cy="18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64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1331CE3-550E-41C5-9541-6D54FBF393C7}"/>
              </a:ext>
            </a:extLst>
          </p:cNvPr>
          <p:cNvSpPr txBox="1">
            <a:spLocks/>
          </p:cNvSpPr>
          <p:nvPr/>
        </p:nvSpPr>
        <p:spPr>
          <a:xfrm>
            <a:off x="323557" y="290554"/>
            <a:ext cx="11398347" cy="456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>
                <a:latin typeface="Helvetica Neue"/>
              </a:rPr>
              <a:t>A</a:t>
            </a:r>
            <a:r>
              <a:rPr lang="pt-BR" sz="3200" b="1" i="0" dirty="0">
                <a:effectLst/>
                <a:latin typeface="Helvetica Neue"/>
              </a:rPr>
              <a:t>mbiente de desenvolvimento interativo baseado na Web</a:t>
            </a:r>
          </a:p>
        </p:txBody>
      </p:sp>
      <p:pic>
        <p:nvPicPr>
          <p:cNvPr id="3074" name="Picture 2" descr="upload.wikimedia.org/wikipedia/commons/thumb/3/...">
            <a:extLst>
              <a:ext uri="{FF2B5EF4-FFF2-40B4-BE49-F238E27FC236}">
                <a16:creationId xmlns:a16="http://schemas.microsoft.com/office/drawing/2014/main" id="{C43C7AA4-F86F-45F8-B1D8-37891C132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46" y="2243123"/>
            <a:ext cx="2662528" cy="30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oogle-colaboratory · GitHub Topics · GitHub">
            <a:extLst>
              <a:ext uri="{FF2B5EF4-FFF2-40B4-BE49-F238E27FC236}">
                <a16:creationId xmlns:a16="http://schemas.microsoft.com/office/drawing/2014/main" id="{3B85912D-6665-4DAE-9646-4E10C9247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483" y="2243123"/>
            <a:ext cx="6408421" cy="274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92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D0F05-8367-4506-8591-330DE035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4011" y="3058090"/>
            <a:ext cx="7455877" cy="526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Manipulação dos dados em grandes quantidades.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7BEDB53-E06D-4012-BB34-498AFB990B7D}"/>
              </a:ext>
            </a:extLst>
          </p:cNvPr>
          <p:cNvSpPr txBox="1">
            <a:spLocks/>
          </p:cNvSpPr>
          <p:nvPr/>
        </p:nvSpPr>
        <p:spPr>
          <a:xfrm>
            <a:off x="3533335" y="868055"/>
            <a:ext cx="7455877" cy="526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Pacote para manipulação e análise de dados. 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3E98837-1A6E-44DC-AB5F-534FBF8A983D}"/>
              </a:ext>
            </a:extLst>
          </p:cNvPr>
          <p:cNvSpPr txBox="1">
            <a:spLocks/>
          </p:cNvSpPr>
          <p:nvPr/>
        </p:nvSpPr>
        <p:spPr>
          <a:xfrm>
            <a:off x="3674012" y="5211402"/>
            <a:ext cx="7455877" cy="972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Limpeza e organização dos dados.</a:t>
            </a:r>
          </a:p>
        </p:txBody>
      </p:sp>
      <p:pic>
        <p:nvPicPr>
          <p:cNvPr id="8" name="Picture 4" descr="Manipulando dados com dplyr. Entenda como funcionam algumas funções… | by  Philip Ferreira Martins | Data Meister | Medium">
            <a:extLst>
              <a:ext uri="{FF2B5EF4-FFF2-40B4-BE49-F238E27FC236}">
                <a16:creationId xmlns:a16="http://schemas.microsoft.com/office/drawing/2014/main" id="{799B3822-89CC-44AE-B86D-91D78789E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16" y="188270"/>
            <a:ext cx="1837186" cy="188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Introdução ao tidyr | Dados Aleatórios">
            <a:extLst>
              <a:ext uri="{FF2B5EF4-FFF2-40B4-BE49-F238E27FC236}">
                <a16:creationId xmlns:a16="http://schemas.microsoft.com/office/drawing/2014/main" id="{0536C591-CF48-4A07-88BE-0F70755A9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04" y="4546530"/>
            <a:ext cx="1837186" cy="212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GitHub - Rdatatable/data.table: R's data.table package extends data.frame:">
            <a:extLst>
              <a:ext uri="{FF2B5EF4-FFF2-40B4-BE49-F238E27FC236}">
                <a16:creationId xmlns:a16="http://schemas.microsoft.com/office/drawing/2014/main" id="{9C2F8E91-D4AA-4F2F-837F-6668D38C2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65" y="2311470"/>
            <a:ext cx="1997464" cy="199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78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D0F05-8367-4506-8591-330DE035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041" y="5236461"/>
            <a:ext cx="8623495" cy="1332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Coleção de pacotes para Ciência de Dados (</a:t>
            </a:r>
            <a:r>
              <a:rPr lang="pt-BR" dirty="0" err="1"/>
              <a:t>dplyr</a:t>
            </a:r>
            <a:r>
              <a:rPr lang="pt-BR" dirty="0"/>
              <a:t>, ggplot2, </a:t>
            </a:r>
            <a:r>
              <a:rPr lang="pt-BR" dirty="0" err="1"/>
              <a:t>readr</a:t>
            </a:r>
            <a:r>
              <a:rPr lang="pt-BR" dirty="0"/>
              <a:t>, </a:t>
            </a:r>
            <a:r>
              <a:rPr lang="pt-BR" dirty="0" err="1"/>
              <a:t>forcats</a:t>
            </a:r>
            <a:r>
              <a:rPr lang="pt-BR" dirty="0"/>
              <a:t>, </a:t>
            </a:r>
            <a:r>
              <a:rPr lang="pt-BR" dirty="0" err="1"/>
              <a:t>tidyr</a:t>
            </a:r>
            <a:r>
              <a:rPr lang="pt-BR" dirty="0"/>
              <a:t>, </a:t>
            </a:r>
            <a:r>
              <a:rPr lang="pt-BR" dirty="0" err="1"/>
              <a:t>string</a:t>
            </a:r>
            <a:r>
              <a:rPr lang="pt-BR" dirty="0"/>
              <a:t>, </a:t>
            </a:r>
            <a:r>
              <a:rPr lang="pt-BR" dirty="0" err="1"/>
              <a:t>tibble</a:t>
            </a:r>
            <a:r>
              <a:rPr lang="pt-BR" dirty="0"/>
              <a:t> e </a:t>
            </a:r>
            <a:r>
              <a:rPr lang="pt-BR" dirty="0" err="1"/>
              <a:t>purrr</a:t>
            </a:r>
            <a:r>
              <a:rPr lang="pt-BR" dirty="0"/>
              <a:t>).</a:t>
            </a:r>
          </a:p>
        </p:txBody>
      </p:sp>
      <p:pic>
        <p:nvPicPr>
          <p:cNvPr id="8" name="Picture 6" descr="Welcome to the Tidyverse • tidyverse">
            <a:extLst>
              <a:ext uri="{FF2B5EF4-FFF2-40B4-BE49-F238E27FC236}">
                <a16:creationId xmlns:a16="http://schemas.microsoft.com/office/drawing/2014/main" id="{4C31A9FB-A28F-47F2-BFFC-781F33F45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83" y="4696276"/>
            <a:ext cx="1854093" cy="214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E6ED033-E2E7-444E-8CB3-8F37A9C8E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65" y="2371677"/>
            <a:ext cx="1954731" cy="22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566162CF-2DA0-4794-BE7F-0A2F139F2638}"/>
              </a:ext>
            </a:extLst>
          </p:cNvPr>
          <p:cNvSpPr txBox="1">
            <a:spLocks/>
          </p:cNvSpPr>
          <p:nvPr/>
        </p:nvSpPr>
        <p:spPr>
          <a:xfrm>
            <a:off x="3334041" y="3025840"/>
            <a:ext cx="7337255" cy="1047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Pacote para criação de gráficos e visualizações de dados em geral.</a:t>
            </a:r>
          </a:p>
        </p:txBody>
      </p:sp>
      <p:pic>
        <p:nvPicPr>
          <p:cNvPr id="5122" name="Picture 2" descr="Read Rectangular Text Data • readr">
            <a:extLst>
              <a:ext uri="{FF2B5EF4-FFF2-40B4-BE49-F238E27FC236}">
                <a16:creationId xmlns:a16="http://schemas.microsoft.com/office/drawing/2014/main" id="{3FAA8F09-8B7B-4634-94A2-6B4C1CC5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65" y="81611"/>
            <a:ext cx="1847897" cy="214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600E1487-DCE5-40D8-A52E-98A5FAB4D8AA}"/>
              </a:ext>
            </a:extLst>
          </p:cNvPr>
          <p:cNvSpPr txBox="1">
            <a:spLocks/>
          </p:cNvSpPr>
          <p:nvPr/>
        </p:nvSpPr>
        <p:spPr>
          <a:xfrm>
            <a:off x="3334041" y="815219"/>
            <a:ext cx="7337255" cy="1047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Importação de arquivos de texto (</a:t>
            </a:r>
            <a:r>
              <a:rPr lang="pt-BR" dirty="0" err="1"/>
              <a:t>txt</a:t>
            </a:r>
            <a:r>
              <a:rPr lang="pt-BR" dirty="0"/>
              <a:t>, </a:t>
            </a:r>
            <a:r>
              <a:rPr lang="pt-BR" dirty="0" err="1"/>
              <a:t>csv</a:t>
            </a:r>
            <a:r>
              <a:rPr lang="pt-BR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30583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build="p"/>
      <p:bldP spid="1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D0F05-8367-4506-8591-330DE035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629" y="898534"/>
            <a:ext cx="7337255" cy="10477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Pacote para criação de gráficos interativos e visualizações de dados em geral.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7BEDB53-E06D-4012-BB34-498AFB990B7D}"/>
              </a:ext>
            </a:extLst>
          </p:cNvPr>
          <p:cNvSpPr txBox="1">
            <a:spLocks/>
          </p:cNvSpPr>
          <p:nvPr/>
        </p:nvSpPr>
        <p:spPr>
          <a:xfrm>
            <a:off x="4375630" y="3147480"/>
            <a:ext cx="3310632" cy="563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Testes Estatísticos</a:t>
            </a:r>
          </a:p>
        </p:txBody>
      </p:sp>
      <p:pic>
        <p:nvPicPr>
          <p:cNvPr id="7170" name="Picture 2" descr="How to create Interactive data visualization using Plotly in R / Python?">
            <a:extLst>
              <a:ext uri="{FF2B5EF4-FFF2-40B4-BE49-F238E27FC236}">
                <a16:creationId xmlns:a16="http://schemas.microsoft.com/office/drawing/2014/main" id="{5134CDB1-422B-476A-8CFE-CA9288D8A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53" y="98653"/>
            <a:ext cx="2217604" cy="24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ADME">
            <a:extLst>
              <a:ext uri="{FF2B5EF4-FFF2-40B4-BE49-F238E27FC236}">
                <a16:creationId xmlns:a16="http://schemas.microsoft.com/office/drawing/2014/main" id="{3C8A1E12-20F7-49AC-B557-877541428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53" y="4385730"/>
            <a:ext cx="2134393" cy="24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C489804-10F4-442B-AB0A-FE89A09697BD}"/>
              </a:ext>
            </a:extLst>
          </p:cNvPr>
          <p:cNvSpPr txBox="1">
            <a:spLocks/>
          </p:cNvSpPr>
          <p:nvPr/>
        </p:nvSpPr>
        <p:spPr>
          <a:xfrm>
            <a:off x="786515" y="2963302"/>
            <a:ext cx="2844582" cy="931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/>
              <a:t>RSTATIX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E1D96F3-91A2-4D4E-B8EC-0F8EAC683074}"/>
              </a:ext>
            </a:extLst>
          </p:cNvPr>
          <p:cNvSpPr txBox="1">
            <a:spLocks/>
          </p:cNvSpPr>
          <p:nvPr/>
        </p:nvSpPr>
        <p:spPr>
          <a:xfrm>
            <a:off x="4440684" y="5340345"/>
            <a:ext cx="5127386" cy="563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Testes de normalidade</a:t>
            </a:r>
          </a:p>
        </p:txBody>
      </p:sp>
    </p:spTree>
    <p:extLst>
      <p:ext uri="{BB962C8B-B14F-4D97-AF65-F5344CB8AC3E}">
        <p14:creationId xmlns:p14="http://schemas.microsoft.com/office/powerpoint/2010/main" val="215429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9106</TotalTime>
  <Words>208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open-sans</vt:lpstr>
      <vt:lpstr>Tema do Office</vt:lpstr>
      <vt:lpstr>Apresentação do PowerPoint</vt:lpstr>
      <vt:lpstr>Apresentação do PowerPoint</vt:lpstr>
      <vt:lpstr>A Linguagem 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634</cp:revision>
  <dcterms:created xsi:type="dcterms:W3CDTF">2020-11-26T18:44:25Z</dcterms:created>
  <dcterms:modified xsi:type="dcterms:W3CDTF">2021-03-12T19:31:06Z</dcterms:modified>
</cp:coreProperties>
</file>