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5" r:id="rId1"/>
  </p:sldMasterIdLst>
  <p:notesMasterIdLst>
    <p:notesMasterId r:id="rId36"/>
  </p:notesMasterIdLst>
  <p:sldIdLst>
    <p:sldId id="256" r:id="rId2"/>
    <p:sldId id="290" r:id="rId3"/>
    <p:sldId id="291" r:id="rId4"/>
    <p:sldId id="292" r:id="rId5"/>
    <p:sldId id="281" r:id="rId6"/>
    <p:sldId id="259" r:id="rId7"/>
    <p:sldId id="260" r:id="rId8"/>
    <p:sldId id="265" r:id="rId9"/>
    <p:sldId id="282" r:id="rId10"/>
    <p:sldId id="261" r:id="rId11"/>
    <p:sldId id="262" r:id="rId12"/>
    <p:sldId id="283" r:id="rId13"/>
    <p:sldId id="263" r:id="rId14"/>
    <p:sldId id="267" r:id="rId15"/>
    <p:sldId id="284" r:id="rId16"/>
    <p:sldId id="266" r:id="rId17"/>
    <p:sldId id="268" r:id="rId18"/>
    <p:sldId id="285" r:id="rId19"/>
    <p:sldId id="269" r:id="rId20"/>
    <p:sldId id="270" r:id="rId21"/>
    <p:sldId id="286" r:id="rId22"/>
    <p:sldId id="271" r:id="rId23"/>
    <p:sldId id="272" r:id="rId24"/>
    <p:sldId id="273" r:id="rId25"/>
    <p:sldId id="287" r:id="rId26"/>
    <p:sldId id="274" r:id="rId27"/>
    <p:sldId id="288" r:id="rId28"/>
    <p:sldId id="275" r:id="rId29"/>
    <p:sldId id="276" r:id="rId30"/>
    <p:sldId id="277" r:id="rId31"/>
    <p:sldId id="278" r:id="rId32"/>
    <p:sldId id="279" r:id="rId33"/>
    <p:sldId id="280"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5ACA4-49C2-4967-BEAF-F96D27AA0BAB}" type="datetimeFigureOut">
              <a:rPr lang="en-IN" smtClean="0"/>
              <a:t>27-09-2023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5B069-1F24-430B-AD9C-64B2A17EBA84}" type="slidenum">
              <a:rPr lang="en-IN" smtClean="0"/>
              <a:t>‹#›</a:t>
            </a:fld>
            <a:endParaRPr lang="en-IN"/>
          </a:p>
        </p:txBody>
      </p:sp>
    </p:spTree>
    <p:extLst>
      <p:ext uri="{BB962C8B-B14F-4D97-AF65-F5344CB8AC3E}">
        <p14:creationId xmlns:p14="http://schemas.microsoft.com/office/powerpoint/2010/main" val="3505447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B61CC5B-D1B6-4145-AEE0-898ADD0219BD}" type="datetime1">
              <a:rPr lang="en-IN" smtClean="0"/>
              <a:t>27-09-2023</a:t>
            </a:fld>
            <a:endParaRPr lang="en-IN"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134014-7E0B-4C57-B3DA-4F2E60399A50}" type="slidenum">
              <a:rPr lang="en-IN" smtClean="0"/>
              <a:t>‹#›</a:t>
            </a:fld>
            <a:endParaRPr lang="en-IN"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6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22271-4589-4019-8F39-3543B1C8D851}" type="datetime1">
              <a:rPr lang="en-IN" smtClean="0"/>
              <a:t>27-09-2023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134014-7E0B-4C57-B3DA-4F2E60399A50}" type="slidenum">
              <a:rPr lang="en-IN" smtClean="0"/>
              <a:t>‹#›</a:t>
            </a:fld>
            <a:endParaRPr lang="en-IN" dirty="0"/>
          </a:p>
        </p:txBody>
      </p:sp>
    </p:spTree>
    <p:extLst>
      <p:ext uri="{BB962C8B-B14F-4D97-AF65-F5344CB8AC3E}">
        <p14:creationId xmlns:p14="http://schemas.microsoft.com/office/powerpoint/2010/main" val="408462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DFA6D-1E70-47E8-9B6E-0C84202F1411}" type="datetime1">
              <a:rPr lang="en-IN" smtClean="0"/>
              <a:t>27-09-2023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134014-7E0B-4C57-B3DA-4F2E60399A50}" type="slidenum">
              <a:rPr lang="en-IN" smtClean="0"/>
              <a:t>‹#›</a:t>
            </a:fld>
            <a:endParaRPr lang="en-IN" dirty="0"/>
          </a:p>
        </p:txBody>
      </p:sp>
    </p:spTree>
    <p:extLst>
      <p:ext uri="{BB962C8B-B14F-4D97-AF65-F5344CB8AC3E}">
        <p14:creationId xmlns:p14="http://schemas.microsoft.com/office/powerpoint/2010/main" val="230516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15FCA-45C8-4AE9-BA5C-D88507B4AECF}" type="datetime1">
              <a:rPr lang="en-IN" smtClean="0"/>
              <a:t>27-09-2023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134014-7E0B-4C57-B3DA-4F2E60399A50}" type="slidenum">
              <a:rPr lang="en-IN" smtClean="0"/>
              <a:t>‹#›</a:t>
            </a:fld>
            <a:endParaRPr lang="en-IN" dirty="0"/>
          </a:p>
        </p:txBody>
      </p:sp>
    </p:spTree>
    <p:extLst>
      <p:ext uri="{BB962C8B-B14F-4D97-AF65-F5344CB8AC3E}">
        <p14:creationId xmlns:p14="http://schemas.microsoft.com/office/powerpoint/2010/main" val="409579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D983F-12C8-456A-AE77-0610ED938CA9}" type="datetime1">
              <a:rPr lang="en-IN" smtClean="0"/>
              <a:t>27-09-2023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134014-7E0B-4C57-B3DA-4F2E60399A50}" type="slidenum">
              <a:rPr lang="en-IN" smtClean="0"/>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53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A3F70-957D-4D99-86DE-7E8EBFC36DB4}" type="datetime1">
              <a:rPr lang="en-IN" smtClean="0"/>
              <a:t>27-09-2023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4134014-7E0B-4C57-B3DA-4F2E60399A50}" type="slidenum">
              <a:rPr lang="en-IN" smtClean="0"/>
              <a:t>‹#›</a:t>
            </a:fld>
            <a:endParaRPr lang="en-IN" dirty="0"/>
          </a:p>
        </p:txBody>
      </p:sp>
    </p:spTree>
    <p:extLst>
      <p:ext uri="{BB962C8B-B14F-4D97-AF65-F5344CB8AC3E}">
        <p14:creationId xmlns:p14="http://schemas.microsoft.com/office/powerpoint/2010/main" val="117807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8BCA40-B477-452A-83D4-135C5644AA78}" type="datetime1">
              <a:rPr lang="en-IN" smtClean="0"/>
              <a:t>27-09-2023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4134014-7E0B-4C57-B3DA-4F2E60399A50}" type="slidenum">
              <a:rPr lang="en-IN" smtClean="0"/>
              <a:t>‹#›</a:t>
            </a:fld>
            <a:endParaRPr lang="en-IN" dirty="0"/>
          </a:p>
        </p:txBody>
      </p:sp>
    </p:spTree>
    <p:extLst>
      <p:ext uri="{BB962C8B-B14F-4D97-AF65-F5344CB8AC3E}">
        <p14:creationId xmlns:p14="http://schemas.microsoft.com/office/powerpoint/2010/main" val="135338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BDB0F-28D9-4A4E-8DDD-77CE963F016A}" type="datetime1">
              <a:rPr lang="en-IN" smtClean="0"/>
              <a:t>27-09-2023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4134014-7E0B-4C57-B3DA-4F2E60399A50}" type="slidenum">
              <a:rPr lang="en-IN" smtClean="0"/>
              <a:t>‹#›</a:t>
            </a:fld>
            <a:endParaRPr lang="en-IN" dirty="0"/>
          </a:p>
        </p:txBody>
      </p:sp>
    </p:spTree>
    <p:extLst>
      <p:ext uri="{BB962C8B-B14F-4D97-AF65-F5344CB8AC3E}">
        <p14:creationId xmlns:p14="http://schemas.microsoft.com/office/powerpoint/2010/main" val="76567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8147D-A5C5-4403-A830-3EF7E085E2E8}" type="datetime1">
              <a:rPr lang="en-IN" smtClean="0"/>
              <a:t>27-09-2023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4134014-7E0B-4C57-B3DA-4F2E60399A50}" type="slidenum">
              <a:rPr lang="en-IN" smtClean="0"/>
              <a:t>‹#›</a:t>
            </a:fld>
            <a:endParaRPr lang="en-IN" dirty="0"/>
          </a:p>
        </p:txBody>
      </p:sp>
    </p:spTree>
    <p:extLst>
      <p:ext uri="{BB962C8B-B14F-4D97-AF65-F5344CB8AC3E}">
        <p14:creationId xmlns:p14="http://schemas.microsoft.com/office/powerpoint/2010/main" val="13553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4D7C7-5212-4575-B3F6-8E8A55959113}" type="datetime1">
              <a:rPr lang="en-IN" smtClean="0"/>
              <a:t>27-09-2023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4134014-7E0B-4C57-B3DA-4F2E60399A50}" type="slidenum">
              <a:rPr lang="en-IN" smtClean="0"/>
              <a:t>‹#›</a:t>
            </a:fld>
            <a:endParaRPr lang="en-IN" dirty="0"/>
          </a:p>
        </p:txBody>
      </p:sp>
    </p:spTree>
    <p:extLst>
      <p:ext uri="{BB962C8B-B14F-4D97-AF65-F5344CB8AC3E}">
        <p14:creationId xmlns:p14="http://schemas.microsoft.com/office/powerpoint/2010/main" val="365840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69DA1-EF8F-4970-8D3C-CB3B7920DD9B}" type="datetime1">
              <a:rPr lang="en-IN" smtClean="0"/>
              <a:t>27-09-2023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4134014-7E0B-4C57-B3DA-4F2E60399A50}" type="slidenum">
              <a:rPr lang="en-IN" smtClean="0"/>
              <a:t>‹#›</a:t>
            </a:fld>
            <a:endParaRPr lang="en-IN" dirty="0"/>
          </a:p>
        </p:txBody>
      </p:sp>
    </p:spTree>
    <p:extLst>
      <p:ext uri="{BB962C8B-B14F-4D97-AF65-F5344CB8AC3E}">
        <p14:creationId xmlns:p14="http://schemas.microsoft.com/office/powerpoint/2010/main" val="332701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FD20238-08A2-4306-A4C1-629769F614B2}" type="datetime1">
              <a:rPr lang="en-IN" smtClean="0"/>
              <a:t>27-09-2023</a:t>
            </a:fld>
            <a:endParaRPr lang="en-IN"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4134014-7E0B-4C57-B3DA-4F2E60399A50}" type="slidenum">
              <a:rPr lang="en-IN" smtClean="0"/>
              <a:t>‹#›</a:t>
            </a:fld>
            <a:endParaRPr lang="en-IN" dirty="0"/>
          </a:p>
        </p:txBody>
      </p:sp>
    </p:spTree>
    <p:extLst>
      <p:ext uri="{BB962C8B-B14F-4D97-AF65-F5344CB8AC3E}">
        <p14:creationId xmlns:p14="http://schemas.microsoft.com/office/powerpoint/2010/main" val="48204907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BFD77-ADC2-4559-5D3F-DA79FA4F78AB}"/>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9EE65C2-9C80-0882-BC0A-4501446F98E7}"/>
              </a:ext>
            </a:extLst>
          </p:cNvPr>
          <p:cNvSpPr>
            <a:spLocks noGrp="1"/>
          </p:cNvSpPr>
          <p:nvPr>
            <p:ph type="ctrTitle"/>
          </p:nvPr>
        </p:nvSpPr>
        <p:spPr>
          <a:xfrm>
            <a:off x="0" y="518475"/>
            <a:ext cx="5231876" cy="1593130"/>
          </a:xfrm>
        </p:spPr>
        <p:txBody>
          <a:bodyPr>
            <a:noAutofit/>
          </a:bodyPr>
          <a:lstStyle/>
          <a:p>
            <a:r>
              <a:rPr lang="en-IN" sz="5400" u="sng" dirty="0">
                <a:solidFill>
                  <a:srgbClr val="FF0000"/>
                </a:solidFill>
                <a:effectLst>
                  <a:outerShdw blurRad="38100" dist="38100" dir="2700000" algn="tl">
                    <a:srgbClr val="000000">
                      <a:alpha val="43137"/>
                    </a:srgbClr>
                  </a:outerShdw>
                </a:effectLst>
              </a:rPr>
              <a:t>CODEX ENERGY DRINKS </a:t>
            </a:r>
          </a:p>
        </p:txBody>
      </p:sp>
      <p:sp>
        <p:nvSpPr>
          <p:cNvPr id="3" name="Subtitle 2">
            <a:extLst>
              <a:ext uri="{FF2B5EF4-FFF2-40B4-BE49-F238E27FC236}">
                <a16:creationId xmlns:a16="http://schemas.microsoft.com/office/drawing/2014/main" id="{EF61D4C2-C1B8-8218-4F66-C5A931CBC228}"/>
              </a:ext>
            </a:extLst>
          </p:cNvPr>
          <p:cNvSpPr>
            <a:spLocks noGrp="1"/>
          </p:cNvSpPr>
          <p:nvPr>
            <p:ph type="subTitle" idx="1"/>
          </p:nvPr>
        </p:nvSpPr>
        <p:spPr>
          <a:xfrm>
            <a:off x="0" y="3232214"/>
            <a:ext cx="4779389" cy="694082"/>
          </a:xfrm>
        </p:spPr>
        <p:txBody>
          <a:bodyPr>
            <a:normAutofit fontScale="70000" lnSpcReduction="20000"/>
          </a:bodyPr>
          <a:lstStyle/>
          <a:p>
            <a:pPr algn="l"/>
            <a:r>
              <a:rPr lang="en-IN" sz="3200" b="1" u="sng" dirty="0">
                <a:solidFill>
                  <a:srgbClr val="FF0000"/>
                </a:solidFill>
              </a:rPr>
              <a:t>Marketing Survey Analysis</a:t>
            </a:r>
          </a:p>
          <a:p>
            <a:pPr algn="l"/>
            <a:r>
              <a:rPr lang="en-IN" b="1" dirty="0">
                <a:solidFill>
                  <a:srgbClr val="FF0000"/>
                </a:solidFill>
              </a:rPr>
              <a:t>By: Shardul S. Chavan</a:t>
            </a:r>
          </a:p>
        </p:txBody>
      </p:sp>
    </p:spTree>
    <p:extLst>
      <p:ext uri="{BB962C8B-B14F-4D97-AF65-F5344CB8AC3E}">
        <p14:creationId xmlns:p14="http://schemas.microsoft.com/office/powerpoint/2010/main" val="377632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39365" y="383358"/>
            <a:ext cx="11538408" cy="691298"/>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What are the preferred ingredients of energy drinks among respondents? </a:t>
            </a:r>
            <a:br>
              <a:rPr lang="en-IN" sz="1800" b="0" i="0" u="none" strike="noStrike" baseline="0" dirty="0">
                <a:solidFill>
                  <a:srgbClr val="000000"/>
                </a:solidFill>
              </a:rPr>
            </a:br>
            <a:br>
              <a:rPr lang="en-IN" sz="1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1074656"/>
            <a:ext cx="11513269" cy="5344998"/>
          </a:xfrm>
        </p:spPr>
        <p:txBody>
          <a:bodyPr/>
          <a:lstStyle/>
          <a:p>
            <a:endParaRPr lang="en-IN" sz="2000" dirty="0">
              <a:solidFill>
                <a:schemeClr val="tx1"/>
              </a:solidFill>
            </a:endParaRPr>
          </a:p>
          <a:p>
            <a:r>
              <a:rPr lang="en-IN" sz="1900" dirty="0">
                <a:solidFill>
                  <a:schemeClr val="tx1"/>
                </a:solidFill>
                <a:latin typeface="Arial" panose="020B0604020202020204" pitchFamily="34" charset="0"/>
                <a:cs typeface="Arial" panose="020B0604020202020204" pitchFamily="34" charset="0"/>
              </a:rPr>
              <a:t>The mentioned pie gives us the basic idea with respect to the </a:t>
            </a:r>
          </a:p>
          <a:p>
            <a:pPr marL="45720" indent="0">
              <a:buNone/>
            </a:pPr>
            <a:r>
              <a:rPr lang="en-IN" sz="1900" dirty="0">
                <a:solidFill>
                  <a:schemeClr val="tx1"/>
                </a:solidFill>
                <a:latin typeface="Arial" panose="020B0604020202020204" pitchFamily="34" charset="0"/>
                <a:cs typeface="Arial" panose="020B0604020202020204" pitchFamily="34" charset="0"/>
              </a:rPr>
              <a:t>    consumer preference for the ingredients they look for in their </a:t>
            </a:r>
          </a:p>
          <a:p>
            <a:pPr marL="45720" indent="0">
              <a:buNone/>
            </a:pPr>
            <a:r>
              <a:rPr lang="en-IN" sz="1900" dirty="0">
                <a:solidFill>
                  <a:schemeClr val="tx1"/>
                </a:solidFill>
                <a:latin typeface="Arial" panose="020B0604020202020204" pitchFamily="34" charset="0"/>
                <a:cs typeface="Arial" panose="020B0604020202020204" pitchFamily="34" charset="0"/>
              </a:rPr>
              <a:t>    energy drinks.</a:t>
            </a:r>
          </a:p>
          <a:p>
            <a:r>
              <a:rPr lang="en-IN" sz="1900" dirty="0">
                <a:solidFill>
                  <a:schemeClr val="tx1"/>
                </a:solidFill>
                <a:latin typeface="Arial" panose="020B0604020202020204" pitchFamily="34" charset="0"/>
                <a:cs typeface="Arial" panose="020B0604020202020204" pitchFamily="34" charset="0"/>
              </a:rPr>
              <a:t>We see that caffeine is the major ingredient been preferred by</a:t>
            </a:r>
          </a:p>
          <a:p>
            <a:pPr marL="45720" indent="0">
              <a:buNone/>
            </a:pPr>
            <a:r>
              <a:rPr lang="en-IN" sz="1900" dirty="0">
                <a:solidFill>
                  <a:schemeClr val="tx1"/>
                </a:solidFill>
                <a:latin typeface="Arial" panose="020B0604020202020204" pitchFamily="34" charset="0"/>
                <a:cs typeface="Arial" panose="020B0604020202020204" pitchFamily="34" charset="0"/>
              </a:rPr>
              <a:t>    the around 39% respondents, followed by vitamins (25%),</a:t>
            </a:r>
          </a:p>
          <a:p>
            <a:pPr marL="45720" indent="0">
              <a:buNone/>
            </a:pPr>
            <a:r>
              <a:rPr lang="en-IN" sz="1900" dirty="0">
                <a:solidFill>
                  <a:schemeClr val="tx1"/>
                </a:solidFill>
                <a:latin typeface="Arial" panose="020B0604020202020204" pitchFamily="34" charset="0"/>
                <a:cs typeface="Arial" panose="020B0604020202020204" pitchFamily="34" charset="0"/>
              </a:rPr>
              <a:t>    Sugar (20%) and Guarana (16%). </a:t>
            </a:r>
          </a:p>
          <a:p>
            <a:r>
              <a:rPr lang="en-IN" sz="1900" dirty="0">
                <a:solidFill>
                  <a:schemeClr val="tx1"/>
                </a:solidFill>
                <a:latin typeface="Arial" panose="020B0604020202020204" pitchFamily="34" charset="0"/>
                <a:cs typeface="Arial" panose="020B0604020202020204" pitchFamily="34" charset="0"/>
              </a:rPr>
              <a:t>One of the reasons for most preference to Caffeine in the</a:t>
            </a:r>
          </a:p>
          <a:p>
            <a:pPr marL="45720" indent="0">
              <a:buNone/>
            </a:pPr>
            <a:r>
              <a:rPr lang="en-IN" sz="1900" dirty="0">
                <a:solidFill>
                  <a:schemeClr val="tx1"/>
                </a:solidFill>
                <a:latin typeface="Arial" panose="020B0604020202020204" pitchFamily="34" charset="0"/>
                <a:cs typeface="Arial" panose="020B0604020202020204" pitchFamily="34" charset="0"/>
              </a:rPr>
              <a:t>   energy drinks could be associated to its health beneficial</a:t>
            </a:r>
          </a:p>
          <a:p>
            <a:pPr marL="45720" indent="0">
              <a:buNone/>
            </a:pPr>
            <a:r>
              <a:rPr lang="en-IN" sz="1900" dirty="0">
                <a:solidFill>
                  <a:schemeClr val="tx1"/>
                </a:solidFill>
                <a:latin typeface="Arial" panose="020B0604020202020204" pitchFamily="34" charset="0"/>
                <a:cs typeface="Arial" panose="020B0604020202020204" pitchFamily="34" charset="0"/>
              </a:rPr>
              <a:t>   aspects. Also, Caffeine is a great source for energy and many</a:t>
            </a:r>
          </a:p>
          <a:p>
            <a:pPr marL="45720" indent="0">
              <a:buNone/>
            </a:pPr>
            <a:r>
              <a:rPr lang="en-IN" sz="1900" dirty="0">
                <a:solidFill>
                  <a:schemeClr val="tx1"/>
                </a:solidFill>
                <a:latin typeface="Arial" panose="020B0604020202020204" pitchFamily="34" charset="0"/>
                <a:cs typeface="Arial" panose="020B0604020202020204" pitchFamily="34" charset="0"/>
              </a:rPr>
              <a:t>   gym enthusiast recommend caffeine as a pre workout meal. </a:t>
            </a:r>
          </a:p>
          <a:p>
            <a:endParaRPr lang="en-IN" dirty="0">
              <a:solidFill>
                <a:schemeClr val="tx1"/>
              </a:solidFill>
            </a:endParaRPr>
          </a:p>
        </p:txBody>
      </p:sp>
      <p:pic>
        <p:nvPicPr>
          <p:cNvPr id="10" name="Picture 9">
            <a:extLst>
              <a:ext uri="{FF2B5EF4-FFF2-40B4-BE49-F238E27FC236}">
                <a16:creationId xmlns:a16="http://schemas.microsoft.com/office/drawing/2014/main" id="{AC7B1755-C063-9B7B-7775-1BEE7943BE14}"/>
              </a:ext>
            </a:extLst>
          </p:cNvPr>
          <p:cNvPicPr>
            <a:picLocks noChangeAspect="1"/>
          </p:cNvPicPr>
          <p:nvPr/>
        </p:nvPicPr>
        <p:blipFill>
          <a:blip r:embed="rId2"/>
          <a:stretch>
            <a:fillRect/>
          </a:stretch>
        </p:blipFill>
        <p:spPr>
          <a:xfrm>
            <a:off x="7790582" y="1319750"/>
            <a:ext cx="3920651" cy="4326905"/>
          </a:xfrm>
          <a:prstGeom prst="rect">
            <a:avLst/>
          </a:prstGeom>
        </p:spPr>
      </p:pic>
      <p:sp>
        <p:nvSpPr>
          <p:cNvPr id="4" name="Slide Number Placeholder 3">
            <a:extLst>
              <a:ext uri="{FF2B5EF4-FFF2-40B4-BE49-F238E27FC236}">
                <a16:creationId xmlns:a16="http://schemas.microsoft.com/office/drawing/2014/main" id="{DB4E7054-CB63-AAD2-51B1-70A6B177F945}"/>
              </a:ext>
            </a:extLst>
          </p:cNvPr>
          <p:cNvSpPr>
            <a:spLocks noGrp="1"/>
          </p:cNvSpPr>
          <p:nvPr>
            <p:ph type="sldNum" sz="quarter" idx="12"/>
          </p:nvPr>
        </p:nvSpPr>
        <p:spPr/>
        <p:txBody>
          <a:bodyPr/>
          <a:lstStyle/>
          <a:p>
            <a:fld id="{64134014-7E0B-4C57-B3DA-4F2E60399A50}" type="slidenum">
              <a:rPr lang="en-IN" smtClean="0"/>
              <a:t>10</a:t>
            </a:fld>
            <a:endParaRPr lang="en-IN" dirty="0"/>
          </a:p>
        </p:txBody>
      </p:sp>
    </p:spTree>
    <p:extLst>
      <p:ext uri="{BB962C8B-B14F-4D97-AF65-F5344CB8AC3E}">
        <p14:creationId xmlns:p14="http://schemas.microsoft.com/office/powerpoint/2010/main" val="84918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39365" y="298517"/>
            <a:ext cx="11538408" cy="691298"/>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What packaging preferences do respondents have for energy drinks?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1074656"/>
            <a:ext cx="11513269" cy="5344998"/>
          </a:xfrm>
        </p:spPr>
        <p:txBody>
          <a:bodyPr>
            <a:normAutofit/>
          </a:bodyPr>
          <a:lstStyle/>
          <a:p>
            <a:endParaRPr lang="en-IN" sz="2000" dirty="0">
              <a:solidFill>
                <a:schemeClr val="tx1"/>
              </a:solidFill>
            </a:endParaRPr>
          </a:p>
          <a:p>
            <a:r>
              <a:rPr lang="en-IN" sz="1900" dirty="0">
                <a:solidFill>
                  <a:schemeClr val="tx1"/>
                </a:solidFill>
                <a:latin typeface="Arial" panose="020B0604020202020204" pitchFamily="34" charset="0"/>
                <a:cs typeface="Arial" panose="020B0604020202020204" pitchFamily="34" charset="0"/>
              </a:rPr>
              <a:t>From the line chart, we can observe that 70% of</a:t>
            </a:r>
          </a:p>
          <a:p>
            <a:pPr marL="45720" indent="0">
              <a:buNone/>
            </a:pPr>
            <a:r>
              <a:rPr lang="en-IN" sz="1900" dirty="0">
                <a:solidFill>
                  <a:schemeClr val="tx1"/>
                </a:solidFill>
                <a:latin typeface="Arial" panose="020B0604020202020204" pitchFamily="34" charset="0"/>
                <a:cs typeface="Arial" panose="020B0604020202020204" pitchFamily="34" charset="0"/>
              </a:rPr>
              <a:t>   respondents prefer compact and portable cans and </a:t>
            </a:r>
          </a:p>
          <a:p>
            <a:pPr marL="45720" indent="0">
              <a:buNone/>
            </a:pPr>
            <a:r>
              <a:rPr lang="en-IN" sz="1900" dirty="0">
                <a:solidFill>
                  <a:schemeClr val="tx1"/>
                </a:solidFill>
                <a:latin typeface="Arial" panose="020B0604020202020204" pitchFamily="34" charset="0"/>
                <a:cs typeface="Arial" panose="020B0604020202020204" pitchFamily="34" charset="0"/>
              </a:rPr>
              <a:t>   innovative botte design as packaging preference. </a:t>
            </a:r>
          </a:p>
          <a:p>
            <a:r>
              <a:rPr lang="en-IN" sz="1900" dirty="0">
                <a:solidFill>
                  <a:schemeClr val="tx1"/>
                </a:solidFill>
                <a:latin typeface="Arial" panose="020B0604020202020204" pitchFamily="34" charset="0"/>
                <a:cs typeface="Arial" panose="020B0604020202020204" pitchFamily="34" charset="0"/>
              </a:rPr>
              <a:t>In the 70% respondents mentioned above, 40% of the</a:t>
            </a:r>
          </a:p>
          <a:p>
            <a:pPr marL="45720" indent="0">
              <a:buNone/>
            </a:pPr>
            <a:r>
              <a:rPr lang="en-IN" sz="1900" dirty="0">
                <a:solidFill>
                  <a:schemeClr val="tx1"/>
                </a:solidFill>
                <a:latin typeface="Arial" panose="020B0604020202020204" pitchFamily="34" charset="0"/>
                <a:cs typeface="Arial" panose="020B0604020202020204" pitchFamily="34" charset="0"/>
              </a:rPr>
              <a:t>   respondents prefer compact and portable cans as the </a:t>
            </a:r>
          </a:p>
          <a:p>
            <a:pPr marL="45720" indent="0">
              <a:buNone/>
            </a:pPr>
            <a:r>
              <a:rPr lang="en-IN" sz="1900" dirty="0">
                <a:solidFill>
                  <a:schemeClr val="tx1"/>
                </a:solidFill>
                <a:latin typeface="Arial" panose="020B0604020202020204" pitchFamily="34" charset="0"/>
                <a:cs typeface="Arial" panose="020B0604020202020204" pitchFamily="34" charset="0"/>
              </a:rPr>
              <a:t>   packaging preference.</a:t>
            </a:r>
          </a:p>
          <a:p>
            <a:r>
              <a:rPr lang="en-IN" sz="1900" dirty="0">
                <a:solidFill>
                  <a:schemeClr val="tx1"/>
                </a:solidFill>
                <a:latin typeface="Arial" panose="020B0604020202020204" pitchFamily="34" charset="0"/>
                <a:cs typeface="Arial" panose="020B0604020202020204" pitchFamily="34" charset="0"/>
              </a:rPr>
              <a:t>Considering the factor of space consumption (being -</a:t>
            </a:r>
          </a:p>
          <a:p>
            <a:pPr marL="45720" indent="0">
              <a:buNone/>
            </a:pPr>
            <a:r>
              <a:rPr lang="en-IN" sz="1900" dirty="0">
                <a:solidFill>
                  <a:schemeClr val="tx1"/>
                </a:solidFill>
                <a:latin typeface="Arial" panose="020B0604020202020204" pitchFamily="34" charset="0"/>
                <a:cs typeface="Arial" panose="020B0604020202020204" pitchFamily="34" charset="0"/>
              </a:rPr>
              <a:t>   handy) and ease of usage/mobility, the preference </a:t>
            </a:r>
          </a:p>
          <a:p>
            <a:pPr marL="45720" indent="0">
              <a:buNone/>
            </a:pPr>
            <a:r>
              <a:rPr lang="en-IN" sz="1900" dirty="0">
                <a:solidFill>
                  <a:schemeClr val="tx1"/>
                </a:solidFill>
                <a:latin typeface="Arial" panose="020B0604020202020204" pitchFamily="34" charset="0"/>
                <a:cs typeface="Arial" panose="020B0604020202020204" pitchFamily="34" charset="0"/>
              </a:rPr>
              <a:t>   for compact and portable cans can be considered to </a:t>
            </a:r>
          </a:p>
          <a:p>
            <a:pPr marL="45720" indent="0">
              <a:buNone/>
            </a:pPr>
            <a:r>
              <a:rPr lang="en-IN" sz="1900" dirty="0">
                <a:solidFill>
                  <a:schemeClr val="tx1"/>
                </a:solidFill>
                <a:latin typeface="Arial" panose="020B0604020202020204" pitchFamily="34" charset="0"/>
                <a:cs typeface="Arial" panose="020B0604020202020204" pitchFamily="34" charset="0"/>
              </a:rPr>
              <a:t>   be high. </a:t>
            </a:r>
          </a:p>
        </p:txBody>
      </p:sp>
      <p:pic>
        <p:nvPicPr>
          <p:cNvPr id="8" name="Picture 7">
            <a:extLst>
              <a:ext uri="{FF2B5EF4-FFF2-40B4-BE49-F238E27FC236}">
                <a16:creationId xmlns:a16="http://schemas.microsoft.com/office/drawing/2014/main" id="{91D6B022-4108-47DD-30DA-0D2E7AA8F8C2}"/>
              </a:ext>
            </a:extLst>
          </p:cNvPr>
          <p:cNvPicPr>
            <a:picLocks noChangeAspect="1"/>
          </p:cNvPicPr>
          <p:nvPr/>
        </p:nvPicPr>
        <p:blipFill>
          <a:blip r:embed="rId2"/>
          <a:stretch>
            <a:fillRect/>
          </a:stretch>
        </p:blipFill>
        <p:spPr>
          <a:xfrm>
            <a:off x="6985261" y="1203832"/>
            <a:ext cx="4799489" cy="4450336"/>
          </a:xfrm>
          <a:prstGeom prst="rect">
            <a:avLst/>
          </a:prstGeom>
        </p:spPr>
      </p:pic>
      <p:sp>
        <p:nvSpPr>
          <p:cNvPr id="4" name="Slide Number Placeholder 3">
            <a:extLst>
              <a:ext uri="{FF2B5EF4-FFF2-40B4-BE49-F238E27FC236}">
                <a16:creationId xmlns:a16="http://schemas.microsoft.com/office/drawing/2014/main" id="{232BB600-B6FA-B788-75D1-FF422DC64BB2}"/>
              </a:ext>
            </a:extLst>
          </p:cNvPr>
          <p:cNvSpPr>
            <a:spLocks noGrp="1"/>
          </p:cNvSpPr>
          <p:nvPr>
            <p:ph type="sldNum" sz="quarter" idx="12"/>
          </p:nvPr>
        </p:nvSpPr>
        <p:spPr/>
        <p:txBody>
          <a:bodyPr/>
          <a:lstStyle/>
          <a:p>
            <a:fld id="{64134014-7E0B-4C57-B3DA-4F2E60399A50}" type="slidenum">
              <a:rPr lang="en-IN" smtClean="0"/>
              <a:t>11</a:t>
            </a:fld>
            <a:endParaRPr lang="en-IN" dirty="0"/>
          </a:p>
        </p:txBody>
      </p:sp>
    </p:spTree>
    <p:extLst>
      <p:ext uri="{BB962C8B-B14F-4D97-AF65-F5344CB8AC3E}">
        <p14:creationId xmlns:p14="http://schemas.microsoft.com/office/powerpoint/2010/main" val="241878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5C2-9C80-0882-BC0A-4501446F98E7}"/>
              </a:ext>
            </a:extLst>
          </p:cNvPr>
          <p:cNvSpPr>
            <a:spLocks noGrp="1"/>
          </p:cNvSpPr>
          <p:nvPr>
            <p:ph type="ctrTitle"/>
          </p:nvPr>
        </p:nvSpPr>
        <p:spPr/>
        <p:txBody>
          <a:bodyPr/>
          <a:lstStyle/>
          <a:p>
            <a:r>
              <a:rPr lang="en-IN" u="sng" dirty="0"/>
              <a:t>COMPETITION ANALYSIS</a:t>
            </a:r>
          </a:p>
        </p:txBody>
      </p:sp>
    </p:spTree>
    <p:extLst>
      <p:ext uri="{BB962C8B-B14F-4D97-AF65-F5344CB8AC3E}">
        <p14:creationId xmlns:p14="http://schemas.microsoft.com/office/powerpoint/2010/main" val="409308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39365" y="298517"/>
            <a:ext cx="11538408" cy="691298"/>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Who are the current market leaders? </a:t>
            </a:r>
            <a:br>
              <a:rPr lang="en-IN" sz="2800" b="0" i="0" u="none" strike="noStrike" baseline="0" dirty="0">
                <a:solidFill>
                  <a:srgbClr val="000000"/>
                </a:solidFill>
                <a:latin typeface="Arial" panose="020B0604020202020204" pitchFamily="34" charset="0"/>
                <a:cs typeface="Arial" panose="020B0604020202020204" pitchFamily="34" charset="0"/>
              </a:rPr>
            </a:br>
            <a:br>
              <a:rPr lang="en-IN" sz="1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989815"/>
            <a:ext cx="11513269" cy="5429839"/>
          </a:xfrm>
        </p:spPr>
        <p:txBody>
          <a:bodyPr/>
          <a:lstStyle/>
          <a:p>
            <a:endParaRPr lang="en-IN" sz="2000" dirty="0">
              <a:solidFill>
                <a:schemeClr val="tx1"/>
              </a:solidFill>
              <a:latin typeface="Arial" panose="020B0604020202020204" pitchFamily="34" charset="0"/>
              <a:cs typeface="Arial" panose="020B0604020202020204" pitchFamily="34" charset="0"/>
            </a:endParaRPr>
          </a:p>
          <a:p>
            <a:r>
              <a:rPr lang="en-IN" sz="1900" dirty="0">
                <a:solidFill>
                  <a:schemeClr val="tx1"/>
                </a:solidFill>
                <a:latin typeface="Arial" panose="020B0604020202020204" pitchFamily="34" charset="0"/>
                <a:cs typeface="Arial" panose="020B0604020202020204" pitchFamily="34" charset="0"/>
              </a:rPr>
              <a:t>We can clearly see that the Cola-Coka is the </a:t>
            </a:r>
          </a:p>
          <a:p>
            <a:pPr marL="45720" indent="0">
              <a:buNone/>
            </a:pPr>
            <a:r>
              <a:rPr lang="en-IN" sz="1900" dirty="0">
                <a:solidFill>
                  <a:schemeClr val="tx1"/>
                </a:solidFill>
                <a:latin typeface="Arial" panose="020B0604020202020204" pitchFamily="34" charset="0"/>
                <a:cs typeface="Arial" panose="020B0604020202020204" pitchFamily="34" charset="0"/>
              </a:rPr>
              <a:t>   current market leader as 1,889 (19%) </a:t>
            </a:r>
          </a:p>
          <a:p>
            <a:pPr marL="45720" indent="0">
              <a:buNone/>
            </a:pPr>
            <a:r>
              <a:rPr lang="en-IN" sz="1900" dirty="0">
                <a:solidFill>
                  <a:schemeClr val="tx1"/>
                </a:solidFill>
                <a:latin typeface="Arial" panose="020B0604020202020204" pitchFamily="34" charset="0"/>
                <a:cs typeface="Arial" panose="020B0604020202020204" pitchFamily="34" charset="0"/>
              </a:rPr>
              <a:t>   respondents use this energy drink brand. </a:t>
            </a:r>
          </a:p>
          <a:p>
            <a:r>
              <a:rPr lang="en-IN" sz="1900" dirty="0">
                <a:solidFill>
                  <a:schemeClr val="tx1"/>
                </a:solidFill>
                <a:latin typeface="Arial" panose="020B0604020202020204" pitchFamily="34" charset="0"/>
                <a:cs typeface="Arial" panose="020B0604020202020204" pitchFamily="34" charset="0"/>
              </a:rPr>
              <a:t>Considering the market trend, we find that 49%</a:t>
            </a:r>
          </a:p>
          <a:p>
            <a:pPr marL="45720" indent="0">
              <a:buNone/>
            </a:pPr>
            <a:r>
              <a:rPr lang="en-IN" sz="1900" dirty="0">
                <a:solidFill>
                  <a:schemeClr val="tx1"/>
                </a:solidFill>
                <a:latin typeface="Arial" panose="020B0604020202020204" pitchFamily="34" charset="0"/>
                <a:cs typeface="Arial" panose="020B0604020202020204" pitchFamily="34" charset="0"/>
              </a:rPr>
              <a:t>   of the respondents prefer Cola-Coka, Bepsi &amp;</a:t>
            </a:r>
          </a:p>
          <a:p>
            <a:pPr marL="45720" indent="0">
              <a:buNone/>
            </a:pPr>
            <a:r>
              <a:rPr lang="en-IN" sz="1900" dirty="0">
                <a:solidFill>
                  <a:schemeClr val="tx1"/>
                </a:solidFill>
                <a:latin typeface="Arial" panose="020B0604020202020204" pitchFamily="34" charset="0"/>
                <a:cs typeface="Arial" panose="020B0604020202020204" pitchFamily="34" charset="0"/>
              </a:rPr>
              <a:t>   Gangster as their energy drink. </a:t>
            </a:r>
          </a:p>
          <a:p>
            <a:r>
              <a:rPr lang="en-IN" sz="1900" dirty="0">
                <a:solidFill>
                  <a:schemeClr val="tx1"/>
                </a:solidFill>
                <a:latin typeface="Arial" panose="020B0604020202020204" pitchFamily="34" charset="0"/>
                <a:cs typeface="Arial" panose="020B0604020202020204" pitchFamily="34" charset="0"/>
              </a:rPr>
              <a:t>With respect to the Codex brand’s usage, 762</a:t>
            </a:r>
          </a:p>
          <a:p>
            <a:pPr marL="45720" indent="0">
              <a:buNone/>
            </a:pPr>
            <a:r>
              <a:rPr lang="en-IN" sz="1900" dirty="0">
                <a:solidFill>
                  <a:schemeClr val="tx1"/>
                </a:solidFill>
                <a:latin typeface="Arial" panose="020B0604020202020204" pitchFamily="34" charset="0"/>
                <a:cs typeface="Arial" panose="020B0604020202020204" pitchFamily="34" charset="0"/>
              </a:rPr>
              <a:t>   respondents use codex energy drinks which</a:t>
            </a:r>
          </a:p>
          <a:p>
            <a:pPr marL="45720" indent="0">
              <a:buNone/>
            </a:pPr>
            <a:r>
              <a:rPr lang="en-IN" sz="1900" dirty="0">
                <a:solidFill>
                  <a:schemeClr val="tx1"/>
                </a:solidFill>
                <a:latin typeface="Arial" panose="020B0604020202020204" pitchFamily="34" charset="0"/>
                <a:cs typeface="Arial" panose="020B0604020202020204" pitchFamily="34" charset="0"/>
              </a:rPr>
              <a:t>   constitute around 8% of the total universe. </a:t>
            </a:r>
          </a:p>
          <a:p>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3AE3CDAD-E128-F50C-D3A3-969A9ADFA95B}"/>
              </a:ext>
            </a:extLst>
          </p:cNvPr>
          <p:cNvPicPr>
            <a:picLocks noChangeAspect="1"/>
          </p:cNvPicPr>
          <p:nvPr/>
        </p:nvPicPr>
        <p:blipFill>
          <a:blip r:embed="rId2"/>
          <a:stretch>
            <a:fillRect/>
          </a:stretch>
        </p:blipFill>
        <p:spPr>
          <a:xfrm>
            <a:off x="6174557" y="1239625"/>
            <a:ext cx="5476973" cy="4628560"/>
          </a:xfrm>
          <a:prstGeom prst="rect">
            <a:avLst/>
          </a:prstGeom>
        </p:spPr>
      </p:pic>
      <p:sp>
        <p:nvSpPr>
          <p:cNvPr id="4" name="Slide Number Placeholder 3">
            <a:extLst>
              <a:ext uri="{FF2B5EF4-FFF2-40B4-BE49-F238E27FC236}">
                <a16:creationId xmlns:a16="http://schemas.microsoft.com/office/drawing/2014/main" id="{F22FA015-B4EB-6F96-B57B-A9715788B08C}"/>
              </a:ext>
            </a:extLst>
          </p:cNvPr>
          <p:cNvSpPr>
            <a:spLocks noGrp="1"/>
          </p:cNvSpPr>
          <p:nvPr>
            <p:ph type="sldNum" sz="quarter" idx="12"/>
          </p:nvPr>
        </p:nvSpPr>
        <p:spPr/>
        <p:txBody>
          <a:bodyPr/>
          <a:lstStyle/>
          <a:p>
            <a:fld id="{64134014-7E0B-4C57-B3DA-4F2E60399A50}" type="slidenum">
              <a:rPr lang="en-IN" smtClean="0"/>
              <a:t>13</a:t>
            </a:fld>
            <a:endParaRPr lang="en-IN" dirty="0"/>
          </a:p>
        </p:txBody>
      </p:sp>
    </p:spTree>
    <p:extLst>
      <p:ext uri="{BB962C8B-B14F-4D97-AF65-F5344CB8AC3E}">
        <p14:creationId xmlns:p14="http://schemas.microsoft.com/office/powerpoint/2010/main" val="104877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39365" y="438346"/>
            <a:ext cx="11538408" cy="691298"/>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What are the primary reasons consumers prefer those brands over ours? </a:t>
            </a: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1074656"/>
            <a:ext cx="11513269" cy="5344998"/>
          </a:xfrm>
        </p:spPr>
        <p:txBody>
          <a:bodyPr/>
          <a:lstStyle/>
          <a:p>
            <a:endParaRPr lang="en-IN" sz="2000" dirty="0">
              <a:solidFill>
                <a:schemeClr val="tx1"/>
              </a:solidFill>
            </a:endParaRPr>
          </a:p>
          <a:p>
            <a:r>
              <a:rPr lang="en-IN" sz="1900" dirty="0">
                <a:solidFill>
                  <a:schemeClr val="tx1"/>
                </a:solidFill>
                <a:latin typeface="Arial" panose="020B0604020202020204" pitchFamily="34" charset="0"/>
                <a:cs typeface="Arial" panose="020B0604020202020204" pitchFamily="34" charset="0"/>
              </a:rPr>
              <a:t>From the market response matrix been shown, we </a:t>
            </a:r>
          </a:p>
          <a:p>
            <a:pPr marL="45720" indent="0">
              <a:buNone/>
            </a:pPr>
            <a:r>
              <a:rPr lang="en-IN" sz="1900" dirty="0">
                <a:solidFill>
                  <a:schemeClr val="tx1"/>
                </a:solidFill>
                <a:latin typeface="Arial" panose="020B0604020202020204" pitchFamily="34" charset="0"/>
                <a:cs typeface="Arial" panose="020B0604020202020204" pitchFamily="34" charset="0"/>
              </a:rPr>
              <a:t>   find that 26.5% respondents prefer other brands</a:t>
            </a:r>
          </a:p>
          <a:p>
            <a:pPr marL="45720" indent="0">
              <a:buNone/>
            </a:pPr>
            <a:r>
              <a:rPr lang="en-IN" sz="1900" dirty="0">
                <a:solidFill>
                  <a:schemeClr val="tx1"/>
                </a:solidFill>
                <a:latin typeface="Arial" panose="020B0604020202020204" pitchFamily="34" charset="0"/>
                <a:cs typeface="Arial" panose="020B0604020202020204" pitchFamily="34" charset="0"/>
              </a:rPr>
              <a:t>   due to Brand Reputation. </a:t>
            </a:r>
          </a:p>
          <a:p>
            <a:r>
              <a:rPr lang="en-IN" sz="1900" dirty="0">
                <a:solidFill>
                  <a:schemeClr val="tx1"/>
                </a:solidFill>
                <a:latin typeface="Arial" panose="020B0604020202020204" pitchFamily="34" charset="0"/>
                <a:cs typeface="Arial" panose="020B0604020202020204" pitchFamily="34" charset="0"/>
              </a:rPr>
              <a:t>If we look from product core dimension, factors like </a:t>
            </a:r>
          </a:p>
          <a:p>
            <a:pPr marL="45720" indent="0">
              <a:buNone/>
            </a:pPr>
            <a:r>
              <a:rPr lang="en-IN" sz="1900" dirty="0">
                <a:solidFill>
                  <a:schemeClr val="tx1"/>
                </a:solidFill>
                <a:latin typeface="Arial" panose="020B0604020202020204" pitchFamily="34" charset="0"/>
                <a:cs typeface="Arial" panose="020B0604020202020204" pitchFamily="34" charset="0"/>
              </a:rPr>
              <a:t>   Taste, Effectiveness etc. 40% of the respondents</a:t>
            </a:r>
          </a:p>
          <a:p>
            <a:pPr marL="45720" indent="0">
              <a:buNone/>
            </a:pPr>
            <a:r>
              <a:rPr lang="en-IN" sz="1900" dirty="0">
                <a:solidFill>
                  <a:schemeClr val="tx1"/>
                </a:solidFill>
                <a:latin typeface="Arial" panose="020B0604020202020204" pitchFamily="34" charset="0"/>
                <a:cs typeface="Arial" panose="020B0604020202020204" pitchFamily="34" charset="0"/>
              </a:rPr>
              <a:t>   prefer other brands over Codex. </a:t>
            </a:r>
          </a:p>
          <a:p>
            <a:r>
              <a:rPr lang="en-IN" sz="1900" dirty="0">
                <a:solidFill>
                  <a:schemeClr val="tx1"/>
                </a:solidFill>
                <a:latin typeface="Arial" panose="020B0604020202020204" pitchFamily="34" charset="0"/>
                <a:cs typeface="Arial" panose="020B0604020202020204" pitchFamily="34" charset="0"/>
              </a:rPr>
              <a:t>Looking at the brand reputation and product avaibility,</a:t>
            </a:r>
          </a:p>
          <a:p>
            <a:pPr marL="45720" indent="0">
              <a:buNone/>
            </a:pPr>
            <a:r>
              <a:rPr lang="en-IN" sz="1900" dirty="0">
                <a:solidFill>
                  <a:schemeClr val="tx1"/>
                </a:solidFill>
                <a:latin typeface="Arial" panose="020B0604020202020204" pitchFamily="34" charset="0"/>
                <a:cs typeface="Arial" panose="020B0604020202020204" pitchFamily="34" charset="0"/>
              </a:rPr>
              <a:t>  44% of the respondents prefer other brands over </a:t>
            </a:r>
          </a:p>
          <a:p>
            <a:pPr marL="45720" indent="0">
              <a:buNone/>
            </a:pPr>
            <a:r>
              <a:rPr lang="en-IN" sz="1900" dirty="0">
                <a:solidFill>
                  <a:schemeClr val="tx1"/>
                </a:solidFill>
                <a:latin typeface="Arial" panose="020B0604020202020204" pitchFamily="34" charset="0"/>
                <a:cs typeface="Arial" panose="020B0604020202020204" pitchFamily="34" charset="0"/>
              </a:rPr>
              <a:t>  Codex. </a:t>
            </a:r>
          </a:p>
          <a:p>
            <a:pPr marL="45720" indent="0">
              <a:buNone/>
            </a:pPr>
            <a:endParaRPr lang="en-IN" sz="2000"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pic>
        <p:nvPicPr>
          <p:cNvPr id="6" name="Picture 5">
            <a:extLst>
              <a:ext uri="{FF2B5EF4-FFF2-40B4-BE49-F238E27FC236}">
                <a16:creationId xmlns:a16="http://schemas.microsoft.com/office/drawing/2014/main" id="{123B3167-AFB4-1CC7-2BDB-1562621403F4}"/>
              </a:ext>
            </a:extLst>
          </p:cNvPr>
          <p:cNvPicPr>
            <a:picLocks noChangeAspect="1"/>
          </p:cNvPicPr>
          <p:nvPr/>
        </p:nvPicPr>
        <p:blipFill>
          <a:blip r:embed="rId2"/>
          <a:stretch>
            <a:fillRect/>
          </a:stretch>
        </p:blipFill>
        <p:spPr>
          <a:xfrm>
            <a:off x="6523348" y="1234913"/>
            <a:ext cx="5156463" cy="4741680"/>
          </a:xfrm>
          <a:prstGeom prst="rect">
            <a:avLst/>
          </a:prstGeom>
        </p:spPr>
      </p:pic>
      <p:sp>
        <p:nvSpPr>
          <p:cNvPr id="4" name="Slide Number Placeholder 3">
            <a:extLst>
              <a:ext uri="{FF2B5EF4-FFF2-40B4-BE49-F238E27FC236}">
                <a16:creationId xmlns:a16="http://schemas.microsoft.com/office/drawing/2014/main" id="{8A9D4FA6-F0BB-5C0B-3C0C-75D70F53E8D2}"/>
              </a:ext>
            </a:extLst>
          </p:cNvPr>
          <p:cNvSpPr>
            <a:spLocks noGrp="1"/>
          </p:cNvSpPr>
          <p:nvPr>
            <p:ph type="sldNum" sz="quarter" idx="12"/>
          </p:nvPr>
        </p:nvSpPr>
        <p:spPr/>
        <p:txBody>
          <a:bodyPr/>
          <a:lstStyle/>
          <a:p>
            <a:fld id="{64134014-7E0B-4C57-B3DA-4F2E60399A50}" type="slidenum">
              <a:rPr lang="en-IN" smtClean="0"/>
              <a:t>14</a:t>
            </a:fld>
            <a:endParaRPr lang="en-IN" dirty="0"/>
          </a:p>
        </p:txBody>
      </p:sp>
    </p:spTree>
    <p:extLst>
      <p:ext uri="{BB962C8B-B14F-4D97-AF65-F5344CB8AC3E}">
        <p14:creationId xmlns:p14="http://schemas.microsoft.com/office/powerpoint/2010/main" val="182906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5C2-9C80-0882-BC0A-4501446F98E7}"/>
              </a:ext>
            </a:extLst>
          </p:cNvPr>
          <p:cNvSpPr>
            <a:spLocks noGrp="1"/>
          </p:cNvSpPr>
          <p:nvPr>
            <p:ph type="ctrTitle"/>
          </p:nvPr>
        </p:nvSpPr>
        <p:spPr/>
        <p:txBody>
          <a:bodyPr/>
          <a:lstStyle/>
          <a:p>
            <a:r>
              <a:rPr lang="en-IN" u="sng" dirty="0"/>
              <a:t>MARKETING CHANNELS &amp; BRAND AWARENESS</a:t>
            </a:r>
          </a:p>
        </p:txBody>
      </p:sp>
    </p:spTree>
    <p:extLst>
      <p:ext uri="{BB962C8B-B14F-4D97-AF65-F5344CB8AC3E}">
        <p14:creationId xmlns:p14="http://schemas.microsoft.com/office/powerpoint/2010/main" val="4238292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39365" y="298516"/>
            <a:ext cx="11538408" cy="784755"/>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Which marketing channel can be used to reach more customers?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886120"/>
            <a:ext cx="11513269" cy="5533534"/>
          </a:xfrm>
        </p:spPr>
        <p:txBody>
          <a:bodyPr/>
          <a:lstStyle/>
          <a:p>
            <a:endParaRPr lang="en-IN" sz="2000" dirty="0">
              <a:solidFill>
                <a:schemeClr val="tx1"/>
              </a:solidFill>
            </a:endParaRPr>
          </a:p>
          <a:p>
            <a:r>
              <a:rPr lang="en-IN" sz="1900" dirty="0">
                <a:solidFill>
                  <a:schemeClr val="tx1"/>
                </a:solidFill>
                <a:latin typeface="Arial" panose="020B0604020202020204" pitchFamily="34" charset="0"/>
                <a:cs typeface="Arial" panose="020B0604020202020204" pitchFamily="34" charset="0"/>
              </a:rPr>
              <a:t>We have considered a general marketing channel  </a:t>
            </a:r>
          </a:p>
          <a:p>
            <a:pPr marL="45720" indent="0">
              <a:buNone/>
            </a:pPr>
            <a:r>
              <a:rPr lang="en-IN" sz="1900" dirty="0">
                <a:solidFill>
                  <a:schemeClr val="tx1"/>
                </a:solidFill>
                <a:latin typeface="Arial" panose="020B0604020202020204" pitchFamily="34" charset="0"/>
                <a:cs typeface="Arial" panose="020B0604020202020204" pitchFamily="34" charset="0"/>
              </a:rPr>
              <a:t>   response and age group wise response.</a:t>
            </a:r>
          </a:p>
          <a:p>
            <a:r>
              <a:rPr lang="en-IN" sz="1900" dirty="0">
                <a:solidFill>
                  <a:schemeClr val="tx1"/>
                </a:solidFill>
                <a:latin typeface="Arial" panose="020B0604020202020204" pitchFamily="34" charset="0"/>
                <a:cs typeface="Arial" panose="020B0604020202020204" pitchFamily="34" charset="0"/>
              </a:rPr>
              <a:t>Looking at both the aspects, we see that in general</a:t>
            </a:r>
          </a:p>
          <a:p>
            <a:pPr marL="45720" indent="0">
              <a:buNone/>
            </a:pPr>
            <a:r>
              <a:rPr lang="en-IN" sz="1900" dirty="0">
                <a:solidFill>
                  <a:schemeClr val="tx1"/>
                </a:solidFill>
                <a:latin typeface="Arial" panose="020B0604020202020204" pitchFamily="34" charset="0"/>
                <a:cs typeface="Arial" panose="020B0604020202020204" pitchFamily="34" charset="0"/>
              </a:rPr>
              <a:t>   focus should be primarily on Online ads, Outdoor </a:t>
            </a:r>
          </a:p>
          <a:p>
            <a:pPr marL="45720" indent="0">
              <a:buNone/>
            </a:pPr>
            <a:r>
              <a:rPr lang="en-IN" sz="1900" dirty="0">
                <a:solidFill>
                  <a:schemeClr val="tx1"/>
                </a:solidFill>
                <a:latin typeface="Arial" panose="020B0604020202020204" pitchFamily="34" charset="0"/>
                <a:cs typeface="Arial" panose="020B0604020202020204" pitchFamily="34" charset="0"/>
              </a:rPr>
              <a:t>   Billboards and TV commercials as 80% respondents</a:t>
            </a:r>
          </a:p>
          <a:p>
            <a:pPr marL="45720" indent="0">
              <a:buNone/>
            </a:pPr>
            <a:r>
              <a:rPr lang="en-IN" sz="1900" dirty="0">
                <a:solidFill>
                  <a:schemeClr val="tx1"/>
                </a:solidFill>
                <a:latin typeface="Arial" panose="020B0604020202020204" pitchFamily="34" charset="0"/>
                <a:cs typeface="Arial" panose="020B0604020202020204" pitchFamily="34" charset="0"/>
              </a:rPr>
              <a:t>   view energy drink advertisements.</a:t>
            </a:r>
          </a:p>
          <a:p>
            <a:r>
              <a:rPr lang="en-IN" sz="1900" dirty="0">
                <a:solidFill>
                  <a:schemeClr val="tx1"/>
                </a:solidFill>
                <a:latin typeface="Arial" panose="020B0604020202020204" pitchFamily="34" charset="0"/>
                <a:cs typeface="Arial" panose="020B0604020202020204" pitchFamily="34" charset="0"/>
              </a:rPr>
              <a:t>Considering age group of 15 to 45 years (9,400 -</a:t>
            </a:r>
          </a:p>
          <a:p>
            <a:pPr marL="45720" indent="0">
              <a:buNone/>
            </a:pPr>
            <a:r>
              <a:rPr lang="en-IN" sz="1900" dirty="0">
                <a:solidFill>
                  <a:schemeClr val="tx1"/>
                </a:solidFill>
                <a:latin typeface="Arial" panose="020B0604020202020204" pitchFamily="34" charset="0"/>
                <a:cs typeface="Arial" panose="020B0604020202020204" pitchFamily="34" charset="0"/>
              </a:rPr>
              <a:t>   respondents), we find that out of these 75% of the </a:t>
            </a:r>
          </a:p>
          <a:p>
            <a:pPr marL="45720" indent="0">
              <a:buNone/>
            </a:pPr>
            <a:r>
              <a:rPr lang="en-IN" sz="1900" dirty="0">
                <a:solidFill>
                  <a:schemeClr val="tx1"/>
                </a:solidFill>
                <a:latin typeface="Arial" panose="020B0604020202020204" pitchFamily="34" charset="0"/>
                <a:cs typeface="Arial" panose="020B0604020202020204" pitchFamily="34" charset="0"/>
              </a:rPr>
              <a:t>   respondents view energy drinks advertisements on </a:t>
            </a:r>
          </a:p>
          <a:p>
            <a:pPr marL="45720" indent="0">
              <a:buNone/>
            </a:pPr>
            <a:r>
              <a:rPr lang="en-IN" sz="1900" dirty="0">
                <a:solidFill>
                  <a:schemeClr val="tx1"/>
                </a:solidFill>
                <a:latin typeface="Arial" panose="020B0604020202020204" pitchFamily="34" charset="0"/>
                <a:cs typeface="Arial" panose="020B0604020202020204" pitchFamily="34" charset="0"/>
              </a:rPr>
              <a:t>   Online ads, Outdoor Billboards &amp; TV commercials. </a:t>
            </a:r>
          </a:p>
          <a:p>
            <a:endParaRPr lang="en-IN" sz="2000"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pic>
        <p:nvPicPr>
          <p:cNvPr id="8" name="Picture 7">
            <a:extLst>
              <a:ext uri="{FF2B5EF4-FFF2-40B4-BE49-F238E27FC236}">
                <a16:creationId xmlns:a16="http://schemas.microsoft.com/office/drawing/2014/main" id="{0C09AFBC-5842-330B-81CA-8DB05F7766BC}"/>
              </a:ext>
            </a:extLst>
          </p:cNvPr>
          <p:cNvPicPr>
            <a:picLocks noChangeAspect="1"/>
          </p:cNvPicPr>
          <p:nvPr/>
        </p:nvPicPr>
        <p:blipFill>
          <a:blip r:embed="rId2"/>
          <a:stretch>
            <a:fillRect/>
          </a:stretch>
        </p:blipFill>
        <p:spPr>
          <a:xfrm>
            <a:off x="6759019" y="1252955"/>
            <a:ext cx="4857945" cy="2508340"/>
          </a:xfrm>
          <a:prstGeom prst="rect">
            <a:avLst/>
          </a:prstGeom>
        </p:spPr>
      </p:pic>
      <p:pic>
        <p:nvPicPr>
          <p:cNvPr id="14" name="Picture 13">
            <a:extLst>
              <a:ext uri="{FF2B5EF4-FFF2-40B4-BE49-F238E27FC236}">
                <a16:creationId xmlns:a16="http://schemas.microsoft.com/office/drawing/2014/main" id="{77ECE89D-BC91-9E2D-B557-65A8C13BFD5D}"/>
              </a:ext>
            </a:extLst>
          </p:cNvPr>
          <p:cNvPicPr>
            <a:picLocks noChangeAspect="1"/>
          </p:cNvPicPr>
          <p:nvPr/>
        </p:nvPicPr>
        <p:blipFill>
          <a:blip r:embed="rId3"/>
          <a:stretch>
            <a:fillRect/>
          </a:stretch>
        </p:blipFill>
        <p:spPr>
          <a:xfrm>
            <a:off x="6759019" y="3846136"/>
            <a:ext cx="4857946" cy="2403835"/>
          </a:xfrm>
          <a:prstGeom prst="rect">
            <a:avLst/>
          </a:prstGeom>
        </p:spPr>
      </p:pic>
      <p:sp>
        <p:nvSpPr>
          <p:cNvPr id="4" name="Slide Number Placeholder 3">
            <a:extLst>
              <a:ext uri="{FF2B5EF4-FFF2-40B4-BE49-F238E27FC236}">
                <a16:creationId xmlns:a16="http://schemas.microsoft.com/office/drawing/2014/main" id="{19A0BF89-4A80-FF21-8CB8-B5F06A357BF7}"/>
              </a:ext>
            </a:extLst>
          </p:cNvPr>
          <p:cNvSpPr>
            <a:spLocks noGrp="1"/>
          </p:cNvSpPr>
          <p:nvPr>
            <p:ph type="sldNum" sz="quarter" idx="12"/>
          </p:nvPr>
        </p:nvSpPr>
        <p:spPr/>
        <p:txBody>
          <a:bodyPr/>
          <a:lstStyle/>
          <a:p>
            <a:fld id="{64134014-7E0B-4C57-B3DA-4F2E60399A50}" type="slidenum">
              <a:rPr lang="en-IN" smtClean="0"/>
              <a:t>16</a:t>
            </a:fld>
            <a:endParaRPr lang="en-IN" dirty="0"/>
          </a:p>
        </p:txBody>
      </p:sp>
    </p:spTree>
    <p:extLst>
      <p:ext uri="{BB962C8B-B14F-4D97-AF65-F5344CB8AC3E}">
        <p14:creationId xmlns:p14="http://schemas.microsoft.com/office/powerpoint/2010/main" val="30200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14226" y="555370"/>
            <a:ext cx="11538408" cy="560895"/>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How effective are different marketing strategies and channels in reaching our customers?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1116265"/>
            <a:ext cx="11513269" cy="5303388"/>
          </a:xfrm>
        </p:spPr>
        <p:txBody>
          <a:bodyPr>
            <a:normAutofit fontScale="92500" lnSpcReduction="20000"/>
          </a:bodyPr>
          <a:lstStyle/>
          <a:p>
            <a:endParaRPr lang="en-IN" sz="2000" dirty="0">
              <a:solidFill>
                <a:schemeClr val="tx1"/>
              </a:solidFill>
            </a:endParaRPr>
          </a:p>
          <a:p>
            <a:r>
              <a:rPr lang="en-IN" sz="2100" dirty="0">
                <a:solidFill>
                  <a:schemeClr val="tx1"/>
                </a:solidFill>
                <a:latin typeface="Arial" panose="020B0604020202020204" pitchFamily="34" charset="0"/>
                <a:cs typeface="Arial" panose="020B0604020202020204" pitchFamily="34" charset="0"/>
              </a:rPr>
              <a:t>In total Codex energy drinks consumers are 980, out</a:t>
            </a:r>
          </a:p>
          <a:p>
            <a:pPr marL="45720" indent="0">
              <a:buNone/>
            </a:pPr>
            <a:r>
              <a:rPr lang="en-IN" sz="2100" dirty="0">
                <a:solidFill>
                  <a:schemeClr val="tx1"/>
                </a:solidFill>
                <a:latin typeface="Arial" panose="020B0604020202020204" pitchFamily="34" charset="0"/>
                <a:cs typeface="Arial" panose="020B0604020202020204" pitchFamily="34" charset="0"/>
              </a:rPr>
              <a:t>   of which 80% customers do view our advertisements </a:t>
            </a:r>
          </a:p>
          <a:p>
            <a:pPr marL="45720" indent="0">
              <a:buNone/>
            </a:pPr>
            <a:r>
              <a:rPr lang="en-IN" sz="2100" dirty="0">
                <a:solidFill>
                  <a:schemeClr val="tx1"/>
                </a:solidFill>
                <a:latin typeface="Arial" panose="020B0604020202020204" pitchFamily="34" charset="0"/>
                <a:cs typeface="Arial" panose="020B0604020202020204" pitchFamily="34" charset="0"/>
              </a:rPr>
              <a:t>   on Online ads, Outdoor Billboards &amp; TV commercials.</a:t>
            </a:r>
          </a:p>
          <a:p>
            <a:r>
              <a:rPr lang="en-IN" sz="2100" dirty="0">
                <a:solidFill>
                  <a:schemeClr val="tx1"/>
                </a:solidFill>
                <a:latin typeface="Arial" panose="020B0604020202020204" pitchFamily="34" charset="0"/>
                <a:cs typeface="Arial" panose="020B0604020202020204" pitchFamily="34" charset="0"/>
              </a:rPr>
              <a:t>  Around 42% customers view our product ads on</a:t>
            </a:r>
          </a:p>
          <a:p>
            <a:pPr marL="45720" indent="0">
              <a:buNone/>
            </a:pPr>
            <a:r>
              <a:rPr lang="en-IN" sz="2100" dirty="0">
                <a:solidFill>
                  <a:schemeClr val="tx1"/>
                </a:solidFill>
                <a:latin typeface="Arial" panose="020B0604020202020204" pitchFamily="34" charset="0"/>
                <a:cs typeface="Arial" panose="020B0604020202020204" pitchFamily="34" charset="0"/>
              </a:rPr>
              <a:t>    Online ads, followed by TV commercials (27%), </a:t>
            </a:r>
          </a:p>
          <a:p>
            <a:pPr marL="45720" indent="0">
              <a:buNone/>
            </a:pPr>
            <a:r>
              <a:rPr lang="en-IN" sz="2100" dirty="0">
                <a:solidFill>
                  <a:schemeClr val="tx1"/>
                </a:solidFill>
                <a:latin typeface="Arial" panose="020B0604020202020204" pitchFamily="34" charset="0"/>
                <a:cs typeface="Arial" panose="020B0604020202020204" pitchFamily="34" charset="0"/>
              </a:rPr>
              <a:t>    Outdoor billboards (12%), Other (12%) and print</a:t>
            </a:r>
          </a:p>
          <a:p>
            <a:pPr marL="45720" indent="0">
              <a:buNone/>
            </a:pPr>
            <a:r>
              <a:rPr lang="en-IN" sz="2100" dirty="0">
                <a:solidFill>
                  <a:schemeClr val="tx1"/>
                </a:solidFill>
                <a:latin typeface="Arial" panose="020B0604020202020204" pitchFamily="34" charset="0"/>
                <a:cs typeface="Arial" panose="020B0604020202020204" pitchFamily="34" charset="0"/>
              </a:rPr>
              <a:t>    media (7%).</a:t>
            </a:r>
          </a:p>
          <a:p>
            <a:r>
              <a:rPr lang="en-IN" sz="2100" dirty="0">
                <a:solidFill>
                  <a:schemeClr val="tx1"/>
                </a:solidFill>
                <a:latin typeface="Arial" panose="020B0604020202020204" pitchFamily="34" charset="0"/>
                <a:cs typeface="Arial" panose="020B0604020202020204" pitchFamily="34" charset="0"/>
              </a:rPr>
              <a:t>Out of our 762 customers in Tier1 city, 78% customers</a:t>
            </a:r>
          </a:p>
          <a:p>
            <a:pPr marL="45720" indent="0">
              <a:buNone/>
            </a:pPr>
            <a:r>
              <a:rPr lang="en-IN" sz="2100" dirty="0">
                <a:solidFill>
                  <a:schemeClr val="tx1"/>
                </a:solidFill>
                <a:latin typeface="Arial" panose="020B0604020202020204" pitchFamily="34" charset="0"/>
                <a:cs typeface="Arial" panose="020B0604020202020204" pitchFamily="34" charset="0"/>
              </a:rPr>
              <a:t>   and out of 218 customers in Tier2 city, 89% customers</a:t>
            </a:r>
          </a:p>
          <a:p>
            <a:pPr marL="45720" indent="0">
              <a:buNone/>
            </a:pPr>
            <a:r>
              <a:rPr lang="en-IN" sz="2100" dirty="0">
                <a:solidFill>
                  <a:schemeClr val="tx1"/>
                </a:solidFill>
                <a:latin typeface="Arial" panose="020B0604020202020204" pitchFamily="34" charset="0"/>
                <a:cs typeface="Arial" panose="020B0604020202020204" pitchFamily="34" charset="0"/>
              </a:rPr>
              <a:t>   view our product add on Online ads, Outdoor </a:t>
            </a:r>
          </a:p>
          <a:p>
            <a:pPr marL="45720" indent="0">
              <a:buNone/>
            </a:pPr>
            <a:r>
              <a:rPr lang="en-IN" sz="2100" dirty="0">
                <a:solidFill>
                  <a:schemeClr val="tx1"/>
                </a:solidFill>
                <a:latin typeface="Arial" panose="020B0604020202020204" pitchFamily="34" charset="0"/>
                <a:cs typeface="Arial" panose="020B0604020202020204" pitchFamily="34" charset="0"/>
              </a:rPr>
              <a:t>   Billboards &amp; TV commercials.</a:t>
            </a:r>
          </a:p>
          <a:p>
            <a:pPr marL="45720" indent="0">
              <a:buNone/>
            </a:pPr>
            <a:r>
              <a:rPr lang="en-IN" sz="2000" dirty="0">
                <a:solidFill>
                  <a:schemeClr val="tx1"/>
                </a:solidFill>
                <a:latin typeface="Arial" panose="020B0604020202020204" pitchFamily="34" charset="0"/>
                <a:cs typeface="Arial" panose="020B0604020202020204" pitchFamily="34" charset="0"/>
              </a:rPr>
              <a:t>   </a:t>
            </a:r>
          </a:p>
          <a:p>
            <a:pPr marL="45720" indent="0">
              <a:buNone/>
            </a:pPr>
            <a:r>
              <a:rPr lang="en-IN" sz="2000" dirty="0">
                <a:solidFill>
                  <a:schemeClr val="tx1"/>
                </a:solidFill>
                <a:latin typeface="Arial" panose="020B0604020202020204" pitchFamily="34" charset="0"/>
                <a:cs typeface="Arial" panose="020B0604020202020204" pitchFamily="34" charset="0"/>
              </a:rPr>
              <a:t>  </a:t>
            </a:r>
          </a:p>
          <a:p>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pic>
        <p:nvPicPr>
          <p:cNvPr id="5" name="Picture 4">
            <a:extLst>
              <a:ext uri="{FF2B5EF4-FFF2-40B4-BE49-F238E27FC236}">
                <a16:creationId xmlns:a16="http://schemas.microsoft.com/office/drawing/2014/main" id="{BA9B2FAF-D296-1484-BD6C-20BEC5481079}"/>
              </a:ext>
            </a:extLst>
          </p:cNvPr>
          <p:cNvPicPr>
            <a:picLocks noChangeAspect="1"/>
          </p:cNvPicPr>
          <p:nvPr/>
        </p:nvPicPr>
        <p:blipFill>
          <a:blip r:embed="rId2"/>
          <a:stretch>
            <a:fillRect/>
          </a:stretch>
        </p:blipFill>
        <p:spPr>
          <a:xfrm>
            <a:off x="6881567" y="1116265"/>
            <a:ext cx="4716543" cy="2814712"/>
          </a:xfrm>
          <a:prstGeom prst="rect">
            <a:avLst/>
          </a:prstGeom>
        </p:spPr>
      </p:pic>
      <p:pic>
        <p:nvPicPr>
          <p:cNvPr id="12" name="Picture 11">
            <a:extLst>
              <a:ext uri="{FF2B5EF4-FFF2-40B4-BE49-F238E27FC236}">
                <a16:creationId xmlns:a16="http://schemas.microsoft.com/office/drawing/2014/main" id="{26C2C5A8-493C-57DB-52C7-93767DE049AB}"/>
              </a:ext>
            </a:extLst>
          </p:cNvPr>
          <p:cNvPicPr>
            <a:picLocks noChangeAspect="1"/>
          </p:cNvPicPr>
          <p:nvPr/>
        </p:nvPicPr>
        <p:blipFill>
          <a:blip r:embed="rId3"/>
          <a:stretch>
            <a:fillRect/>
          </a:stretch>
        </p:blipFill>
        <p:spPr>
          <a:xfrm>
            <a:off x="6881567" y="4048002"/>
            <a:ext cx="4716543" cy="2371651"/>
          </a:xfrm>
          <a:prstGeom prst="rect">
            <a:avLst/>
          </a:prstGeom>
        </p:spPr>
      </p:pic>
      <p:sp>
        <p:nvSpPr>
          <p:cNvPr id="4" name="Slide Number Placeholder 3">
            <a:extLst>
              <a:ext uri="{FF2B5EF4-FFF2-40B4-BE49-F238E27FC236}">
                <a16:creationId xmlns:a16="http://schemas.microsoft.com/office/drawing/2014/main" id="{16C96E59-9308-3A4C-569F-24C56BC9DF25}"/>
              </a:ext>
            </a:extLst>
          </p:cNvPr>
          <p:cNvSpPr>
            <a:spLocks noGrp="1"/>
          </p:cNvSpPr>
          <p:nvPr>
            <p:ph type="sldNum" sz="quarter" idx="12"/>
          </p:nvPr>
        </p:nvSpPr>
        <p:spPr/>
        <p:txBody>
          <a:bodyPr/>
          <a:lstStyle/>
          <a:p>
            <a:fld id="{64134014-7E0B-4C57-B3DA-4F2E60399A50}" type="slidenum">
              <a:rPr lang="en-IN" smtClean="0"/>
              <a:t>17</a:t>
            </a:fld>
            <a:endParaRPr lang="en-IN" dirty="0"/>
          </a:p>
        </p:txBody>
      </p:sp>
    </p:spTree>
    <p:extLst>
      <p:ext uri="{BB962C8B-B14F-4D97-AF65-F5344CB8AC3E}">
        <p14:creationId xmlns:p14="http://schemas.microsoft.com/office/powerpoint/2010/main" val="348238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5C2-9C80-0882-BC0A-4501446F98E7}"/>
              </a:ext>
            </a:extLst>
          </p:cNvPr>
          <p:cNvSpPr>
            <a:spLocks noGrp="1"/>
          </p:cNvSpPr>
          <p:nvPr>
            <p:ph type="ctrTitle"/>
          </p:nvPr>
        </p:nvSpPr>
        <p:spPr/>
        <p:txBody>
          <a:bodyPr/>
          <a:lstStyle/>
          <a:p>
            <a:r>
              <a:rPr lang="en-IN" u="sng" dirty="0"/>
              <a:t>BRAND PENETRATION</a:t>
            </a:r>
          </a:p>
        </p:txBody>
      </p:sp>
    </p:spTree>
    <p:extLst>
      <p:ext uri="{BB962C8B-B14F-4D97-AF65-F5344CB8AC3E}">
        <p14:creationId xmlns:p14="http://schemas.microsoft.com/office/powerpoint/2010/main" val="324612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14226" y="280041"/>
            <a:ext cx="11538408" cy="719199"/>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What do people think about our brand? </a:t>
            </a: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895546"/>
            <a:ext cx="11513269" cy="5524107"/>
          </a:xfrm>
        </p:spPr>
        <p:txBody>
          <a:bodyPr>
            <a:normAutofit fontScale="25000" lnSpcReduction="20000"/>
          </a:bodyPr>
          <a:lstStyle/>
          <a:p>
            <a:endParaRPr lang="en-IN" sz="7600" dirty="0">
              <a:solidFill>
                <a:schemeClr val="tx1"/>
              </a:solidFill>
            </a:endParaRPr>
          </a:p>
          <a:p>
            <a:r>
              <a:rPr lang="en-IN" sz="7600" dirty="0">
                <a:solidFill>
                  <a:schemeClr val="tx1"/>
                </a:solidFill>
                <a:latin typeface="Arial" panose="020B0604020202020204" pitchFamily="34" charset="0"/>
                <a:cs typeface="Arial" panose="020B0604020202020204" pitchFamily="34" charset="0"/>
              </a:rPr>
              <a:t>From the given charts we can see that Codex </a:t>
            </a:r>
          </a:p>
          <a:p>
            <a:pPr marL="45720" indent="0">
              <a:buNone/>
            </a:pPr>
            <a:r>
              <a:rPr lang="en-IN" sz="7600" dirty="0">
                <a:solidFill>
                  <a:schemeClr val="tx1"/>
                </a:solidFill>
                <a:latin typeface="Arial" panose="020B0604020202020204" pitchFamily="34" charset="0"/>
                <a:cs typeface="Arial" panose="020B0604020202020204" pitchFamily="34" charset="0"/>
              </a:rPr>
              <a:t>  awareness is around 45% of the total respondents.</a:t>
            </a:r>
          </a:p>
          <a:p>
            <a:r>
              <a:rPr lang="en-IN" sz="7600" dirty="0">
                <a:solidFill>
                  <a:schemeClr val="tx1"/>
                </a:solidFill>
                <a:latin typeface="Arial" panose="020B0604020202020204" pitchFamily="34" charset="0"/>
                <a:cs typeface="Arial" panose="020B0604020202020204" pitchFamily="34" charset="0"/>
              </a:rPr>
              <a:t>In terms of brand perception for Codex, major chunk</a:t>
            </a:r>
          </a:p>
          <a:p>
            <a:pPr marL="45720" indent="0">
              <a:buNone/>
            </a:pPr>
            <a:r>
              <a:rPr lang="en-IN" sz="7600" dirty="0">
                <a:solidFill>
                  <a:schemeClr val="tx1"/>
                </a:solidFill>
                <a:latin typeface="Arial" panose="020B0604020202020204" pitchFamily="34" charset="0"/>
                <a:cs typeface="Arial" panose="020B0604020202020204" pitchFamily="34" charset="0"/>
              </a:rPr>
              <a:t>  (60%) are neutral followed by 23% positive and 1%</a:t>
            </a:r>
          </a:p>
          <a:p>
            <a:pPr marL="45720" indent="0">
              <a:buNone/>
            </a:pPr>
            <a:r>
              <a:rPr lang="en-IN" sz="7600" dirty="0">
                <a:solidFill>
                  <a:schemeClr val="tx1"/>
                </a:solidFill>
                <a:latin typeface="Arial" panose="020B0604020202020204" pitchFamily="34" charset="0"/>
                <a:cs typeface="Arial" panose="020B0604020202020204" pitchFamily="34" charset="0"/>
              </a:rPr>
              <a:t>   negative. </a:t>
            </a:r>
          </a:p>
          <a:p>
            <a:r>
              <a:rPr lang="en-IN" sz="7600" dirty="0">
                <a:solidFill>
                  <a:schemeClr val="tx1"/>
                </a:solidFill>
                <a:latin typeface="Arial" panose="020B0604020202020204" pitchFamily="34" charset="0"/>
                <a:cs typeface="Arial" panose="020B0604020202020204" pitchFamily="34" charset="0"/>
              </a:rPr>
              <a:t>The average rating for Codex brand is around 3.27 if</a:t>
            </a:r>
          </a:p>
          <a:p>
            <a:pPr marL="45720" indent="0">
              <a:buNone/>
            </a:pPr>
            <a:r>
              <a:rPr lang="en-IN" sz="7600" dirty="0">
                <a:solidFill>
                  <a:schemeClr val="tx1"/>
                </a:solidFill>
                <a:latin typeface="Arial" panose="020B0604020202020204" pitchFamily="34" charset="0"/>
                <a:cs typeface="Arial" panose="020B0604020202020204" pitchFamily="34" charset="0"/>
              </a:rPr>
              <a:t>   across all the respondents which indicates that our </a:t>
            </a:r>
          </a:p>
          <a:p>
            <a:pPr marL="45720" indent="0">
              <a:buNone/>
            </a:pPr>
            <a:r>
              <a:rPr lang="en-IN" sz="7600" dirty="0">
                <a:solidFill>
                  <a:schemeClr val="tx1"/>
                </a:solidFill>
                <a:latin typeface="Arial" panose="020B0604020202020204" pitchFamily="34" charset="0"/>
                <a:cs typeface="Arial" panose="020B0604020202020204" pitchFamily="34" charset="0"/>
              </a:rPr>
              <a:t>   product is being rated mostly as average with respect to </a:t>
            </a:r>
          </a:p>
          <a:p>
            <a:pPr marL="45720" indent="0">
              <a:buNone/>
            </a:pPr>
            <a:r>
              <a:rPr lang="en-IN" sz="7600" dirty="0">
                <a:solidFill>
                  <a:schemeClr val="tx1"/>
                </a:solidFill>
                <a:latin typeface="Arial" panose="020B0604020202020204" pitchFamily="34" charset="0"/>
                <a:cs typeface="Arial" panose="020B0604020202020204" pitchFamily="34" charset="0"/>
              </a:rPr>
              <a:t>  various aspects like taste, overall experience etc.</a:t>
            </a:r>
          </a:p>
          <a:p>
            <a:r>
              <a:rPr lang="en-IN" sz="7600" dirty="0">
                <a:solidFill>
                  <a:schemeClr val="tx1"/>
                </a:solidFill>
                <a:latin typeface="Arial" panose="020B0604020202020204" pitchFamily="34" charset="0"/>
                <a:cs typeface="Arial" panose="020B0604020202020204" pitchFamily="34" charset="0"/>
              </a:rPr>
              <a:t>Codex product has been tried by, 4,881 respondents</a:t>
            </a:r>
          </a:p>
          <a:p>
            <a:pPr marL="45720" indent="0">
              <a:buNone/>
            </a:pPr>
            <a:r>
              <a:rPr lang="en-IN" sz="7600" dirty="0">
                <a:solidFill>
                  <a:schemeClr val="tx1"/>
                </a:solidFill>
                <a:latin typeface="Arial" panose="020B0604020202020204" pitchFamily="34" charset="0"/>
                <a:cs typeface="Arial" panose="020B0604020202020204" pitchFamily="34" charset="0"/>
              </a:rPr>
              <a:t>   and out of that 74% of the overall ratings lie in the </a:t>
            </a:r>
          </a:p>
          <a:p>
            <a:pPr marL="45720" indent="0">
              <a:buNone/>
            </a:pPr>
            <a:r>
              <a:rPr lang="en-IN" sz="7600" dirty="0">
                <a:solidFill>
                  <a:schemeClr val="tx1"/>
                </a:solidFill>
                <a:latin typeface="Arial" panose="020B0604020202020204" pitchFamily="34" charset="0"/>
                <a:cs typeface="Arial" panose="020B0604020202020204" pitchFamily="34" charset="0"/>
              </a:rPr>
              <a:t>   range of Average to Excellent which is a good indicator.</a:t>
            </a:r>
          </a:p>
          <a:p>
            <a:pPr marL="45720" indent="0">
              <a:buNone/>
            </a:pPr>
            <a:endParaRPr lang="en-IN" sz="6200" dirty="0">
              <a:solidFill>
                <a:schemeClr val="tx1"/>
              </a:solidFill>
              <a:latin typeface="Arial" panose="020B0604020202020204" pitchFamily="34" charset="0"/>
              <a:cs typeface="Arial" panose="020B0604020202020204" pitchFamily="34" charset="0"/>
            </a:endParaRPr>
          </a:p>
          <a:p>
            <a:pPr marL="45720" indent="0">
              <a:buNone/>
            </a:pPr>
            <a:r>
              <a:rPr lang="en-IN" sz="2000" dirty="0">
                <a:solidFill>
                  <a:schemeClr val="tx1"/>
                </a:solidFill>
                <a:latin typeface="Arial" panose="020B0604020202020204" pitchFamily="34" charset="0"/>
                <a:cs typeface="Arial" panose="020B0604020202020204" pitchFamily="34" charset="0"/>
              </a:rPr>
              <a:t>      </a:t>
            </a:r>
          </a:p>
          <a:p>
            <a:pPr marL="45720" indent="0">
              <a:buNone/>
            </a:pPr>
            <a:r>
              <a:rPr lang="en-IN" sz="2000" dirty="0">
                <a:solidFill>
                  <a:schemeClr val="tx1"/>
                </a:solidFill>
                <a:latin typeface="Arial" panose="020B0604020202020204" pitchFamily="34" charset="0"/>
                <a:cs typeface="Arial" panose="020B0604020202020204" pitchFamily="34" charset="0"/>
              </a:rPr>
              <a:t>  </a:t>
            </a:r>
          </a:p>
          <a:p>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pic>
        <p:nvPicPr>
          <p:cNvPr id="15" name="Picture 14">
            <a:extLst>
              <a:ext uri="{FF2B5EF4-FFF2-40B4-BE49-F238E27FC236}">
                <a16:creationId xmlns:a16="http://schemas.microsoft.com/office/drawing/2014/main" id="{718C87EF-069B-B10B-426C-8B48C47EDF2B}"/>
              </a:ext>
            </a:extLst>
          </p:cNvPr>
          <p:cNvPicPr>
            <a:picLocks noChangeAspect="1"/>
          </p:cNvPicPr>
          <p:nvPr/>
        </p:nvPicPr>
        <p:blipFill>
          <a:blip r:embed="rId2"/>
          <a:stretch>
            <a:fillRect/>
          </a:stretch>
        </p:blipFill>
        <p:spPr>
          <a:xfrm>
            <a:off x="7202076" y="3657599"/>
            <a:ext cx="1970203" cy="2156455"/>
          </a:xfrm>
          <a:prstGeom prst="rect">
            <a:avLst/>
          </a:prstGeom>
        </p:spPr>
      </p:pic>
      <p:pic>
        <p:nvPicPr>
          <p:cNvPr id="17" name="Picture 16">
            <a:extLst>
              <a:ext uri="{FF2B5EF4-FFF2-40B4-BE49-F238E27FC236}">
                <a16:creationId xmlns:a16="http://schemas.microsoft.com/office/drawing/2014/main" id="{1E4F88EA-E715-6204-511A-B5599BDA7030}"/>
              </a:ext>
            </a:extLst>
          </p:cNvPr>
          <p:cNvPicPr>
            <a:picLocks noChangeAspect="1"/>
          </p:cNvPicPr>
          <p:nvPr/>
        </p:nvPicPr>
        <p:blipFill>
          <a:blip r:embed="rId3"/>
          <a:stretch>
            <a:fillRect/>
          </a:stretch>
        </p:blipFill>
        <p:spPr>
          <a:xfrm>
            <a:off x="9361182" y="3657599"/>
            <a:ext cx="2403467" cy="2156455"/>
          </a:xfrm>
          <a:prstGeom prst="rect">
            <a:avLst/>
          </a:prstGeom>
        </p:spPr>
      </p:pic>
      <p:pic>
        <p:nvPicPr>
          <p:cNvPr id="19" name="Picture 18">
            <a:extLst>
              <a:ext uri="{FF2B5EF4-FFF2-40B4-BE49-F238E27FC236}">
                <a16:creationId xmlns:a16="http://schemas.microsoft.com/office/drawing/2014/main" id="{67379B84-153F-9564-762D-8AE1C4BB95B6}"/>
              </a:ext>
            </a:extLst>
          </p:cNvPr>
          <p:cNvPicPr>
            <a:picLocks noChangeAspect="1"/>
          </p:cNvPicPr>
          <p:nvPr/>
        </p:nvPicPr>
        <p:blipFill>
          <a:blip r:embed="rId4"/>
          <a:stretch>
            <a:fillRect/>
          </a:stretch>
        </p:blipFill>
        <p:spPr>
          <a:xfrm>
            <a:off x="7202077" y="1055149"/>
            <a:ext cx="4562573" cy="2474222"/>
          </a:xfrm>
          <a:prstGeom prst="rect">
            <a:avLst/>
          </a:prstGeom>
        </p:spPr>
      </p:pic>
      <p:pic>
        <p:nvPicPr>
          <p:cNvPr id="21" name="Picture 20">
            <a:extLst>
              <a:ext uri="{FF2B5EF4-FFF2-40B4-BE49-F238E27FC236}">
                <a16:creationId xmlns:a16="http://schemas.microsoft.com/office/drawing/2014/main" id="{D7BEB3C7-8A07-3406-7441-79CF3ACEA092}"/>
              </a:ext>
            </a:extLst>
          </p:cNvPr>
          <p:cNvPicPr>
            <a:picLocks noChangeAspect="1"/>
          </p:cNvPicPr>
          <p:nvPr/>
        </p:nvPicPr>
        <p:blipFill>
          <a:blip r:embed="rId5"/>
          <a:stretch>
            <a:fillRect/>
          </a:stretch>
        </p:blipFill>
        <p:spPr>
          <a:xfrm>
            <a:off x="10322350" y="1578293"/>
            <a:ext cx="1319754" cy="1732175"/>
          </a:xfrm>
          <a:prstGeom prst="rect">
            <a:avLst/>
          </a:prstGeom>
        </p:spPr>
      </p:pic>
      <p:sp>
        <p:nvSpPr>
          <p:cNvPr id="4" name="Slide Number Placeholder 3">
            <a:extLst>
              <a:ext uri="{FF2B5EF4-FFF2-40B4-BE49-F238E27FC236}">
                <a16:creationId xmlns:a16="http://schemas.microsoft.com/office/drawing/2014/main" id="{F1A29DE2-E53D-B7E7-8114-32FCD2070DF0}"/>
              </a:ext>
            </a:extLst>
          </p:cNvPr>
          <p:cNvSpPr>
            <a:spLocks noGrp="1"/>
          </p:cNvSpPr>
          <p:nvPr>
            <p:ph type="sldNum" sz="quarter" idx="12"/>
          </p:nvPr>
        </p:nvSpPr>
        <p:spPr/>
        <p:txBody>
          <a:bodyPr/>
          <a:lstStyle/>
          <a:p>
            <a:fld id="{64134014-7E0B-4C57-B3DA-4F2E60399A50}" type="slidenum">
              <a:rPr lang="en-IN" smtClean="0"/>
              <a:t>19</a:t>
            </a:fld>
            <a:endParaRPr lang="en-IN" dirty="0"/>
          </a:p>
        </p:txBody>
      </p:sp>
    </p:spTree>
    <p:extLst>
      <p:ext uri="{BB962C8B-B14F-4D97-AF65-F5344CB8AC3E}">
        <p14:creationId xmlns:p14="http://schemas.microsoft.com/office/powerpoint/2010/main" val="329239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68656F5-1F38-7815-189D-80FA0606A33D}"/>
              </a:ext>
            </a:extLst>
          </p:cNvPr>
          <p:cNvGraphicFramePr>
            <a:graphicFrameLocks noGrp="1"/>
          </p:cNvGraphicFramePr>
          <p:nvPr>
            <p:extLst>
              <p:ext uri="{D42A27DB-BD31-4B8C-83A1-F6EECF244321}">
                <p14:modId xmlns:p14="http://schemas.microsoft.com/office/powerpoint/2010/main" val="3847440298"/>
              </p:ext>
            </p:extLst>
          </p:nvPr>
        </p:nvGraphicFramePr>
        <p:xfrm>
          <a:off x="738432" y="1395166"/>
          <a:ext cx="10807307" cy="4345759"/>
        </p:xfrm>
        <a:graphic>
          <a:graphicData uri="http://schemas.openxmlformats.org/drawingml/2006/table">
            <a:tbl>
              <a:tblPr firstRow="1" bandRow="1">
                <a:tableStyleId>{5C22544A-7EE6-4342-B048-85BDC9FD1C3A}</a:tableStyleId>
              </a:tblPr>
              <a:tblGrid>
                <a:gridCol w="1108584">
                  <a:extLst>
                    <a:ext uri="{9D8B030D-6E8A-4147-A177-3AD203B41FA5}">
                      <a16:colId xmlns:a16="http://schemas.microsoft.com/office/drawing/2014/main" val="4285531468"/>
                    </a:ext>
                  </a:extLst>
                </a:gridCol>
                <a:gridCol w="8013421">
                  <a:extLst>
                    <a:ext uri="{9D8B030D-6E8A-4147-A177-3AD203B41FA5}">
                      <a16:colId xmlns:a16="http://schemas.microsoft.com/office/drawing/2014/main" val="819745100"/>
                    </a:ext>
                  </a:extLst>
                </a:gridCol>
                <a:gridCol w="1685302">
                  <a:extLst>
                    <a:ext uri="{9D8B030D-6E8A-4147-A177-3AD203B41FA5}">
                      <a16:colId xmlns:a16="http://schemas.microsoft.com/office/drawing/2014/main" val="2418297876"/>
                    </a:ext>
                  </a:extLst>
                </a:gridCol>
              </a:tblGrid>
              <a:tr h="395069">
                <a:tc>
                  <a:txBody>
                    <a:bodyPr/>
                    <a:lstStyle/>
                    <a:p>
                      <a:pPr algn="ctr"/>
                      <a:r>
                        <a:rPr lang="en-IN" dirty="0">
                          <a:latin typeface="Arial" panose="020B0604020202020204" pitchFamily="34" charset="0"/>
                          <a:cs typeface="Arial" panose="020B0604020202020204" pitchFamily="34" charset="0"/>
                        </a:rPr>
                        <a:t>Sr.No.</a:t>
                      </a:r>
                    </a:p>
                  </a:txBody>
                  <a:tcPr/>
                </a:tc>
                <a:tc>
                  <a:txBody>
                    <a:bodyPr/>
                    <a:lstStyle/>
                    <a:p>
                      <a:pPr algn="ctr"/>
                      <a:r>
                        <a:rPr lang="en-IN" dirty="0">
                          <a:latin typeface="Arial" panose="020B0604020202020204" pitchFamily="34" charset="0"/>
                          <a:cs typeface="Arial" panose="020B0604020202020204" pitchFamily="34" charset="0"/>
                        </a:rPr>
                        <a:t>Particulars</a:t>
                      </a:r>
                    </a:p>
                  </a:txBody>
                  <a:tcPr/>
                </a:tc>
                <a:tc>
                  <a:txBody>
                    <a:bodyPr/>
                    <a:lstStyle/>
                    <a:p>
                      <a:pPr algn="ctr"/>
                      <a:r>
                        <a:rPr lang="en-IN" dirty="0">
                          <a:latin typeface="Arial" panose="020B0604020202020204" pitchFamily="34" charset="0"/>
                          <a:cs typeface="Arial" panose="020B0604020202020204" pitchFamily="34" charset="0"/>
                        </a:rPr>
                        <a:t>Page No. </a:t>
                      </a:r>
                    </a:p>
                  </a:txBody>
                  <a:tcPr/>
                </a:tc>
                <a:extLst>
                  <a:ext uri="{0D108BD9-81ED-4DB2-BD59-A6C34878D82A}">
                    <a16:rowId xmlns:a16="http://schemas.microsoft.com/office/drawing/2014/main" val="1881255542"/>
                  </a:ext>
                </a:extLst>
              </a:tr>
              <a:tr h="395069">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Project Brief</a:t>
                      </a:r>
                    </a:p>
                  </a:txBody>
                  <a:tcPr/>
                </a:tc>
                <a:tc>
                  <a:txBody>
                    <a:bodyPr/>
                    <a:lstStyle/>
                    <a:p>
                      <a:r>
                        <a:rPr lang="en-IN"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601919047"/>
                  </a:ext>
                </a:extLst>
              </a:tr>
              <a:tr h="395069">
                <a:tc>
                  <a:txBody>
                    <a:bodyPr/>
                    <a:lstStyle/>
                    <a:p>
                      <a:r>
                        <a:rPr lang="en-IN" dirty="0">
                          <a:latin typeface="Arial" panose="020B0604020202020204" pitchFamily="34" charset="0"/>
                          <a:cs typeface="Arial" panose="020B0604020202020204" pitchFamily="34" charset="0"/>
                        </a:rPr>
                        <a:t>2</a:t>
                      </a:r>
                    </a:p>
                  </a:txBody>
                  <a:tcPr/>
                </a:tc>
                <a:tc>
                  <a:txBody>
                    <a:bodyPr/>
                    <a:lstStyle/>
                    <a:p>
                      <a:r>
                        <a:rPr lang="en-IN" dirty="0">
                          <a:latin typeface="Arial" panose="020B0604020202020204" pitchFamily="34" charset="0"/>
                          <a:cs typeface="Arial" panose="020B0604020202020204" pitchFamily="34" charset="0"/>
                        </a:rPr>
                        <a:t>Project Approach &amp; RoadMap</a:t>
                      </a:r>
                    </a:p>
                  </a:txBody>
                  <a:tcPr/>
                </a:tc>
                <a:tc>
                  <a:txBody>
                    <a:bodyPr/>
                    <a:lstStyle/>
                    <a:p>
                      <a:r>
                        <a:rPr lang="en-IN"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2904376593"/>
                  </a:ext>
                </a:extLst>
              </a:tr>
              <a:tr h="395069">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Demographic Insights</a:t>
                      </a:r>
                    </a:p>
                  </a:txBody>
                  <a:tcPr/>
                </a:tc>
                <a:tc>
                  <a:txBody>
                    <a:bodyPr/>
                    <a:lstStyle/>
                    <a:p>
                      <a:r>
                        <a:rPr lang="en-IN" dirty="0">
                          <a:latin typeface="Arial" panose="020B0604020202020204" pitchFamily="34" charset="0"/>
                          <a:cs typeface="Arial" panose="020B0604020202020204" pitchFamily="34" charset="0"/>
                        </a:rPr>
                        <a:t>6-8</a:t>
                      </a:r>
                    </a:p>
                  </a:txBody>
                  <a:tcPr/>
                </a:tc>
                <a:extLst>
                  <a:ext uri="{0D108BD9-81ED-4DB2-BD59-A6C34878D82A}">
                    <a16:rowId xmlns:a16="http://schemas.microsoft.com/office/drawing/2014/main" val="2702801234"/>
                  </a:ext>
                </a:extLst>
              </a:tr>
              <a:tr h="395069">
                <a:tc>
                  <a:txBody>
                    <a:bodyPr/>
                    <a:lstStyle/>
                    <a:p>
                      <a:r>
                        <a:rPr lang="en-IN" dirty="0">
                          <a:latin typeface="Arial" panose="020B0604020202020204" pitchFamily="34" charset="0"/>
                          <a:cs typeface="Arial" panose="020B0604020202020204" pitchFamily="34" charset="0"/>
                        </a:rPr>
                        <a:t>2</a:t>
                      </a:r>
                    </a:p>
                  </a:txBody>
                  <a:tcPr/>
                </a:tc>
                <a:tc>
                  <a:txBody>
                    <a:bodyPr/>
                    <a:lstStyle/>
                    <a:p>
                      <a:r>
                        <a:rPr lang="en-IN" dirty="0">
                          <a:latin typeface="Arial" panose="020B0604020202020204" pitchFamily="34" charset="0"/>
                          <a:cs typeface="Arial" panose="020B0604020202020204" pitchFamily="34" charset="0"/>
                        </a:rPr>
                        <a:t>Consumer Preference</a:t>
                      </a:r>
                    </a:p>
                  </a:txBody>
                  <a:tcPr/>
                </a:tc>
                <a:tc>
                  <a:txBody>
                    <a:bodyPr/>
                    <a:lstStyle/>
                    <a:p>
                      <a:r>
                        <a:rPr lang="en-IN" dirty="0">
                          <a:latin typeface="Arial" panose="020B0604020202020204" pitchFamily="34" charset="0"/>
                          <a:cs typeface="Arial" panose="020B0604020202020204" pitchFamily="34" charset="0"/>
                        </a:rPr>
                        <a:t>10-11</a:t>
                      </a:r>
                    </a:p>
                  </a:txBody>
                  <a:tcPr/>
                </a:tc>
                <a:extLst>
                  <a:ext uri="{0D108BD9-81ED-4DB2-BD59-A6C34878D82A}">
                    <a16:rowId xmlns:a16="http://schemas.microsoft.com/office/drawing/2014/main" val="1857406719"/>
                  </a:ext>
                </a:extLst>
              </a:tr>
              <a:tr h="395069">
                <a:tc>
                  <a:txBody>
                    <a:bodyPr/>
                    <a:lstStyle/>
                    <a:p>
                      <a:r>
                        <a:rPr lang="en-IN" dirty="0">
                          <a:latin typeface="Arial" panose="020B0604020202020204" pitchFamily="34" charset="0"/>
                          <a:cs typeface="Arial" panose="020B0604020202020204" pitchFamily="34" charset="0"/>
                        </a:rPr>
                        <a:t>3</a:t>
                      </a:r>
                    </a:p>
                  </a:txBody>
                  <a:tcPr/>
                </a:tc>
                <a:tc>
                  <a:txBody>
                    <a:bodyPr/>
                    <a:lstStyle/>
                    <a:p>
                      <a:r>
                        <a:rPr lang="en-IN" dirty="0">
                          <a:latin typeface="Arial" panose="020B0604020202020204" pitchFamily="34" charset="0"/>
                          <a:cs typeface="Arial" panose="020B0604020202020204" pitchFamily="34" charset="0"/>
                        </a:rPr>
                        <a:t>Competition Analysis</a:t>
                      </a:r>
                    </a:p>
                  </a:txBody>
                  <a:tcPr/>
                </a:tc>
                <a:tc>
                  <a:txBody>
                    <a:bodyPr/>
                    <a:lstStyle/>
                    <a:p>
                      <a:r>
                        <a:rPr lang="en-IN" dirty="0">
                          <a:latin typeface="Arial" panose="020B0604020202020204" pitchFamily="34" charset="0"/>
                          <a:cs typeface="Arial" panose="020B0604020202020204" pitchFamily="34" charset="0"/>
                        </a:rPr>
                        <a:t>13-14</a:t>
                      </a:r>
                    </a:p>
                  </a:txBody>
                  <a:tcPr/>
                </a:tc>
                <a:extLst>
                  <a:ext uri="{0D108BD9-81ED-4DB2-BD59-A6C34878D82A}">
                    <a16:rowId xmlns:a16="http://schemas.microsoft.com/office/drawing/2014/main" val="836037420"/>
                  </a:ext>
                </a:extLst>
              </a:tr>
              <a:tr h="395069">
                <a:tc>
                  <a:txBody>
                    <a:bodyPr/>
                    <a:lstStyle/>
                    <a:p>
                      <a:r>
                        <a:rPr lang="en-IN" dirty="0">
                          <a:latin typeface="Arial" panose="020B0604020202020204" pitchFamily="34" charset="0"/>
                          <a:cs typeface="Arial" panose="020B0604020202020204" pitchFamily="34" charset="0"/>
                        </a:rPr>
                        <a:t>4</a:t>
                      </a:r>
                    </a:p>
                  </a:txBody>
                  <a:tcPr/>
                </a:tc>
                <a:tc>
                  <a:txBody>
                    <a:bodyPr/>
                    <a:lstStyle/>
                    <a:p>
                      <a:r>
                        <a:rPr lang="en-US" dirty="0">
                          <a:latin typeface="Arial" panose="020B0604020202020204" pitchFamily="34" charset="0"/>
                          <a:cs typeface="Arial" panose="020B0604020202020204" pitchFamily="34" charset="0"/>
                        </a:rPr>
                        <a:t>Marketing Channels and Brand Awareness</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16-17</a:t>
                      </a:r>
                    </a:p>
                  </a:txBody>
                  <a:tcPr/>
                </a:tc>
                <a:extLst>
                  <a:ext uri="{0D108BD9-81ED-4DB2-BD59-A6C34878D82A}">
                    <a16:rowId xmlns:a16="http://schemas.microsoft.com/office/drawing/2014/main" val="2523620504"/>
                  </a:ext>
                </a:extLst>
              </a:tr>
              <a:tr h="395069">
                <a:tc>
                  <a:txBody>
                    <a:bodyPr/>
                    <a:lstStyle/>
                    <a:p>
                      <a:r>
                        <a:rPr lang="en-IN" dirty="0">
                          <a:latin typeface="Arial" panose="020B0604020202020204" pitchFamily="34" charset="0"/>
                          <a:cs typeface="Arial" panose="020B0604020202020204" pitchFamily="34" charset="0"/>
                        </a:rPr>
                        <a:t>5</a:t>
                      </a:r>
                    </a:p>
                  </a:txBody>
                  <a:tcPr/>
                </a:tc>
                <a:tc>
                  <a:txBody>
                    <a:bodyPr/>
                    <a:lstStyle/>
                    <a:p>
                      <a:r>
                        <a:rPr lang="en-IN" dirty="0">
                          <a:latin typeface="Arial" panose="020B0604020202020204" pitchFamily="34" charset="0"/>
                          <a:cs typeface="Arial" panose="020B0604020202020204" pitchFamily="34" charset="0"/>
                        </a:rPr>
                        <a:t>Brand Penetration</a:t>
                      </a:r>
                    </a:p>
                  </a:txBody>
                  <a:tcPr/>
                </a:tc>
                <a:tc>
                  <a:txBody>
                    <a:bodyPr/>
                    <a:lstStyle/>
                    <a:p>
                      <a:r>
                        <a:rPr lang="en-IN" dirty="0">
                          <a:latin typeface="Arial" panose="020B0604020202020204" pitchFamily="34" charset="0"/>
                          <a:cs typeface="Arial" panose="020B0604020202020204" pitchFamily="34" charset="0"/>
                        </a:rPr>
                        <a:t>19-20</a:t>
                      </a:r>
                    </a:p>
                  </a:txBody>
                  <a:tcPr/>
                </a:tc>
                <a:extLst>
                  <a:ext uri="{0D108BD9-81ED-4DB2-BD59-A6C34878D82A}">
                    <a16:rowId xmlns:a16="http://schemas.microsoft.com/office/drawing/2014/main" val="2557383424"/>
                  </a:ext>
                </a:extLst>
              </a:tr>
              <a:tr h="395069">
                <a:tc>
                  <a:txBody>
                    <a:bodyPr/>
                    <a:lstStyle/>
                    <a:p>
                      <a:r>
                        <a:rPr lang="en-IN" dirty="0">
                          <a:latin typeface="Arial" panose="020B0604020202020204" pitchFamily="34" charset="0"/>
                          <a:cs typeface="Arial" panose="020B0604020202020204" pitchFamily="34" charset="0"/>
                        </a:rPr>
                        <a:t>6</a:t>
                      </a:r>
                    </a:p>
                  </a:txBody>
                  <a:tcPr/>
                </a:tc>
                <a:tc>
                  <a:txBody>
                    <a:bodyPr/>
                    <a:lstStyle/>
                    <a:p>
                      <a:r>
                        <a:rPr lang="en-IN" dirty="0">
                          <a:latin typeface="Arial" panose="020B0604020202020204" pitchFamily="34" charset="0"/>
                          <a:cs typeface="Arial" panose="020B0604020202020204" pitchFamily="34" charset="0"/>
                        </a:rPr>
                        <a:t>Purchase Behaviour</a:t>
                      </a:r>
                    </a:p>
                  </a:txBody>
                  <a:tcPr/>
                </a:tc>
                <a:tc>
                  <a:txBody>
                    <a:bodyPr/>
                    <a:lstStyle/>
                    <a:p>
                      <a:r>
                        <a:rPr lang="en-IN" dirty="0">
                          <a:latin typeface="Arial" panose="020B0604020202020204" pitchFamily="34" charset="0"/>
                          <a:cs typeface="Arial" panose="020B0604020202020204" pitchFamily="34" charset="0"/>
                        </a:rPr>
                        <a:t>22-24</a:t>
                      </a:r>
                    </a:p>
                  </a:txBody>
                  <a:tcPr/>
                </a:tc>
                <a:extLst>
                  <a:ext uri="{0D108BD9-81ED-4DB2-BD59-A6C34878D82A}">
                    <a16:rowId xmlns:a16="http://schemas.microsoft.com/office/drawing/2014/main" val="2260426168"/>
                  </a:ext>
                </a:extLst>
              </a:tr>
              <a:tr h="395069">
                <a:tc>
                  <a:txBody>
                    <a:bodyPr/>
                    <a:lstStyle/>
                    <a:p>
                      <a:r>
                        <a:rPr lang="en-IN" dirty="0">
                          <a:latin typeface="Arial" panose="020B0604020202020204" pitchFamily="34" charset="0"/>
                          <a:cs typeface="Arial" panose="020B0604020202020204" pitchFamily="34" charset="0"/>
                        </a:rPr>
                        <a:t>7</a:t>
                      </a:r>
                    </a:p>
                  </a:txBody>
                  <a:tcPr/>
                </a:tc>
                <a:tc>
                  <a:txBody>
                    <a:bodyPr/>
                    <a:lstStyle/>
                    <a:p>
                      <a:r>
                        <a:rPr lang="en-IN" dirty="0">
                          <a:latin typeface="Arial" panose="020B0604020202020204" pitchFamily="34" charset="0"/>
                          <a:cs typeface="Arial" panose="020B0604020202020204" pitchFamily="34" charset="0"/>
                        </a:rPr>
                        <a:t>Product Development</a:t>
                      </a:r>
                    </a:p>
                  </a:txBody>
                  <a:tcPr/>
                </a:tc>
                <a:tc>
                  <a:txBody>
                    <a:bodyPr/>
                    <a:lstStyle/>
                    <a:p>
                      <a:r>
                        <a:rPr lang="en-IN" dirty="0">
                          <a:latin typeface="Arial" panose="020B0604020202020204" pitchFamily="34" charset="0"/>
                          <a:cs typeface="Arial" panose="020B0604020202020204" pitchFamily="34" charset="0"/>
                        </a:rPr>
                        <a:t>26</a:t>
                      </a:r>
                    </a:p>
                  </a:txBody>
                  <a:tcPr/>
                </a:tc>
                <a:extLst>
                  <a:ext uri="{0D108BD9-81ED-4DB2-BD59-A6C34878D82A}">
                    <a16:rowId xmlns:a16="http://schemas.microsoft.com/office/drawing/2014/main" val="1363682907"/>
                  </a:ext>
                </a:extLst>
              </a:tr>
              <a:tr h="395069">
                <a:tc>
                  <a:txBody>
                    <a:bodyPr/>
                    <a:lstStyle/>
                    <a:p>
                      <a:r>
                        <a:rPr lang="en-IN" dirty="0">
                          <a:latin typeface="Arial" panose="020B0604020202020204" pitchFamily="34" charset="0"/>
                          <a:cs typeface="Arial" panose="020B0604020202020204" pitchFamily="34" charset="0"/>
                        </a:rPr>
                        <a:t>8</a:t>
                      </a:r>
                    </a:p>
                  </a:txBody>
                  <a:tcPr/>
                </a:tc>
                <a:tc>
                  <a:txBody>
                    <a:bodyPr/>
                    <a:lstStyle/>
                    <a:p>
                      <a:r>
                        <a:rPr lang="en-IN" dirty="0">
                          <a:latin typeface="Arial" panose="020B0604020202020204" pitchFamily="34" charset="0"/>
                          <a:cs typeface="Arial" panose="020B0604020202020204" pitchFamily="34" charset="0"/>
                        </a:rPr>
                        <a:t>Secondary Insights</a:t>
                      </a:r>
                    </a:p>
                  </a:txBody>
                  <a:tcPr/>
                </a:tc>
                <a:tc>
                  <a:txBody>
                    <a:bodyPr/>
                    <a:lstStyle/>
                    <a:p>
                      <a:r>
                        <a:rPr lang="en-IN" dirty="0">
                          <a:latin typeface="Arial" panose="020B0604020202020204" pitchFamily="34" charset="0"/>
                          <a:cs typeface="Arial" panose="020B0604020202020204" pitchFamily="34" charset="0"/>
                        </a:rPr>
                        <a:t>28-33</a:t>
                      </a:r>
                    </a:p>
                  </a:txBody>
                  <a:tcPr/>
                </a:tc>
                <a:extLst>
                  <a:ext uri="{0D108BD9-81ED-4DB2-BD59-A6C34878D82A}">
                    <a16:rowId xmlns:a16="http://schemas.microsoft.com/office/drawing/2014/main" val="1906961533"/>
                  </a:ext>
                </a:extLst>
              </a:tr>
            </a:tbl>
          </a:graphicData>
        </a:graphic>
      </p:graphicFrame>
      <p:sp>
        <p:nvSpPr>
          <p:cNvPr id="5" name="Slide Number Placeholder 4">
            <a:extLst>
              <a:ext uri="{FF2B5EF4-FFF2-40B4-BE49-F238E27FC236}">
                <a16:creationId xmlns:a16="http://schemas.microsoft.com/office/drawing/2014/main" id="{0903AD57-ECEF-A504-934B-59C34BF8526E}"/>
              </a:ext>
            </a:extLst>
          </p:cNvPr>
          <p:cNvSpPr>
            <a:spLocks noGrp="1"/>
          </p:cNvSpPr>
          <p:nvPr>
            <p:ph type="sldNum" sz="quarter" idx="12"/>
          </p:nvPr>
        </p:nvSpPr>
        <p:spPr/>
        <p:txBody>
          <a:bodyPr/>
          <a:lstStyle/>
          <a:p>
            <a:fld id="{64134014-7E0B-4C57-B3DA-4F2E60399A50}" type="slidenum">
              <a:rPr lang="en-IN" smtClean="0"/>
              <a:t>2</a:t>
            </a:fld>
            <a:endParaRPr lang="en-IN" dirty="0"/>
          </a:p>
        </p:txBody>
      </p:sp>
      <p:sp>
        <p:nvSpPr>
          <p:cNvPr id="7" name="TextBox 6">
            <a:extLst>
              <a:ext uri="{FF2B5EF4-FFF2-40B4-BE49-F238E27FC236}">
                <a16:creationId xmlns:a16="http://schemas.microsoft.com/office/drawing/2014/main" id="{5477B7D1-7240-B1DE-6F81-7775CA6230D9}"/>
              </a:ext>
            </a:extLst>
          </p:cNvPr>
          <p:cNvSpPr txBox="1"/>
          <p:nvPr/>
        </p:nvSpPr>
        <p:spPr>
          <a:xfrm>
            <a:off x="692346" y="339365"/>
            <a:ext cx="10807307" cy="861774"/>
          </a:xfrm>
          <a:prstGeom prst="rect">
            <a:avLst/>
          </a:prstGeom>
          <a:noFill/>
        </p:spPr>
        <p:txBody>
          <a:bodyPr wrap="square" rtlCol="0">
            <a:spAutoFit/>
          </a:bodyPr>
          <a:lstStyle/>
          <a:p>
            <a:pPr algn="ctr"/>
            <a:r>
              <a:rPr lang="en-IN" sz="5000" b="1" u="sng" dirty="0"/>
              <a:t>PROJECT GUIDE</a:t>
            </a:r>
          </a:p>
        </p:txBody>
      </p:sp>
    </p:spTree>
    <p:extLst>
      <p:ext uri="{BB962C8B-B14F-4D97-AF65-F5344CB8AC3E}">
        <p14:creationId xmlns:p14="http://schemas.microsoft.com/office/powerpoint/2010/main" val="334673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14226" y="280041"/>
            <a:ext cx="11538408" cy="775108"/>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Which cities do we need to focus more on? </a:t>
            </a: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895546"/>
            <a:ext cx="11513269" cy="5524107"/>
          </a:xfrm>
        </p:spPr>
        <p:txBody>
          <a:bodyPr>
            <a:normAutofit fontScale="25000" lnSpcReduction="20000"/>
          </a:bodyPr>
          <a:lstStyle/>
          <a:p>
            <a:endParaRPr lang="en-IN" sz="2000" dirty="0">
              <a:solidFill>
                <a:schemeClr val="tx1"/>
              </a:solidFill>
            </a:endParaRPr>
          </a:p>
          <a:p>
            <a:r>
              <a:rPr lang="en-IN" sz="7600" dirty="0">
                <a:solidFill>
                  <a:schemeClr val="tx1"/>
                </a:solidFill>
                <a:latin typeface="Arial" panose="020B0604020202020204" pitchFamily="34" charset="0"/>
                <a:cs typeface="Arial" panose="020B0604020202020204" pitchFamily="34" charset="0"/>
              </a:rPr>
              <a:t>The people who use our product, in both the cities</a:t>
            </a:r>
          </a:p>
          <a:p>
            <a:pPr marL="45720" indent="0">
              <a:buNone/>
            </a:pPr>
            <a:r>
              <a:rPr lang="en-IN" sz="7600" dirty="0">
                <a:solidFill>
                  <a:schemeClr val="tx1"/>
                </a:solidFill>
                <a:latin typeface="Arial" panose="020B0604020202020204" pitchFamily="34" charset="0"/>
                <a:cs typeface="Arial" panose="020B0604020202020204" pitchFamily="34" charset="0"/>
              </a:rPr>
              <a:t>   i.e. Tier 1- 10% and Tier 2- 8.8% are quite low w.r.t </a:t>
            </a:r>
          </a:p>
          <a:p>
            <a:pPr marL="45720" indent="0">
              <a:buNone/>
            </a:pPr>
            <a:r>
              <a:rPr lang="en-IN" sz="7600" dirty="0">
                <a:solidFill>
                  <a:schemeClr val="tx1"/>
                </a:solidFill>
                <a:latin typeface="Arial" panose="020B0604020202020204" pitchFamily="34" charset="0"/>
                <a:cs typeface="Arial" panose="020B0604020202020204" pitchFamily="34" charset="0"/>
              </a:rPr>
              <a:t>   the total no. of respondents.</a:t>
            </a:r>
          </a:p>
          <a:p>
            <a:r>
              <a:rPr lang="en-IN" sz="7600" dirty="0">
                <a:solidFill>
                  <a:schemeClr val="tx1"/>
                </a:solidFill>
                <a:latin typeface="Arial" panose="020B0604020202020204" pitchFamily="34" charset="0"/>
                <a:cs typeface="Arial" panose="020B0604020202020204" pitchFamily="34" charset="0"/>
              </a:rPr>
              <a:t>In Tier 1 cities, the ratio of Codex respondents to </a:t>
            </a:r>
          </a:p>
          <a:p>
            <a:pPr marL="45720" indent="0">
              <a:buNone/>
            </a:pPr>
            <a:r>
              <a:rPr lang="en-IN" sz="7600" dirty="0">
                <a:solidFill>
                  <a:schemeClr val="tx1"/>
                </a:solidFill>
                <a:latin typeface="Arial" panose="020B0604020202020204" pitchFamily="34" charset="0"/>
                <a:cs typeface="Arial" panose="020B0604020202020204" pitchFamily="34" charset="0"/>
              </a:rPr>
              <a:t>   total respondents is around 9% -10% whereas in </a:t>
            </a:r>
          </a:p>
          <a:p>
            <a:pPr marL="45720" indent="0">
              <a:buNone/>
            </a:pPr>
            <a:r>
              <a:rPr lang="en-IN" sz="7600" dirty="0">
                <a:solidFill>
                  <a:schemeClr val="tx1"/>
                </a:solidFill>
                <a:latin typeface="Arial" panose="020B0604020202020204" pitchFamily="34" charset="0"/>
                <a:cs typeface="Arial" panose="020B0604020202020204" pitchFamily="34" charset="0"/>
              </a:rPr>
              <a:t>   Tier 2, the ratio varies from 3% -10%. </a:t>
            </a:r>
          </a:p>
          <a:p>
            <a:r>
              <a:rPr lang="en-IN" sz="7600" dirty="0">
                <a:solidFill>
                  <a:schemeClr val="tx1"/>
                </a:solidFill>
                <a:latin typeface="Arial" panose="020B0604020202020204" pitchFamily="34" charset="0"/>
                <a:cs typeface="Arial" panose="020B0604020202020204" pitchFamily="34" charset="0"/>
              </a:rPr>
              <a:t>Due to great variance in Tier 2 cities more focus</a:t>
            </a:r>
          </a:p>
          <a:p>
            <a:pPr marL="45720" indent="0">
              <a:buNone/>
            </a:pPr>
            <a:r>
              <a:rPr lang="en-IN" sz="7600" dirty="0">
                <a:solidFill>
                  <a:schemeClr val="tx1"/>
                </a:solidFill>
                <a:latin typeface="Arial" panose="020B0604020202020204" pitchFamily="34" charset="0"/>
                <a:cs typeface="Arial" panose="020B0604020202020204" pitchFamily="34" charset="0"/>
              </a:rPr>
              <a:t>  should be on Tier 2 cities considering specific cities</a:t>
            </a:r>
          </a:p>
          <a:p>
            <a:pPr marL="45720" indent="0">
              <a:buNone/>
            </a:pPr>
            <a:r>
              <a:rPr lang="en-IN" sz="7600" dirty="0">
                <a:solidFill>
                  <a:schemeClr val="tx1"/>
                </a:solidFill>
                <a:latin typeface="Arial" panose="020B0604020202020204" pitchFamily="34" charset="0"/>
                <a:cs typeface="Arial" panose="020B0604020202020204" pitchFamily="34" charset="0"/>
              </a:rPr>
              <a:t>  like Lucknow (3%), Jaipur (7%) and Kolkata (8%).</a:t>
            </a:r>
          </a:p>
          <a:p>
            <a:r>
              <a:rPr lang="en-IN" sz="7600" dirty="0">
                <a:solidFill>
                  <a:schemeClr val="tx1"/>
                </a:solidFill>
                <a:latin typeface="Arial" panose="020B0604020202020204" pitchFamily="34" charset="0"/>
                <a:cs typeface="Arial" panose="020B0604020202020204" pitchFamily="34" charset="0"/>
              </a:rPr>
              <a:t>In terms of Codex brand’s awareness, the percent</a:t>
            </a:r>
          </a:p>
          <a:p>
            <a:pPr marL="45720" indent="0">
              <a:buNone/>
            </a:pPr>
            <a:r>
              <a:rPr lang="en-IN" sz="7600" dirty="0">
                <a:solidFill>
                  <a:schemeClr val="tx1"/>
                </a:solidFill>
                <a:latin typeface="Arial" panose="020B0604020202020204" pitchFamily="34" charset="0"/>
                <a:cs typeface="Arial" panose="020B0604020202020204" pitchFamily="34" charset="0"/>
              </a:rPr>
              <a:t>   of awareness is quite low in both the cities and that </a:t>
            </a:r>
          </a:p>
          <a:p>
            <a:pPr marL="45720" indent="0">
              <a:buNone/>
            </a:pPr>
            <a:r>
              <a:rPr lang="en-IN" sz="7600" dirty="0">
                <a:solidFill>
                  <a:schemeClr val="tx1"/>
                </a:solidFill>
                <a:latin typeface="Arial" panose="020B0604020202020204" pitchFamily="34" charset="0"/>
                <a:cs typeface="Arial" panose="020B0604020202020204" pitchFamily="34" charset="0"/>
              </a:rPr>
              <a:t>   too in Tier 2 cities. </a:t>
            </a:r>
          </a:p>
          <a:p>
            <a:r>
              <a:rPr lang="en-IN" sz="7600" dirty="0">
                <a:solidFill>
                  <a:schemeClr val="tx1"/>
                </a:solidFill>
                <a:latin typeface="Arial" panose="020B0604020202020204" pitchFamily="34" charset="0"/>
                <a:cs typeface="Arial" panose="020B0604020202020204" pitchFamily="34" charset="0"/>
              </a:rPr>
              <a:t>Huge marketing initiative is required in Tier 2 cities.</a:t>
            </a:r>
          </a:p>
          <a:p>
            <a:endParaRPr lang="en-IN" sz="2400" dirty="0">
              <a:solidFill>
                <a:schemeClr val="tx1"/>
              </a:solidFill>
              <a:latin typeface="Arial" panose="020B0604020202020204" pitchFamily="34" charset="0"/>
              <a:cs typeface="Arial" panose="020B0604020202020204" pitchFamily="34" charset="0"/>
            </a:endParaRPr>
          </a:p>
          <a:p>
            <a:pPr marL="45720" indent="0">
              <a:buNone/>
            </a:pPr>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p>
            <a:pPr marL="45720" indent="0">
              <a:buNone/>
            </a:pPr>
            <a:r>
              <a:rPr lang="en-IN" sz="2000" dirty="0">
                <a:solidFill>
                  <a:schemeClr val="tx1"/>
                </a:solidFill>
                <a:latin typeface="Arial" panose="020B0604020202020204" pitchFamily="34" charset="0"/>
                <a:cs typeface="Arial" panose="020B0604020202020204" pitchFamily="34" charset="0"/>
              </a:rPr>
              <a:t>  </a:t>
            </a:r>
          </a:p>
          <a:p>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pic>
        <p:nvPicPr>
          <p:cNvPr id="5" name="Picture 4">
            <a:extLst>
              <a:ext uri="{FF2B5EF4-FFF2-40B4-BE49-F238E27FC236}">
                <a16:creationId xmlns:a16="http://schemas.microsoft.com/office/drawing/2014/main" id="{4E219AF5-C4BA-90EA-8F6D-2D93B7A79D68}"/>
              </a:ext>
            </a:extLst>
          </p:cNvPr>
          <p:cNvPicPr>
            <a:picLocks noChangeAspect="1"/>
          </p:cNvPicPr>
          <p:nvPr/>
        </p:nvPicPr>
        <p:blipFill>
          <a:blip r:embed="rId2"/>
          <a:stretch>
            <a:fillRect/>
          </a:stretch>
        </p:blipFill>
        <p:spPr>
          <a:xfrm>
            <a:off x="6221691" y="1055149"/>
            <a:ext cx="2083323" cy="2074549"/>
          </a:xfrm>
          <a:prstGeom prst="rect">
            <a:avLst/>
          </a:prstGeom>
        </p:spPr>
      </p:pic>
      <p:pic>
        <p:nvPicPr>
          <p:cNvPr id="7" name="Picture 6">
            <a:extLst>
              <a:ext uri="{FF2B5EF4-FFF2-40B4-BE49-F238E27FC236}">
                <a16:creationId xmlns:a16="http://schemas.microsoft.com/office/drawing/2014/main" id="{5BD5CE13-703A-7A5A-D4CC-4BB3C182378A}"/>
              </a:ext>
            </a:extLst>
          </p:cNvPr>
          <p:cNvPicPr>
            <a:picLocks noChangeAspect="1"/>
          </p:cNvPicPr>
          <p:nvPr/>
        </p:nvPicPr>
        <p:blipFill>
          <a:blip r:embed="rId3"/>
          <a:stretch>
            <a:fillRect/>
          </a:stretch>
        </p:blipFill>
        <p:spPr>
          <a:xfrm>
            <a:off x="6221691" y="3214538"/>
            <a:ext cx="5560392" cy="3120273"/>
          </a:xfrm>
          <a:prstGeom prst="rect">
            <a:avLst/>
          </a:prstGeom>
        </p:spPr>
      </p:pic>
      <p:pic>
        <p:nvPicPr>
          <p:cNvPr id="11" name="Picture 10">
            <a:extLst>
              <a:ext uri="{FF2B5EF4-FFF2-40B4-BE49-F238E27FC236}">
                <a16:creationId xmlns:a16="http://schemas.microsoft.com/office/drawing/2014/main" id="{6F5E634F-056D-BD21-5705-C42C13A5F8AE}"/>
              </a:ext>
            </a:extLst>
          </p:cNvPr>
          <p:cNvPicPr>
            <a:picLocks noChangeAspect="1"/>
          </p:cNvPicPr>
          <p:nvPr/>
        </p:nvPicPr>
        <p:blipFill>
          <a:blip r:embed="rId4"/>
          <a:stretch>
            <a:fillRect/>
          </a:stretch>
        </p:blipFill>
        <p:spPr>
          <a:xfrm>
            <a:off x="8404165" y="1055150"/>
            <a:ext cx="1569856" cy="2074549"/>
          </a:xfrm>
          <a:prstGeom prst="rect">
            <a:avLst/>
          </a:prstGeom>
        </p:spPr>
      </p:pic>
      <p:pic>
        <p:nvPicPr>
          <p:cNvPr id="13" name="Picture 12">
            <a:extLst>
              <a:ext uri="{FF2B5EF4-FFF2-40B4-BE49-F238E27FC236}">
                <a16:creationId xmlns:a16="http://schemas.microsoft.com/office/drawing/2014/main" id="{F6317AD8-D539-C040-FA6C-E82BA66B170E}"/>
              </a:ext>
            </a:extLst>
          </p:cNvPr>
          <p:cNvPicPr>
            <a:picLocks noChangeAspect="1"/>
          </p:cNvPicPr>
          <p:nvPr/>
        </p:nvPicPr>
        <p:blipFill>
          <a:blip r:embed="rId5"/>
          <a:stretch>
            <a:fillRect/>
          </a:stretch>
        </p:blipFill>
        <p:spPr>
          <a:xfrm>
            <a:off x="10044572" y="1055149"/>
            <a:ext cx="1737511" cy="2074549"/>
          </a:xfrm>
          <a:prstGeom prst="rect">
            <a:avLst/>
          </a:prstGeom>
        </p:spPr>
      </p:pic>
      <p:sp>
        <p:nvSpPr>
          <p:cNvPr id="4" name="Slide Number Placeholder 3">
            <a:extLst>
              <a:ext uri="{FF2B5EF4-FFF2-40B4-BE49-F238E27FC236}">
                <a16:creationId xmlns:a16="http://schemas.microsoft.com/office/drawing/2014/main" id="{91E7C971-0875-D9FC-31BE-5DE4C4044C69}"/>
              </a:ext>
            </a:extLst>
          </p:cNvPr>
          <p:cNvSpPr>
            <a:spLocks noGrp="1"/>
          </p:cNvSpPr>
          <p:nvPr>
            <p:ph type="sldNum" sz="quarter" idx="12"/>
          </p:nvPr>
        </p:nvSpPr>
        <p:spPr/>
        <p:txBody>
          <a:bodyPr/>
          <a:lstStyle/>
          <a:p>
            <a:fld id="{64134014-7E0B-4C57-B3DA-4F2E60399A50}" type="slidenum">
              <a:rPr lang="en-IN" smtClean="0"/>
              <a:t>20</a:t>
            </a:fld>
            <a:endParaRPr lang="en-IN" dirty="0"/>
          </a:p>
        </p:txBody>
      </p:sp>
    </p:spTree>
    <p:extLst>
      <p:ext uri="{BB962C8B-B14F-4D97-AF65-F5344CB8AC3E}">
        <p14:creationId xmlns:p14="http://schemas.microsoft.com/office/powerpoint/2010/main" val="244194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5C2-9C80-0882-BC0A-4501446F98E7}"/>
              </a:ext>
            </a:extLst>
          </p:cNvPr>
          <p:cNvSpPr>
            <a:spLocks noGrp="1"/>
          </p:cNvSpPr>
          <p:nvPr>
            <p:ph type="ctrTitle"/>
          </p:nvPr>
        </p:nvSpPr>
        <p:spPr/>
        <p:txBody>
          <a:bodyPr/>
          <a:lstStyle/>
          <a:p>
            <a:r>
              <a:rPr lang="en-IN" u="sng" dirty="0"/>
              <a:t>PURCHASE BEHAVIOR</a:t>
            </a:r>
          </a:p>
        </p:txBody>
      </p:sp>
    </p:spTree>
    <p:extLst>
      <p:ext uri="{BB962C8B-B14F-4D97-AF65-F5344CB8AC3E}">
        <p14:creationId xmlns:p14="http://schemas.microsoft.com/office/powerpoint/2010/main" val="2398564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14226" y="280041"/>
            <a:ext cx="11538408" cy="775108"/>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Where do respondents prefer to purchase energy drinks?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942680"/>
            <a:ext cx="11513269" cy="5476973"/>
          </a:xfrm>
        </p:spPr>
        <p:txBody>
          <a:bodyPr>
            <a:normAutofit fontScale="25000" lnSpcReduction="20000"/>
          </a:bodyPr>
          <a:lstStyle/>
          <a:p>
            <a:endParaRPr lang="en-IN" sz="2000" dirty="0">
              <a:solidFill>
                <a:schemeClr val="tx1"/>
              </a:solidFill>
            </a:endParaRPr>
          </a:p>
          <a:p>
            <a:r>
              <a:rPr lang="en-IN" sz="7600" dirty="0">
                <a:solidFill>
                  <a:schemeClr val="tx1"/>
                </a:solidFill>
                <a:latin typeface="Arial" panose="020B0604020202020204" pitchFamily="34" charset="0"/>
                <a:cs typeface="Arial" panose="020B0604020202020204" pitchFamily="34" charset="0"/>
              </a:rPr>
              <a:t>We can clearly see that Supermarkets is the major</a:t>
            </a:r>
          </a:p>
          <a:p>
            <a:pPr marL="45720" indent="0">
              <a:buNone/>
            </a:pPr>
            <a:r>
              <a:rPr lang="en-IN" sz="7600" dirty="0">
                <a:solidFill>
                  <a:schemeClr val="tx1"/>
                </a:solidFill>
                <a:latin typeface="Arial" panose="020B0604020202020204" pitchFamily="34" charset="0"/>
                <a:cs typeface="Arial" panose="020B0604020202020204" pitchFamily="34" charset="0"/>
              </a:rPr>
              <a:t>   preference (40% respondents) as purchase point </a:t>
            </a:r>
          </a:p>
          <a:p>
            <a:pPr marL="45720" indent="0">
              <a:buNone/>
            </a:pPr>
            <a:r>
              <a:rPr lang="en-IN" sz="7600" dirty="0">
                <a:solidFill>
                  <a:schemeClr val="tx1"/>
                </a:solidFill>
                <a:latin typeface="Arial" panose="020B0604020202020204" pitchFamily="34" charset="0"/>
                <a:cs typeface="Arial" panose="020B0604020202020204" pitchFamily="34" charset="0"/>
              </a:rPr>
              <a:t>   for energy drinks.</a:t>
            </a:r>
          </a:p>
          <a:p>
            <a:r>
              <a:rPr lang="en-IN" sz="7600" dirty="0">
                <a:solidFill>
                  <a:schemeClr val="tx1"/>
                </a:solidFill>
                <a:latin typeface="Arial" panose="020B0604020202020204" pitchFamily="34" charset="0"/>
                <a:cs typeface="Arial" panose="020B0604020202020204" pitchFamily="34" charset="0"/>
              </a:rPr>
              <a:t>On a macro level, we find that 80% respondents prefer</a:t>
            </a:r>
          </a:p>
          <a:p>
            <a:pPr marL="45720" indent="0">
              <a:buNone/>
            </a:pPr>
            <a:r>
              <a:rPr lang="en-IN" sz="7600" dirty="0">
                <a:solidFill>
                  <a:schemeClr val="tx1"/>
                </a:solidFill>
                <a:latin typeface="Arial" panose="020B0604020202020204" pitchFamily="34" charset="0"/>
                <a:cs typeface="Arial" panose="020B0604020202020204" pitchFamily="34" charset="0"/>
              </a:rPr>
              <a:t>   to buy energy drinks from Supermarkets, Online retailers</a:t>
            </a:r>
          </a:p>
          <a:p>
            <a:pPr marL="45720" indent="0">
              <a:buNone/>
            </a:pPr>
            <a:r>
              <a:rPr lang="en-IN" sz="7600" dirty="0">
                <a:solidFill>
                  <a:schemeClr val="tx1"/>
                </a:solidFill>
                <a:latin typeface="Arial" panose="020B0604020202020204" pitchFamily="34" charset="0"/>
                <a:cs typeface="Arial" panose="020B0604020202020204" pitchFamily="34" charset="0"/>
              </a:rPr>
              <a:t>   &amp; Gyms and Fitness centres.</a:t>
            </a:r>
          </a:p>
          <a:p>
            <a:r>
              <a:rPr lang="en-IN" sz="7600" dirty="0">
                <a:solidFill>
                  <a:schemeClr val="tx1"/>
                </a:solidFill>
                <a:latin typeface="Arial" panose="020B0604020202020204" pitchFamily="34" charset="0"/>
                <a:cs typeface="Arial" panose="020B0604020202020204" pitchFamily="34" charset="0"/>
              </a:rPr>
              <a:t>With increasing brand reputation and use of certain </a:t>
            </a:r>
          </a:p>
          <a:p>
            <a:pPr marL="45720" indent="0">
              <a:buNone/>
            </a:pPr>
            <a:r>
              <a:rPr lang="en-IN" sz="7600" dirty="0">
                <a:solidFill>
                  <a:schemeClr val="tx1"/>
                </a:solidFill>
                <a:latin typeface="Arial" panose="020B0604020202020204" pitchFamily="34" charset="0"/>
                <a:cs typeface="Arial" panose="020B0604020202020204" pitchFamily="34" charset="0"/>
              </a:rPr>
              <a:t>   Supermarkets like D mart, Reliance Fresh and Online </a:t>
            </a:r>
          </a:p>
          <a:p>
            <a:pPr marL="45720" indent="0">
              <a:buNone/>
            </a:pPr>
            <a:r>
              <a:rPr lang="en-IN" sz="7600" dirty="0">
                <a:solidFill>
                  <a:schemeClr val="tx1"/>
                </a:solidFill>
                <a:latin typeface="Arial" panose="020B0604020202020204" pitchFamily="34" charset="0"/>
                <a:cs typeface="Arial" panose="020B0604020202020204" pitchFamily="34" charset="0"/>
              </a:rPr>
              <a:t>   retailers like Amazon in India, major preference is seen</a:t>
            </a:r>
          </a:p>
          <a:p>
            <a:pPr marL="45720" indent="0">
              <a:buNone/>
            </a:pPr>
            <a:r>
              <a:rPr lang="en-IN" sz="7600" dirty="0">
                <a:solidFill>
                  <a:schemeClr val="tx1"/>
                </a:solidFill>
                <a:latin typeface="Arial" panose="020B0604020202020204" pitchFamily="34" charset="0"/>
                <a:cs typeface="Arial" panose="020B0604020202020204" pitchFamily="34" charset="0"/>
              </a:rPr>
              <a:t>   for these locations as purchase points.</a:t>
            </a:r>
          </a:p>
          <a:p>
            <a:r>
              <a:rPr lang="en-IN" sz="7600" dirty="0">
                <a:solidFill>
                  <a:schemeClr val="tx1"/>
                </a:solidFill>
                <a:latin typeface="Arial" panose="020B0604020202020204" pitchFamily="34" charset="0"/>
                <a:cs typeface="Arial" panose="020B0604020202020204" pitchFamily="34" charset="0"/>
              </a:rPr>
              <a:t>Also, these locations act as a one stop shop for all the major </a:t>
            </a:r>
          </a:p>
          <a:p>
            <a:pPr marL="45720" indent="0">
              <a:buNone/>
            </a:pPr>
            <a:r>
              <a:rPr lang="en-IN" sz="7600" dirty="0">
                <a:solidFill>
                  <a:schemeClr val="tx1"/>
                </a:solidFill>
                <a:latin typeface="Arial" panose="020B0604020202020204" pitchFamily="34" charset="0"/>
                <a:cs typeface="Arial" panose="020B0604020202020204" pitchFamily="34" charset="0"/>
              </a:rPr>
              <a:t>   products required in the household purpose hence we see </a:t>
            </a:r>
          </a:p>
          <a:p>
            <a:pPr marL="45720" indent="0">
              <a:buNone/>
            </a:pPr>
            <a:r>
              <a:rPr lang="en-IN" sz="7600" dirty="0">
                <a:solidFill>
                  <a:schemeClr val="tx1"/>
                </a:solidFill>
                <a:latin typeface="Arial" panose="020B0604020202020204" pitchFamily="34" charset="0"/>
                <a:cs typeface="Arial" panose="020B0604020202020204" pitchFamily="34" charset="0"/>
              </a:rPr>
              <a:t>   major preference for these locations.  </a:t>
            </a:r>
          </a:p>
          <a:p>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p>
            <a:pPr marL="45720" indent="0">
              <a:buNone/>
            </a:pPr>
            <a:r>
              <a:rPr lang="en-IN" sz="2000" dirty="0">
                <a:solidFill>
                  <a:schemeClr val="tx1"/>
                </a:solidFill>
                <a:latin typeface="Arial" panose="020B0604020202020204" pitchFamily="34" charset="0"/>
                <a:cs typeface="Arial" panose="020B0604020202020204" pitchFamily="34" charset="0"/>
              </a:rPr>
              <a:t>  </a:t>
            </a:r>
          </a:p>
          <a:p>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pic>
        <p:nvPicPr>
          <p:cNvPr id="6" name="Picture 5">
            <a:extLst>
              <a:ext uri="{FF2B5EF4-FFF2-40B4-BE49-F238E27FC236}">
                <a16:creationId xmlns:a16="http://schemas.microsoft.com/office/drawing/2014/main" id="{8B3FEF45-E65F-E9D0-7266-8F4BF4C78A9A}"/>
              </a:ext>
            </a:extLst>
          </p:cNvPr>
          <p:cNvPicPr>
            <a:picLocks noChangeAspect="1"/>
          </p:cNvPicPr>
          <p:nvPr/>
        </p:nvPicPr>
        <p:blipFill>
          <a:blip r:embed="rId2"/>
          <a:stretch>
            <a:fillRect/>
          </a:stretch>
        </p:blipFill>
        <p:spPr>
          <a:xfrm>
            <a:off x="7192651" y="1055149"/>
            <a:ext cx="4477731" cy="4751762"/>
          </a:xfrm>
          <a:prstGeom prst="rect">
            <a:avLst/>
          </a:prstGeom>
        </p:spPr>
      </p:pic>
      <p:sp>
        <p:nvSpPr>
          <p:cNvPr id="4" name="Slide Number Placeholder 3">
            <a:extLst>
              <a:ext uri="{FF2B5EF4-FFF2-40B4-BE49-F238E27FC236}">
                <a16:creationId xmlns:a16="http://schemas.microsoft.com/office/drawing/2014/main" id="{51789682-4C1E-675A-C38D-455A84BF4470}"/>
              </a:ext>
            </a:extLst>
          </p:cNvPr>
          <p:cNvSpPr>
            <a:spLocks noGrp="1"/>
          </p:cNvSpPr>
          <p:nvPr>
            <p:ph type="sldNum" sz="quarter" idx="12"/>
          </p:nvPr>
        </p:nvSpPr>
        <p:spPr/>
        <p:txBody>
          <a:bodyPr/>
          <a:lstStyle/>
          <a:p>
            <a:fld id="{64134014-7E0B-4C57-B3DA-4F2E60399A50}" type="slidenum">
              <a:rPr lang="en-IN" smtClean="0"/>
              <a:t>22</a:t>
            </a:fld>
            <a:endParaRPr lang="en-IN" dirty="0"/>
          </a:p>
        </p:txBody>
      </p:sp>
    </p:spTree>
    <p:extLst>
      <p:ext uri="{BB962C8B-B14F-4D97-AF65-F5344CB8AC3E}">
        <p14:creationId xmlns:p14="http://schemas.microsoft.com/office/powerpoint/2010/main" val="228713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14226" y="280041"/>
            <a:ext cx="11538408" cy="1067992"/>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What are the typical consumption situations for energy drinks among respondents?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1018095"/>
            <a:ext cx="11538408" cy="5401558"/>
          </a:xfrm>
        </p:spPr>
        <p:txBody>
          <a:bodyPr>
            <a:normAutofit fontScale="92500" lnSpcReduction="20000"/>
          </a:bodyPr>
          <a:lstStyle/>
          <a:p>
            <a:endParaRPr lang="en-IN" sz="2000" dirty="0">
              <a:solidFill>
                <a:schemeClr val="tx1"/>
              </a:solidFill>
            </a:endParaRPr>
          </a:p>
          <a:p>
            <a:r>
              <a:rPr lang="en-IN" sz="2100" dirty="0">
                <a:solidFill>
                  <a:schemeClr val="tx1"/>
                </a:solidFill>
                <a:latin typeface="Arial" panose="020B0604020202020204" pitchFamily="34" charset="0"/>
                <a:cs typeface="Arial" panose="020B0604020202020204" pitchFamily="34" charset="0"/>
              </a:rPr>
              <a:t>From the graph, we can find that the 70% of the total</a:t>
            </a:r>
          </a:p>
          <a:p>
            <a:pPr marL="45720" indent="0">
              <a:buNone/>
            </a:pPr>
            <a:r>
              <a:rPr lang="en-IN" sz="2100" dirty="0">
                <a:solidFill>
                  <a:schemeClr val="tx1"/>
                </a:solidFill>
                <a:latin typeface="Arial" panose="020B0604020202020204" pitchFamily="34" charset="0"/>
                <a:cs typeface="Arial" panose="020B0604020202020204" pitchFamily="34" charset="0"/>
              </a:rPr>
              <a:t>   respondents consume energy drinks in the situations </a:t>
            </a:r>
          </a:p>
          <a:p>
            <a:pPr marL="45720" indent="0">
              <a:buNone/>
            </a:pPr>
            <a:r>
              <a:rPr lang="en-IN" sz="2100" dirty="0">
                <a:solidFill>
                  <a:schemeClr val="tx1"/>
                </a:solidFill>
                <a:latin typeface="Arial" panose="020B0604020202020204" pitchFamily="34" charset="0"/>
                <a:cs typeface="Arial" panose="020B0604020202020204" pitchFamily="34" charset="0"/>
              </a:rPr>
              <a:t>   of Sports/Exercise or while Studying/Working till late </a:t>
            </a:r>
          </a:p>
          <a:p>
            <a:pPr marL="45720" indent="0">
              <a:buNone/>
            </a:pPr>
            <a:r>
              <a:rPr lang="en-IN" sz="2100" dirty="0">
                <a:solidFill>
                  <a:schemeClr val="tx1"/>
                </a:solidFill>
                <a:latin typeface="Arial" panose="020B0604020202020204" pitchFamily="34" charset="0"/>
                <a:cs typeface="Arial" panose="020B0604020202020204" pitchFamily="34" charset="0"/>
              </a:rPr>
              <a:t>   night.</a:t>
            </a:r>
          </a:p>
          <a:p>
            <a:r>
              <a:rPr lang="en-IN" sz="2100" dirty="0">
                <a:solidFill>
                  <a:schemeClr val="tx1"/>
                </a:solidFill>
                <a:latin typeface="Arial" panose="020B0604020202020204" pitchFamily="34" charset="0"/>
                <a:cs typeface="Arial" panose="020B0604020202020204" pitchFamily="34" charset="0"/>
              </a:rPr>
              <a:t>This observation is self explanatory as major amount of</a:t>
            </a:r>
          </a:p>
          <a:p>
            <a:pPr marL="45720" indent="0">
              <a:buNone/>
            </a:pPr>
            <a:r>
              <a:rPr lang="en-IN" sz="2100" dirty="0">
                <a:solidFill>
                  <a:schemeClr val="tx1"/>
                </a:solidFill>
                <a:latin typeface="Arial" panose="020B0604020202020204" pitchFamily="34" charset="0"/>
                <a:cs typeface="Arial" panose="020B0604020202020204" pitchFamily="34" charset="0"/>
              </a:rPr>
              <a:t>   energy consumption in terms of physical as well as </a:t>
            </a:r>
          </a:p>
          <a:p>
            <a:pPr marL="45720" indent="0">
              <a:buNone/>
            </a:pPr>
            <a:r>
              <a:rPr lang="en-IN" sz="2100" dirty="0">
                <a:solidFill>
                  <a:schemeClr val="tx1"/>
                </a:solidFill>
                <a:latin typeface="Arial" panose="020B0604020202020204" pitchFamily="34" charset="0"/>
                <a:cs typeface="Arial" panose="020B0604020202020204" pitchFamily="34" charset="0"/>
              </a:rPr>
              <a:t>   mental energy can be seen in Sports or while working</a:t>
            </a:r>
          </a:p>
          <a:p>
            <a:pPr marL="45720" indent="0">
              <a:buNone/>
            </a:pPr>
            <a:r>
              <a:rPr lang="en-IN" sz="2100" dirty="0">
                <a:solidFill>
                  <a:schemeClr val="tx1"/>
                </a:solidFill>
                <a:latin typeface="Arial" panose="020B0604020202020204" pitchFamily="34" charset="0"/>
                <a:cs typeface="Arial" panose="020B0604020202020204" pitchFamily="34" charset="0"/>
              </a:rPr>
              <a:t>   till late nights.</a:t>
            </a:r>
          </a:p>
          <a:p>
            <a:r>
              <a:rPr lang="en-IN" sz="2100" dirty="0">
                <a:solidFill>
                  <a:schemeClr val="tx1"/>
                </a:solidFill>
                <a:latin typeface="Arial" panose="020B0604020202020204" pitchFamily="34" charset="0"/>
                <a:cs typeface="Arial" panose="020B0604020202020204" pitchFamily="34" charset="0"/>
              </a:rPr>
              <a:t>Specifically in Sports/Exercises, energy drinks are used</a:t>
            </a:r>
          </a:p>
          <a:p>
            <a:pPr marL="45720" indent="0">
              <a:buNone/>
            </a:pPr>
            <a:r>
              <a:rPr lang="en-IN" sz="2100" dirty="0">
                <a:solidFill>
                  <a:schemeClr val="tx1"/>
                </a:solidFill>
                <a:latin typeface="Arial" panose="020B0604020202020204" pitchFamily="34" charset="0"/>
                <a:cs typeface="Arial" panose="020B0604020202020204" pitchFamily="34" charset="0"/>
              </a:rPr>
              <a:t>   to maintain energy levels such that it improves the </a:t>
            </a:r>
          </a:p>
          <a:p>
            <a:pPr marL="45720" indent="0">
              <a:buNone/>
            </a:pPr>
            <a:r>
              <a:rPr lang="en-IN" sz="2100" dirty="0">
                <a:solidFill>
                  <a:schemeClr val="tx1"/>
                </a:solidFill>
                <a:latin typeface="Arial" panose="020B0604020202020204" pitchFamily="34" charset="0"/>
                <a:cs typeface="Arial" panose="020B0604020202020204" pitchFamily="34" charset="0"/>
              </a:rPr>
              <a:t>   performance of an individual. </a:t>
            </a:r>
          </a:p>
          <a:p>
            <a:endParaRPr lang="en-IN" sz="2000" dirty="0">
              <a:solidFill>
                <a:schemeClr val="tx1"/>
              </a:solidFill>
              <a:latin typeface="Arial" panose="020B0604020202020204" pitchFamily="34" charset="0"/>
              <a:cs typeface="Arial" panose="020B0604020202020204" pitchFamily="34" charset="0"/>
            </a:endParaRPr>
          </a:p>
          <a:p>
            <a:pPr marL="45720" indent="0">
              <a:buNone/>
            </a:pPr>
            <a:r>
              <a:rPr lang="en-IN" sz="2000" dirty="0">
                <a:solidFill>
                  <a:schemeClr val="tx1"/>
                </a:solidFill>
                <a:latin typeface="Arial" panose="020B0604020202020204" pitchFamily="34" charset="0"/>
                <a:cs typeface="Arial" panose="020B0604020202020204" pitchFamily="34" charset="0"/>
              </a:rPr>
              <a:t>  </a:t>
            </a:r>
          </a:p>
          <a:p>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pic>
        <p:nvPicPr>
          <p:cNvPr id="5" name="Picture 4">
            <a:extLst>
              <a:ext uri="{FF2B5EF4-FFF2-40B4-BE49-F238E27FC236}">
                <a16:creationId xmlns:a16="http://schemas.microsoft.com/office/drawing/2014/main" id="{669139CD-8DA3-8212-CC1B-F0D3E51D0EE9}"/>
              </a:ext>
            </a:extLst>
          </p:cNvPr>
          <p:cNvPicPr>
            <a:picLocks noChangeAspect="1"/>
          </p:cNvPicPr>
          <p:nvPr/>
        </p:nvPicPr>
        <p:blipFill>
          <a:blip r:embed="rId2"/>
          <a:stretch>
            <a:fillRect/>
          </a:stretch>
        </p:blipFill>
        <p:spPr>
          <a:xfrm>
            <a:off x="6872140" y="1272619"/>
            <a:ext cx="4799267" cy="4449452"/>
          </a:xfrm>
          <a:prstGeom prst="rect">
            <a:avLst/>
          </a:prstGeom>
        </p:spPr>
      </p:pic>
      <p:sp>
        <p:nvSpPr>
          <p:cNvPr id="4" name="Slide Number Placeholder 3">
            <a:extLst>
              <a:ext uri="{FF2B5EF4-FFF2-40B4-BE49-F238E27FC236}">
                <a16:creationId xmlns:a16="http://schemas.microsoft.com/office/drawing/2014/main" id="{1AEE17E4-AF39-6F0D-8404-2AE5203A6655}"/>
              </a:ext>
            </a:extLst>
          </p:cNvPr>
          <p:cNvSpPr>
            <a:spLocks noGrp="1"/>
          </p:cNvSpPr>
          <p:nvPr>
            <p:ph type="sldNum" sz="quarter" idx="12"/>
          </p:nvPr>
        </p:nvSpPr>
        <p:spPr/>
        <p:txBody>
          <a:bodyPr/>
          <a:lstStyle/>
          <a:p>
            <a:fld id="{64134014-7E0B-4C57-B3DA-4F2E60399A50}" type="slidenum">
              <a:rPr lang="en-IN" smtClean="0"/>
              <a:t>23</a:t>
            </a:fld>
            <a:endParaRPr lang="en-IN" dirty="0"/>
          </a:p>
        </p:txBody>
      </p:sp>
    </p:spTree>
    <p:extLst>
      <p:ext uri="{BB962C8B-B14F-4D97-AF65-F5344CB8AC3E}">
        <p14:creationId xmlns:p14="http://schemas.microsoft.com/office/powerpoint/2010/main" val="1226884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14226" y="280042"/>
            <a:ext cx="11538408" cy="1209394"/>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What factors influence respondents' purchase decisions, such as price range and limited edition packaging? </a:t>
            </a: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1018095"/>
            <a:ext cx="11538408" cy="5559864"/>
          </a:xfrm>
        </p:spPr>
        <p:txBody>
          <a:bodyPr>
            <a:normAutofit fontScale="25000" lnSpcReduction="20000"/>
          </a:bodyPr>
          <a:lstStyle/>
          <a:p>
            <a:endParaRPr lang="en-IN" sz="2000" dirty="0">
              <a:solidFill>
                <a:schemeClr val="tx1"/>
              </a:solidFill>
            </a:endParaRPr>
          </a:p>
          <a:p>
            <a:r>
              <a:rPr lang="en-IN" sz="7600" dirty="0">
                <a:solidFill>
                  <a:schemeClr val="tx1"/>
                </a:solidFill>
                <a:latin typeface="Arial" panose="020B0604020202020204" pitchFamily="34" charset="0"/>
                <a:cs typeface="Arial" panose="020B0604020202020204" pitchFamily="34" charset="0"/>
              </a:rPr>
              <a:t>For Pricing, 74% respondents think that the ideal </a:t>
            </a:r>
          </a:p>
          <a:p>
            <a:pPr marL="45720" indent="0">
              <a:buNone/>
            </a:pPr>
            <a:r>
              <a:rPr lang="en-IN" sz="7600" dirty="0">
                <a:solidFill>
                  <a:schemeClr val="tx1"/>
                </a:solidFill>
                <a:latin typeface="Arial" panose="020B0604020202020204" pitchFamily="34" charset="0"/>
                <a:cs typeface="Arial" panose="020B0604020202020204" pitchFamily="34" charset="0"/>
              </a:rPr>
              <a:t>   purchase price should be in the range of INR 50 to </a:t>
            </a:r>
          </a:p>
          <a:p>
            <a:pPr marL="45720" indent="0">
              <a:buNone/>
            </a:pPr>
            <a:r>
              <a:rPr lang="en-IN" sz="7600" dirty="0">
                <a:solidFill>
                  <a:schemeClr val="tx1"/>
                </a:solidFill>
                <a:latin typeface="Arial" panose="020B0604020202020204" pitchFamily="34" charset="0"/>
                <a:cs typeface="Arial" panose="020B0604020202020204" pitchFamily="34" charset="0"/>
              </a:rPr>
              <a:t>   INR 150.</a:t>
            </a:r>
          </a:p>
          <a:p>
            <a:r>
              <a:rPr lang="en-IN" sz="7600" dirty="0">
                <a:solidFill>
                  <a:schemeClr val="tx1"/>
                </a:solidFill>
                <a:latin typeface="Arial" panose="020B0604020202020204" pitchFamily="34" charset="0"/>
                <a:cs typeface="Arial" panose="020B0604020202020204" pitchFamily="34" charset="0"/>
              </a:rPr>
              <a:t>Limited Edition Packaging doesn’t seem to be very </a:t>
            </a:r>
          </a:p>
          <a:p>
            <a:pPr marL="45720" indent="0">
              <a:buNone/>
            </a:pPr>
            <a:r>
              <a:rPr lang="en-IN" sz="7600" dirty="0">
                <a:solidFill>
                  <a:schemeClr val="tx1"/>
                </a:solidFill>
                <a:latin typeface="Arial" panose="020B0604020202020204" pitchFamily="34" charset="0"/>
                <a:cs typeface="Arial" panose="020B0604020202020204" pitchFamily="34" charset="0"/>
              </a:rPr>
              <a:t>  crucial element as there is no clear indicator stating </a:t>
            </a:r>
          </a:p>
          <a:p>
            <a:pPr marL="45720" indent="0">
              <a:buNone/>
            </a:pPr>
            <a:r>
              <a:rPr lang="en-IN" sz="7600" dirty="0">
                <a:solidFill>
                  <a:schemeClr val="tx1"/>
                </a:solidFill>
                <a:latin typeface="Arial" panose="020B0604020202020204" pitchFamily="34" charset="0"/>
                <a:cs typeface="Arial" panose="020B0604020202020204" pitchFamily="34" charset="0"/>
              </a:rPr>
              <a:t>  the need for such packaging.</a:t>
            </a:r>
          </a:p>
          <a:p>
            <a:r>
              <a:rPr lang="en-IN" sz="7600" dirty="0">
                <a:solidFill>
                  <a:schemeClr val="tx1"/>
                </a:solidFill>
                <a:latin typeface="Arial" panose="020B0604020202020204" pitchFamily="34" charset="0"/>
                <a:cs typeface="Arial" panose="020B0604020202020204" pitchFamily="34" charset="0"/>
              </a:rPr>
              <a:t>In terms of Purchase location, Packaging Preference</a:t>
            </a:r>
          </a:p>
          <a:p>
            <a:pPr marL="45720" indent="0">
              <a:buNone/>
            </a:pPr>
            <a:r>
              <a:rPr lang="en-IN" sz="7600" dirty="0">
                <a:solidFill>
                  <a:schemeClr val="tx1"/>
                </a:solidFill>
                <a:latin typeface="Arial" panose="020B0604020202020204" pitchFamily="34" charset="0"/>
                <a:cs typeface="Arial" panose="020B0604020202020204" pitchFamily="34" charset="0"/>
              </a:rPr>
              <a:t>   &amp; Health Concerns, we find some clear indicators:</a:t>
            </a:r>
          </a:p>
          <a:p>
            <a:pPr marL="45720" indent="0">
              <a:buNone/>
            </a:pPr>
            <a:r>
              <a:rPr lang="en-IN" sz="7600" dirty="0">
                <a:solidFill>
                  <a:schemeClr val="tx1"/>
                </a:solidFill>
                <a:latin typeface="Arial" panose="020B0604020202020204" pitchFamily="34" charset="0"/>
                <a:cs typeface="Arial" panose="020B0604020202020204" pitchFamily="34" charset="0"/>
              </a:rPr>
              <a:t>1. Purchase Locations: Supermarkets &amp; Online </a:t>
            </a:r>
          </a:p>
          <a:p>
            <a:pPr marL="45720" indent="0">
              <a:buNone/>
            </a:pPr>
            <a:r>
              <a:rPr lang="en-IN" sz="7600" dirty="0">
                <a:solidFill>
                  <a:schemeClr val="tx1"/>
                </a:solidFill>
                <a:latin typeface="Arial" panose="020B0604020202020204" pitchFamily="34" charset="0"/>
                <a:cs typeface="Arial" panose="020B0604020202020204" pitchFamily="34" charset="0"/>
              </a:rPr>
              <a:t>   Retailers (74% preference). </a:t>
            </a:r>
          </a:p>
          <a:p>
            <a:pPr marL="45720" indent="0">
              <a:buNone/>
            </a:pPr>
            <a:r>
              <a:rPr lang="en-IN" sz="7600" dirty="0">
                <a:solidFill>
                  <a:schemeClr val="tx1"/>
                </a:solidFill>
                <a:latin typeface="Arial" panose="020B0604020202020204" pitchFamily="34" charset="0"/>
                <a:cs typeface="Arial" panose="020B0604020202020204" pitchFamily="34" charset="0"/>
              </a:rPr>
              <a:t>2. Packaging: Compact and Portable cans </a:t>
            </a:r>
          </a:p>
          <a:p>
            <a:pPr marL="45720" indent="0">
              <a:buNone/>
            </a:pPr>
            <a:r>
              <a:rPr lang="en-IN" sz="7600" dirty="0">
                <a:solidFill>
                  <a:schemeClr val="tx1"/>
                </a:solidFill>
                <a:latin typeface="Arial" panose="020B0604020202020204" pitchFamily="34" charset="0"/>
                <a:cs typeface="Arial" panose="020B0604020202020204" pitchFamily="34" charset="0"/>
              </a:rPr>
              <a:t>    (40% preference).</a:t>
            </a:r>
          </a:p>
          <a:p>
            <a:pPr marL="45720" indent="0">
              <a:buNone/>
            </a:pPr>
            <a:r>
              <a:rPr lang="en-IN" sz="7600" dirty="0">
                <a:solidFill>
                  <a:schemeClr val="tx1"/>
                </a:solidFill>
                <a:latin typeface="Arial" panose="020B0604020202020204" pitchFamily="34" charset="0"/>
                <a:cs typeface="Arial" panose="020B0604020202020204" pitchFamily="34" charset="0"/>
              </a:rPr>
              <a:t>3. Health Concerns: Should be Healthy </a:t>
            </a:r>
          </a:p>
          <a:p>
            <a:pPr marL="45720" indent="0">
              <a:buNone/>
            </a:pPr>
            <a:r>
              <a:rPr lang="en-IN" sz="7600" dirty="0">
                <a:solidFill>
                  <a:schemeClr val="tx1"/>
                </a:solidFill>
                <a:latin typeface="Arial" panose="020B0604020202020204" pitchFamily="34" charset="0"/>
                <a:cs typeface="Arial" panose="020B0604020202020204" pitchFamily="34" charset="0"/>
              </a:rPr>
              <a:t>   (60% preference).</a:t>
            </a:r>
          </a:p>
          <a:p>
            <a:pPr marL="45720" indent="0">
              <a:buNone/>
            </a:pPr>
            <a:r>
              <a:rPr lang="en-IN" sz="2000" dirty="0">
                <a:solidFill>
                  <a:schemeClr val="tx1"/>
                </a:solidFill>
                <a:latin typeface="Arial" panose="020B0604020202020204" pitchFamily="34" charset="0"/>
                <a:cs typeface="Arial" panose="020B0604020202020204" pitchFamily="34" charset="0"/>
              </a:rPr>
              <a:t>  </a:t>
            </a:r>
          </a:p>
          <a:p>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pic>
        <p:nvPicPr>
          <p:cNvPr id="6" name="Picture 5">
            <a:extLst>
              <a:ext uri="{FF2B5EF4-FFF2-40B4-BE49-F238E27FC236}">
                <a16:creationId xmlns:a16="http://schemas.microsoft.com/office/drawing/2014/main" id="{E10F2979-BA4C-0A56-2421-5722C9C5062C}"/>
              </a:ext>
            </a:extLst>
          </p:cNvPr>
          <p:cNvPicPr>
            <a:picLocks noChangeAspect="1"/>
          </p:cNvPicPr>
          <p:nvPr/>
        </p:nvPicPr>
        <p:blipFill>
          <a:blip r:embed="rId2"/>
          <a:stretch>
            <a:fillRect/>
          </a:stretch>
        </p:blipFill>
        <p:spPr>
          <a:xfrm>
            <a:off x="6466788" y="1018095"/>
            <a:ext cx="2914943" cy="2194749"/>
          </a:xfrm>
          <a:prstGeom prst="rect">
            <a:avLst/>
          </a:prstGeom>
        </p:spPr>
      </p:pic>
      <p:pic>
        <p:nvPicPr>
          <p:cNvPr id="8" name="Picture 7">
            <a:extLst>
              <a:ext uri="{FF2B5EF4-FFF2-40B4-BE49-F238E27FC236}">
                <a16:creationId xmlns:a16="http://schemas.microsoft.com/office/drawing/2014/main" id="{F569F0BC-AD0F-71E3-B606-FC1F79E2D208}"/>
              </a:ext>
            </a:extLst>
          </p:cNvPr>
          <p:cNvPicPr>
            <a:picLocks noChangeAspect="1"/>
          </p:cNvPicPr>
          <p:nvPr/>
        </p:nvPicPr>
        <p:blipFill>
          <a:blip r:embed="rId3"/>
          <a:stretch>
            <a:fillRect/>
          </a:stretch>
        </p:blipFill>
        <p:spPr>
          <a:xfrm>
            <a:off x="9505080" y="3325292"/>
            <a:ext cx="2250146" cy="3040170"/>
          </a:xfrm>
          <a:prstGeom prst="rect">
            <a:avLst/>
          </a:prstGeom>
        </p:spPr>
      </p:pic>
      <p:pic>
        <p:nvPicPr>
          <p:cNvPr id="10" name="Picture 9">
            <a:extLst>
              <a:ext uri="{FF2B5EF4-FFF2-40B4-BE49-F238E27FC236}">
                <a16:creationId xmlns:a16="http://schemas.microsoft.com/office/drawing/2014/main" id="{0060532C-5890-AB96-294F-C8C2EB372E7C}"/>
              </a:ext>
            </a:extLst>
          </p:cNvPr>
          <p:cNvPicPr>
            <a:picLocks noChangeAspect="1"/>
          </p:cNvPicPr>
          <p:nvPr/>
        </p:nvPicPr>
        <p:blipFill>
          <a:blip r:embed="rId4"/>
          <a:stretch>
            <a:fillRect/>
          </a:stretch>
        </p:blipFill>
        <p:spPr>
          <a:xfrm>
            <a:off x="6466788" y="3304518"/>
            <a:ext cx="2982902" cy="1540859"/>
          </a:xfrm>
          <a:prstGeom prst="rect">
            <a:avLst/>
          </a:prstGeom>
        </p:spPr>
      </p:pic>
      <p:pic>
        <p:nvPicPr>
          <p:cNvPr id="12" name="Picture 11">
            <a:extLst>
              <a:ext uri="{FF2B5EF4-FFF2-40B4-BE49-F238E27FC236}">
                <a16:creationId xmlns:a16="http://schemas.microsoft.com/office/drawing/2014/main" id="{F5FE89C0-4F14-16B0-4743-3C45938D0074}"/>
              </a:ext>
            </a:extLst>
          </p:cNvPr>
          <p:cNvPicPr>
            <a:picLocks noChangeAspect="1"/>
          </p:cNvPicPr>
          <p:nvPr/>
        </p:nvPicPr>
        <p:blipFill>
          <a:blip r:embed="rId5"/>
          <a:stretch>
            <a:fillRect/>
          </a:stretch>
        </p:blipFill>
        <p:spPr>
          <a:xfrm>
            <a:off x="6466788" y="4937051"/>
            <a:ext cx="2982902" cy="1428411"/>
          </a:xfrm>
          <a:prstGeom prst="rect">
            <a:avLst/>
          </a:prstGeom>
        </p:spPr>
      </p:pic>
      <p:pic>
        <p:nvPicPr>
          <p:cNvPr id="14" name="Picture 13">
            <a:extLst>
              <a:ext uri="{FF2B5EF4-FFF2-40B4-BE49-F238E27FC236}">
                <a16:creationId xmlns:a16="http://schemas.microsoft.com/office/drawing/2014/main" id="{20B89ACE-0DB3-2997-FFFB-73C05746F8FB}"/>
              </a:ext>
            </a:extLst>
          </p:cNvPr>
          <p:cNvPicPr>
            <a:picLocks noChangeAspect="1"/>
          </p:cNvPicPr>
          <p:nvPr/>
        </p:nvPicPr>
        <p:blipFill>
          <a:blip r:embed="rId6"/>
          <a:stretch>
            <a:fillRect/>
          </a:stretch>
        </p:blipFill>
        <p:spPr>
          <a:xfrm>
            <a:off x="9492510" y="1018096"/>
            <a:ext cx="2250146" cy="2194750"/>
          </a:xfrm>
          <a:prstGeom prst="rect">
            <a:avLst/>
          </a:prstGeom>
        </p:spPr>
      </p:pic>
      <p:sp>
        <p:nvSpPr>
          <p:cNvPr id="4" name="Slide Number Placeholder 3">
            <a:extLst>
              <a:ext uri="{FF2B5EF4-FFF2-40B4-BE49-F238E27FC236}">
                <a16:creationId xmlns:a16="http://schemas.microsoft.com/office/drawing/2014/main" id="{0C961802-9120-98B6-835C-B278C59A53E1}"/>
              </a:ext>
            </a:extLst>
          </p:cNvPr>
          <p:cNvSpPr>
            <a:spLocks noGrp="1"/>
          </p:cNvSpPr>
          <p:nvPr>
            <p:ph type="sldNum" sz="quarter" idx="12"/>
          </p:nvPr>
        </p:nvSpPr>
        <p:spPr/>
        <p:txBody>
          <a:bodyPr/>
          <a:lstStyle/>
          <a:p>
            <a:fld id="{64134014-7E0B-4C57-B3DA-4F2E60399A50}" type="slidenum">
              <a:rPr lang="en-IN" smtClean="0"/>
              <a:t>24</a:t>
            </a:fld>
            <a:endParaRPr lang="en-IN" dirty="0"/>
          </a:p>
        </p:txBody>
      </p:sp>
    </p:spTree>
    <p:extLst>
      <p:ext uri="{BB962C8B-B14F-4D97-AF65-F5344CB8AC3E}">
        <p14:creationId xmlns:p14="http://schemas.microsoft.com/office/powerpoint/2010/main" val="415517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5C2-9C80-0882-BC0A-4501446F98E7}"/>
              </a:ext>
            </a:extLst>
          </p:cNvPr>
          <p:cNvSpPr>
            <a:spLocks noGrp="1"/>
          </p:cNvSpPr>
          <p:nvPr>
            <p:ph type="ctrTitle"/>
          </p:nvPr>
        </p:nvSpPr>
        <p:spPr/>
        <p:txBody>
          <a:bodyPr/>
          <a:lstStyle/>
          <a:p>
            <a:r>
              <a:rPr lang="en-IN" u="sng" dirty="0"/>
              <a:t>PRODUCT DEVELOPMENT</a:t>
            </a:r>
          </a:p>
        </p:txBody>
      </p:sp>
    </p:spTree>
    <p:extLst>
      <p:ext uri="{BB962C8B-B14F-4D97-AF65-F5344CB8AC3E}">
        <p14:creationId xmlns:p14="http://schemas.microsoft.com/office/powerpoint/2010/main" val="2742544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26796" y="406331"/>
            <a:ext cx="11538408" cy="1218821"/>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Which area of business should we focus more on our product development? (Branding/taste/availability)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1077367"/>
            <a:ext cx="11538408" cy="5500592"/>
          </a:xfrm>
        </p:spPr>
        <p:txBody>
          <a:bodyPr>
            <a:normAutofit lnSpcReduction="10000"/>
          </a:bodyPr>
          <a:lstStyle/>
          <a:p>
            <a:endParaRPr lang="en-IN" sz="2000" dirty="0">
              <a:solidFill>
                <a:schemeClr val="tx1"/>
              </a:solidFill>
            </a:endParaRPr>
          </a:p>
          <a:p>
            <a:r>
              <a:rPr lang="en-IN" sz="1900" dirty="0">
                <a:solidFill>
                  <a:schemeClr val="tx1"/>
                </a:solidFill>
                <a:latin typeface="Arial" panose="020B0604020202020204" pitchFamily="34" charset="0"/>
                <a:cs typeface="Arial" panose="020B0604020202020204" pitchFamily="34" charset="0"/>
              </a:rPr>
              <a:t>As per the stats provided, we find that Brand Reputation, </a:t>
            </a:r>
          </a:p>
          <a:p>
            <a:pPr marL="45720" indent="0">
              <a:buNone/>
            </a:pPr>
            <a:r>
              <a:rPr lang="en-IN" sz="1900" dirty="0">
                <a:solidFill>
                  <a:schemeClr val="tx1"/>
                </a:solidFill>
                <a:latin typeface="Arial" panose="020B0604020202020204" pitchFamily="34" charset="0"/>
                <a:cs typeface="Arial" panose="020B0604020202020204" pitchFamily="34" charset="0"/>
              </a:rPr>
              <a:t>   Taste/Flavour, Health Concerns and Availability of Codex </a:t>
            </a:r>
          </a:p>
          <a:p>
            <a:pPr marL="45720" indent="0">
              <a:buNone/>
            </a:pPr>
            <a:r>
              <a:rPr lang="en-IN" sz="1900" dirty="0">
                <a:solidFill>
                  <a:schemeClr val="tx1"/>
                </a:solidFill>
                <a:latin typeface="Arial" panose="020B0604020202020204" pitchFamily="34" charset="0"/>
                <a:cs typeface="Arial" panose="020B0604020202020204" pitchFamily="34" charset="0"/>
              </a:rPr>
              <a:t>   product are the main areas of improvements. </a:t>
            </a:r>
          </a:p>
          <a:p>
            <a:r>
              <a:rPr lang="en-IN" sz="1900" dirty="0">
                <a:solidFill>
                  <a:schemeClr val="tx1"/>
                </a:solidFill>
                <a:latin typeface="Arial" panose="020B0604020202020204" pitchFamily="34" charset="0"/>
                <a:cs typeface="Arial" panose="020B0604020202020204" pitchFamily="34" charset="0"/>
              </a:rPr>
              <a:t>66% respondents prefer other brands over Codex due to</a:t>
            </a:r>
          </a:p>
          <a:p>
            <a:pPr marL="45720" indent="0">
              <a:buNone/>
            </a:pPr>
            <a:r>
              <a:rPr lang="en-IN" sz="1900" dirty="0">
                <a:solidFill>
                  <a:schemeClr val="tx1"/>
                </a:solidFill>
                <a:latin typeface="Arial" panose="020B0604020202020204" pitchFamily="34" charset="0"/>
                <a:cs typeface="Arial" panose="020B0604020202020204" pitchFamily="34" charset="0"/>
              </a:rPr>
              <a:t>   their Brand Reputation, Taste and Availability.</a:t>
            </a:r>
          </a:p>
          <a:p>
            <a:r>
              <a:rPr lang="en-IN" sz="1900" dirty="0">
                <a:solidFill>
                  <a:schemeClr val="tx1"/>
                </a:solidFill>
                <a:latin typeface="Arial" panose="020B0604020202020204" pitchFamily="34" charset="0"/>
                <a:cs typeface="Arial" panose="020B0604020202020204" pitchFamily="34" charset="0"/>
              </a:rPr>
              <a:t>65% respondents reject our energy drink due lack of</a:t>
            </a:r>
          </a:p>
          <a:p>
            <a:pPr marL="45720" indent="0">
              <a:buNone/>
            </a:pPr>
            <a:r>
              <a:rPr lang="en-IN" sz="1900" dirty="0">
                <a:solidFill>
                  <a:schemeClr val="tx1"/>
                </a:solidFill>
                <a:latin typeface="Arial" panose="020B0604020202020204" pitchFamily="34" charset="0"/>
                <a:cs typeface="Arial" panose="020B0604020202020204" pitchFamily="34" charset="0"/>
              </a:rPr>
              <a:t>   Availability, Heath Concerns and Brand Awareness. </a:t>
            </a:r>
          </a:p>
          <a:p>
            <a:r>
              <a:rPr lang="en-IN" sz="1900" dirty="0">
                <a:solidFill>
                  <a:schemeClr val="tx1"/>
                </a:solidFill>
                <a:latin typeface="Arial" panose="020B0604020202020204" pitchFamily="34" charset="0"/>
                <a:cs typeface="Arial" panose="020B0604020202020204" pitchFamily="34" charset="0"/>
              </a:rPr>
              <a:t>First focus, at macro level should be on enhancing Brand </a:t>
            </a:r>
          </a:p>
          <a:p>
            <a:pPr marL="45720" indent="0">
              <a:buNone/>
            </a:pPr>
            <a:r>
              <a:rPr lang="en-IN" sz="1900" dirty="0">
                <a:solidFill>
                  <a:schemeClr val="tx1"/>
                </a:solidFill>
                <a:latin typeface="Arial" panose="020B0604020202020204" pitchFamily="34" charset="0"/>
                <a:cs typeface="Arial" panose="020B0604020202020204" pitchFamily="34" charset="0"/>
              </a:rPr>
              <a:t>   Reputation which can be achieved by providing customers</a:t>
            </a:r>
          </a:p>
          <a:p>
            <a:pPr marL="45720" indent="0">
              <a:buNone/>
            </a:pPr>
            <a:r>
              <a:rPr lang="en-IN" sz="1900" dirty="0">
                <a:solidFill>
                  <a:schemeClr val="tx1"/>
                </a:solidFill>
                <a:latin typeface="Arial" panose="020B0604020202020204" pitchFamily="34" charset="0"/>
                <a:cs typeface="Arial" panose="020B0604020202020204" pitchFamily="34" charset="0"/>
              </a:rPr>
              <a:t>   with energy drinks that are healthy &amp; have good taste and </a:t>
            </a:r>
          </a:p>
          <a:p>
            <a:pPr marL="45720" indent="0">
              <a:buNone/>
            </a:pPr>
            <a:r>
              <a:rPr lang="en-IN" sz="1900" dirty="0">
                <a:solidFill>
                  <a:schemeClr val="tx1"/>
                </a:solidFill>
                <a:latin typeface="Arial" panose="020B0604020202020204" pitchFamily="34" charset="0"/>
                <a:cs typeface="Arial" panose="020B0604020202020204" pitchFamily="34" charset="0"/>
              </a:rPr>
              <a:t>   making these energy drinks available at right purchase </a:t>
            </a:r>
          </a:p>
          <a:p>
            <a:pPr marL="45720" indent="0">
              <a:buNone/>
            </a:pPr>
            <a:r>
              <a:rPr lang="en-IN" sz="1900" dirty="0">
                <a:solidFill>
                  <a:schemeClr val="tx1"/>
                </a:solidFill>
                <a:latin typeface="Arial" panose="020B0604020202020204" pitchFamily="34" charset="0"/>
                <a:cs typeface="Arial" panose="020B0604020202020204" pitchFamily="34" charset="0"/>
              </a:rPr>
              <a:t>   locations. E.g.: Supermarkets</a:t>
            </a:r>
          </a:p>
          <a:p>
            <a:endParaRPr lang="en-IN" sz="2000"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pic>
        <p:nvPicPr>
          <p:cNvPr id="9" name="Picture 8">
            <a:extLst>
              <a:ext uri="{FF2B5EF4-FFF2-40B4-BE49-F238E27FC236}">
                <a16:creationId xmlns:a16="http://schemas.microsoft.com/office/drawing/2014/main" id="{1843D50E-06B2-44CA-B2ED-0A87ECF31A6A}"/>
              </a:ext>
            </a:extLst>
          </p:cNvPr>
          <p:cNvPicPr>
            <a:picLocks noChangeAspect="1"/>
          </p:cNvPicPr>
          <p:nvPr/>
        </p:nvPicPr>
        <p:blipFill>
          <a:blip r:embed="rId2"/>
          <a:stretch>
            <a:fillRect/>
          </a:stretch>
        </p:blipFill>
        <p:spPr>
          <a:xfrm>
            <a:off x="7287883" y="1143355"/>
            <a:ext cx="4288231" cy="2285645"/>
          </a:xfrm>
          <a:prstGeom prst="rect">
            <a:avLst/>
          </a:prstGeom>
        </p:spPr>
      </p:pic>
      <p:pic>
        <p:nvPicPr>
          <p:cNvPr id="13" name="Picture 12">
            <a:extLst>
              <a:ext uri="{FF2B5EF4-FFF2-40B4-BE49-F238E27FC236}">
                <a16:creationId xmlns:a16="http://schemas.microsoft.com/office/drawing/2014/main" id="{3257CBF1-6488-DA4E-FB46-B9666157F442}"/>
              </a:ext>
            </a:extLst>
          </p:cNvPr>
          <p:cNvPicPr>
            <a:picLocks noChangeAspect="1"/>
          </p:cNvPicPr>
          <p:nvPr/>
        </p:nvPicPr>
        <p:blipFill>
          <a:blip r:embed="rId3"/>
          <a:stretch>
            <a:fillRect/>
          </a:stretch>
        </p:blipFill>
        <p:spPr>
          <a:xfrm>
            <a:off x="7287883" y="3629321"/>
            <a:ext cx="4288231" cy="2613116"/>
          </a:xfrm>
          <a:prstGeom prst="rect">
            <a:avLst/>
          </a:prstGeom>
        </p:spPr>
      </p:pic>
      <p:sp>
        <p:nvSpPr>
          <p:cNvPr id="4" name="Slide Number Placeholder 3">
            <a:extLst>
              <a:ext uri="{FF2B5EF4-FFF2-40B4-BE49-F238E27FC236}">
                <a16:creationId xmlns:a16="http://schemas.microsoft.com/office/drawing/2014/main" id="{FA3931B2-7411-A3A7-D524-EB4312620468}"/>
              </a:ext>
            </a:extLst>
          </p:cNvPr>
          <p:cNvSpPr>
            <a:spLocks noGrp="1"/>
          </p:cNvSpPr>
          <p:nvPr>
            <p:ph type="sldNum" sz="quarter" idx="12"/>
          </p:nvPr>
        </p:nvSpPr>
        <p:spPr/>
        <p:txBody>
          <a:bodyPr/>
          <a:lstStyle/>
          <a:p>
            <a:fld id="{64134014-7E0B-4C57-B3DA-4F2E60399A50}" type="slidenum">
              <a:rPr lang="en-IN" smtClean="0"/>
              <a:t>26</a:t>
            </a:fld>
            <a:endParaRPr lang="en-IN" dirty="0"/>
          </a:p>
        </p:txBody>
      </p:sp>
    </p:spTree>
    <p:extLst>
      <p:ext uri="{BB962C8B-B14F-4D97-AF65-F5344CB8AC3E}">
        <p14:creationId xmlns:p14="http://schemas.microsoft.com/office/powerpoint/2010/main" val="3863146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5C2-9C80-0882-BC0A-4501446F98E7}"/>
              </a:ext>
            </a:extLst>
          </p:cNvPr>
          <p:cNvSpPr>
            <a:spLocks noGrp="1"/>
          </p:cNvSpPr>
          <p:nvPr>
            <p:ph type="ctrTitle"/>
          </p:nvPr>
        </p:nvSpPr>
        <p:spPr/>
        <p:txBody>
          <a:bodyPr/>
          <a:lstStyle/>
          <a:p>
            <a:r>
              <a:rPr lang="en-IN" u="sng" dirty="0"/>
              <a:t>SECONDARY INSIGHTS</a:t>
            </a:r>
          </a:p>
        </p:txBody>
      </p:sp>
    </p:spTree>
    <p:extLst>
      <p:ext uri="{BB962C8B-B14F-4D97-AF65-F5344CB8AC3E}">
        <p14:creationId xmlns:p14="http://schemas.microsoft.com/office/powerpoint/2010/main" val="3051168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26796" y="406332"/>
            <a:ext cx="11538408" cy="781445"/>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cs typeface="Arial" panose="020B0604020202020204" pitchFamily="34" charset="0"/>
              </a:rPr>
            </a:br>
            <a:r>
              <a:rPr lang="en-IN" sz="2800" b="0" i="0" u="none" strike="noStrike" baseline="0" dirty="0">
                <a:solidFill>
                  <a:srgbClr val="000000"/>
                </a:solidFill>
                <a:latin typeface="Arial" panose="020B0604020202020204" pitchFamily="34" charset="0"/>
                <a:cs typeface="Arial" panose="020B0604020202020204" pitchFamily="34" charset="0"/>
              </a:rPr>
              <a:t>What immediate improvements can we bring to the product?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801278"/>
            <a:ext cx="11538408" cy="5776681"/>
          </a:xfrm>
        </p:spPr>
        <p:txBody>
          <a:bodyPr>
            <a:normAutofit/>
          </a:bodyPr>
          <a:lstStyle/>
          <a:p>
            <a:endParaRPr lang="en-IN" sz="2000" dirty="0">
              <a:solidFill>
                <a:schemeClr val="tx1"/>
              </a:solidFill>
            </a:endParaRPr>
          </a:p>
          <a:p>
            <a:r>
              <a:rPr lang="en-IN" sz="1900" b="1" u="sng" dirty="0">
                <a:solidFill>
                  <a:schemeClr val="tx1"/>
                </a:solidFill>
                <a:latin typeface="Arial" panose="020B0604020202020204" pitchFamily="34" charset="0"/>
                <a:cs typeface="Arial" panose="020B0604020202020204" pitchFamily="34" charset="0"/>
              </a:rPr>
              <a:t>Availability</a:t>
            </a:r>
            <a:r>
              <a:rPr lang="en-IN" sz="1900" dirty="0">
                <a:solidFill>
                  <a:schemeClr val="tx1"/>
                </a:solidFill>
                <a:latin typeface="Arial" panose="020B0604020202020204" pitchFamily="34" charset="0"/>
                <a:cs typeface="Arial" panose="020B0604020202020204" pitchFamily="34" charset="0"/>
              </a:rPr>
              <a:t>: Our product should be available at right time and right place. As per the analysis, we find most respondents prefer Supermarkets and Online Stores as their preferred purchase location.</a:t>
            </a:r>
          </a:p>
          <a:p>
            <a:r>
              <a:rPr lang="en-IN" sz="1900" b="1" u="sng" dirty="0">
                <a:solidFill>
                  <a:schemeClr val="tx1"/>
                </a:solidFill>
                <a:latin typeface="Arial" panose="020B0604020202020204" pitchFamily="34" charset="0"/>
                <a:cs typeface="Arial" panose="020B0604020202020204" pitchFamily="34" charset="0"/>
              </a:rPr>
              <a:t>Packaging</a:t>
            </a:r>
            <a:r>
              <a:rPr lang="en-IN" sz="1900" dirty="0">
                <a:solidFill>
                  <a:schemeClr val="tx1"/>
                </a:solidFill>
                <a:latin typeface="Arial" panose="020B0604020202020204" pitchFamily="34" charset="0"/>
                <a:cs typeface="Arial" panose="020B0604020202020204" pitchFamily="34" charset="0"/>
              </a:rPr>
              <a:t>: Our product should be packed in such a manner that it preserves the product as well as creates a greater ease of usage for customers. Most respondents prefer Compact and Portable cans as packaging element.</a:t>
            </a:r>
          </a:p>
          <a:p>
            <a:r>
              <a:rPr lang="en-IN" sz="1900" b="1" u="sng" dirty="0">
                <a:solidFill>
                  <a:schemeClr val="tx1"/>
                </a:solidFill>
                <a:latin typeface="Arial" panose="020B0604020202020204" pitchFamily="34" charset="0"/>
                <a:cs typeface="Arial" panose="020B0604020202020204" pitchFamily="34" charset="0"/>
              </a:rPr>
              <a:t>Health Concerns</a:t>
            </a:r>
            <a:r>
              <a:rPr lang="en-IN" sz="1900" dirty="0">
                <a:solidFill>
                  <a:schemeClr val="tx1"/>
                </a:solidFill>
                <a:latin typeface="Arial" panose="020B0604020202020204" pitchFamily="34" charset="0"/>
                <a:cs typeface="Arial" panose="020B0604020202020204" pitchFamily="34" charset="0"/>
              </a:rPr>
              <a:t>: Our product should be made in such a manner that it provides health benefits to the customer. 60% respondents prefer healthy energy drinks.</a:t>
            </a:r>
          </a:p>
          <a:p>
            <a:r>
              <a:rPr lang="en-IN" sz="1900" b="1" u="sng" dirty="0">
                <a:solidFill>
                  <a:schemeClr val="tx1"/>
                </a:solidFill>
                <a:latin typeface="Arial" panose="020B0604020202020204" pitchFamily="34" charset="0"/>
                <a:cs typeface="Arial" panose="020B0604020202020204" pitchFamily="34" charset="0"/>
              </a:rPr>
              <a:t>Product Ingredients</a:t>
            </a:r>
            <a:r>
              <a:rPr lang="en-IN" sz="1900" dirty="0">
                <a:solidFill>
                  <a:schemeClr val="tx1"/>
                </a:solidFill>
                <a:latin typeface="Arial" panose="020B0604020202020204" pitchFamily="34" charset="0"/>
                <a:cs typeface="Arial" panose="020B0604020202020204" pitchFamily="34" charset="0"/>
              </a:rPr>
              <a:t>: Right set of ingredients need to be added to our product like Caffeine, Vitamins. Along with this our product should have less Sugar content, Wide range of flavors and more natural ingredients.   	</a:t>
            </a:r>
            <a:endParaRPr lang="en-IN" sz="2000" dirty="0">
              <a:solidFill>
                <a:schemeClr val="tx1"/>
              </a:solidFill>
              <a:latin typeface="Arial" panose="020B0604020202020204" pitchFamily="34" charset="0"/>
              <a:cs typeface="Arial" panose="020B0604020202020204" pitchFamily="34" charset="0"/>
            </a:endParaRPr>
          </a:p>
          <a:p>
            <a:r>
              <a:rPr lang="en-IN" sz="1900" b="1" u="sng" dirty="0">
                <a:solidFill>
                  <a:schemeClr val="tx1"/>
                </a:solidFill>
                <a:latin typeface="Arial" panose="020B0604020202020204" pitchFamily="34" charset="0"/>
                <a:cs typeface="Arial" panose="020B0604020202020204" pitchFamily="34" charset="0"/>
              </a:rPr>
              <a:t>Brand Reputation</a:t>
            </a:r>
            <a:r>
              <a:rPr lang="en-IN" sz="1900" dirty="0">
                <a:solidFill>
                  <a:schemeClr val="tx1"/>
                </a:solidFill>
                <a:latin typeface="Arial" panose="020B0604020202020204" pitchFamily="34" charset="0"/>
                <a:cs typeface="Arial" panose="020B0604020202020204" pitchFamily="34" charset="0"/>
              </a:rPr>
              <a:t>: Strong Marketing Efforts along with above mentioned 4 factors can lead to a good brand reputation of our company. Our brand awareness needs to be increased as only 44% respondents are aware about our brand. </a:t>
            </a:r>
            <a:endParaRPr lang="en-IN" sz="1900" b="1" u="sng" dirty="0">
              <a:solidFill>
                <a:schemeClr val="tx1"/>
              </a:solidFill>
              <a:latin typeface="Arial" panose="020B0604020202020204" pitchFamily="34" charset="0"/>
              <a:cs typeface="Arial" panose="020B0604020202020204" pitchFamily="34" charset="0"/>
            </a:endParaRPr>
          </a:p>
          <a:p>
            <a:r>
              <a:rPr lang="en-IN" sz="1900" b="1" u="sng" dirty="0">
                <a:solidFill>
                  <a:schemeClr val="tx1"/>
                </a:solidFill>
                <a:latin typeface="Arial" panose="020B0604020202020204" pitchFamily="34" charset="0"/>
                <a:cs typeface="Arial" panose="020B0604020202020204" pitchFamily="34" charset="0"/>
              </a:rPr>
              <a:t>General Rating: </a:t>
            </a:r>
            <a:r>
              <a:rPr lang="en-IN" sz="1900" dirty="0">
                <a:solidFill>
                  <a:schemeClr val="tx1"/>
                </a:solidFill>
                <a:latin typeface="Arial" panose="020B0604020202020204" pitchFamily="34" charset="0"/>
                <a:cs typeface="Arial" panose="020B0604020202020204" pitchFamily="34" charset="0"/>
              </a:rPr>
              <a:t>The average rating for our product is around 3.28, which needs to be improved. </a:t>
            </a:r>
            <a:endParaRPr lang="en-IN" sz="1900" b="1" u="sng" dirty="0">
              <a:solidFill>
                <a:schemeClr val="tx1"/>
              </a:solidFill>
              <a:latin typeface="Arial" panose="020B0604020202020204" pitchFamily="34" charset="0"/>
              <a:cs typeface="Arial" panose="020B0604020202020204" pitchFamily="34" charset="0"/>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4C1F55D7-1C81-24F1-94B6-E5B6E2E9D831}"/>
              </a:ext>
            </a:extLst>
          </p:cNvPr>
          <p:cNvSpPr>
            <a:spLocks noGrp="1"/>
          </p:cNvSpPr>
          <p:nvPr>
            <p:ph type="sldNum" sz="quarter" idx="12"/>
          </p:nvPr>
        </p:nvSpPr>
        <p:spPr/>
        <p:txBody>
          <a:bodyPr/>
          <a:lstStyle/>
          <a:p>
            <a:fld id="{64134014-7E0B-4C57-B3DA-4F2E60399A50}" type="slidenum">
              <a:rPr lang="en-IN" smtClean="0"/>
              <a:t>28</a:t>
            </a:fld>
            <a:endParaRPr lang="en-IN" dirty="0"/>
          </a:p>
        </p:txBody>
      </p:sp>
    </p:spTree>
    <p:extLst>
      <p:ext uri="{BB962C8B-B14F-4D97-AF65-F5344CB8AC3E}">
        <p14:creationId xmlns:p14="http://schemas.microsoft.com/office/powerpoint/2010/main" val="438534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26796" y="406332"/>
            <a:ext cx="11538408" cy="781445"/>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cs typeface="Arial" panose="020B0604020202020204" pitchFamily="34" charset="0"/>
              </a:rPr>
            </a:b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What should be the ideal price of our product? </a:t>
            </a: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801278"/>
            <a:ext cx="11538408" cy="5776681"/>
          </a:xfrm>
        </p:spPr>
        <p:txBody>
          <a:bodyPr>
            <a:normAutofit/>
          </a:bodyPr>
          <a:lstStyle/>
          <a:p>
            <a:endParaRPr lang="en-IN" sz="2000" dirty="0">
              <a:solidFill>
                <a:schemeClr val="tx1"/>
              </a:solidFill>
            </a:endParaRPr>
          </a:p>
          <a:p>
            <a:r>
              <a:rPr lang="en-IN" sz="1900" dirty="0">
                <a:solidFill>
                  <a:schemeClr val="tx1"/>
                </a:solidFill>
                <a:latin typeface="Arial" panose="020B0604020202020204" pitchFamily="34" charset="0"/>
                <a:cs typeface="Arial" panose="020B0604020202020204" pitchFamily="34" charset="0"/>
              </a:rPr>
              <a:t>As per the pie chart mentioned, the 74% respondents think that the </a:t>
            </a:r>
          </a:p>
          <a:p>
            <a:pPr marL="45720" indent="0">
              <a:buNone/>
            </a:pPr>
            <a:r>
              <a:rPr lang="en-IN" sz="1900" dirty="0">
                <a:solidFill>
                  <a:schemeClr val="tx1"/>
                </a:solidFill>
                <a:latin typeface="Arial" panose="020B0604020202020204" pitchFamily="34" charset="0"/>
                <a:cs typeface="Arial" panose="020B0604020202020204" pitchFamily="34" charset="0"/>
              </a:rPr>
              <a:t>  ideal purchase price should be in the range of INR 50 to INR 150.</a:t>
            </a:r>
          </a:p>
          <a:p>
            <a:r>
              <a:rPr lang="en-IN" sz="1900" dirty="0">
                <a:solidFill>
                  <a:schemeClr val="tx1"/>
                </a:solidFill>
                <a:latin typeface="Arial" panose="020B0604020202020204" pitchFamily="34" charset="0"/>
                <a:cs typeface="Arial" panose="020B0604020202020204" pitchFamily="34" charset="0"/>
              </a:rPr>
              <a:t>10% respondents think that the ideal price of energy drinks should be </a:t>
            </a:r>
          </a:p>
          <a:p>
            <a:pPr marL="45720" indent="0">
              <a:buNone/>
            </a:pPr>
            <a:r>
              <a:rPr lang="en-IN" sz="1900" dirty="0">
                <a:solidFill>
                  <a:schemeClr val="tx1"/>
                </a:solidFill>
                <a:latin typeface="Arial" panose="020B0604020202020204" pitchFamily="34" charset="0"/>
                <a:cs typeface="Arial" panose="020B0604020202020204" pitchFamily="34" charset="0"/>
              </a:rPr>
              <a:t>   less than INR 50 and 16% respondents think that the ideal price should</a:t>
            </a:r>
          </a:p>
          <a:p>
            <a:pPr marL="45720" indent="0">
              <a:buNone/>
            </a:pPr>
            <a:r>
              <a:rPr lang="en-IN" sz="1900" dirty="0">
                <a:solidFill>
                  <a:schemeClr val="tx1"/>
                </a:solidFill>
                <a:latin typeface="Arial" panose="020B0604020202020204" pitchFamily="34" charset="0"/>
                <a:cs typeface="Arial" panose="020B0604020202020204" pitchFamily="34" charset="0"/>
              </a:rPr>
              <a:t>   be above INR 150. </a:t>
            </a:r>
          </a:p>
          <a:p>
            <a:r>
              <a:rPr lang="en-IN" sz="1900" dirty="0">
                <a:solidFill>
                  <a:schemeClr val="tx1"/>
                </a:solidFill>
                <a:latin typeface="Arial" panose="020B0604020202020204" pitchFamily="34" charset="0"/>
                <a:cs typeface="Arial" panose="020B0604020202020204" pitchFamily="34" charset="0"/>
              </a:rPr>
              <a:t>In quadrangle cities of India like Mumbai, Chennai, Delhi and Kolkata</a:t>
            </a:r>
          </a:p>
          <a:p>
            <a:pPr marL="45720" indent="0">
              <a:buNone/>
            </a:pPr>
            <a:r>
              <a:rPr lang="en-IN" sz="1900" dirty="0">
                <a:solidFill>
                  <a:schemeClr val="tx1"/>
                </a:solidFill>
                <a:latin typeface="Arial" panose="020B0604020202020204" pitchFamily="34" charset="0"/>
                <a:cs typeface="Arial" panose="020B0604020202020204" pitchFamily="34" charset="0"/>
              </a:rPr>
              <a:t>  42% respondents are ready to pay in range of INR 50 to 99 and 32% </a:t>
            </a:r>
          </a:p>
          <a:p>
            <a:pPr marL="45720" indent="0">
              <a:buNone/>
            </a:pPr>
            <a:r>
              <a:rPr lang="en-IN" sz="1900" dirty="0">
                <a:solidFill>
                  <a:schemeClr val="tx1"/>
                </a:solidFill>
                <a:latin typeface="Arial" panose="020B0604020202020204" pitchFamily="34" charset="0"/>
                <a:cs typeface="Arial" panose="020B0604020202020204" pitchFamily="34" charset="0"/>
              </a:rPr>
              <a:t>   respondents prefer to pay in range of INR 100 to 150.</a:t>
            </a:r>
          </a:p>
          <a:p>
            <a:r>
              <a:rPr lang="en-IN" sz="1900" dirty="0">
                <a:solidFill>
                  <a:schemeClr val="tx1"/>
                </a:solidFill>
                <a:latin typeface="Arial" panose="020B0604020202020204" pitchFamily="34" charset="0"/>
                <a:cs typeface="Arial" panose="020B0604020202020204" pitchFamily="34" charset="0"/>
              </a:rPr>
              <a:t>In rest of cities, 44% respondents are ready to pay in the range of INR </a:t>
            </a:r>
          </a:p>
          <a:p>
            <a:pPr marL="45720" indent="0">
              <a:buNone/>
            </a:pPr>
            <a:r>
              <a:rPr lang="en-IN" sz="1900" dirty="0">
                <a:solidFill>
                  <a:schemeClr val="tx1"/>
                </a:solidFill>
                <a:latin typeface="Arial" panose="020B0604020202020204" pitchFamily="34" charset="0"/>
                <a:cs typeface="Arial" panose="020B0604020202020204" pitchFamily="34" charset="0"/>
              </a:rPr>
              <a:t>   50 to 99 and 31% respondents are ready to pay in the range of INR 100 </a:t>
            </a:r>
          </a:p>
          <a:p>
            <a:pPr marL="45720" indent="0">
              <a:buNone/>
            </a:pPr>
            <a:r>
              <a:rPr lang="en-IN" sz="1900" dirty="0">
                <a:solidFill>
                  <a:schemeClr val="tx1"/>
                </a:solidFill>
                <a:latin typeface="Arial" panose="020B0604020202020204" pitchFamily="34" charset="0"/>
                <a:cs typeface="Arial" panose="020B0604020202020204" pitchFamily="34" charset="0"/>
              </a:rPr>
              <a:t>   to 150. </a:t>
            </a:r>
          </a:p>
          <a:p>
            <a:r>
              <a:rPr lang="en-IN" sz="1900" b="1" u="sng" dirty="0">
                <a:solidFill>
                  <a:schemeClr val="tx1"/>
                </a:solidFill>
                <a:latin typeface="Arial" panose="020B0604020202020204" pitchFamily="34" charset="0"/>
                <a:cs typeface="Arial" panose="020B0604020202020204" pitchFamily="34" charset="0"/>
              </a:rPr>
              <a:t>Therefore the Ideal price range for our product is INR 50 to INR 150. </a:t>
            </a:r>
          </a:p>
        </p:txBody>
      </p:sp>
      <p:pic>
        <p:nvPicPr>
          <p:cNvPr id="5" name="Picture 4">
            <a:extLst>
              <a:ext uri="{FF2B5EF4-FFF2-40B4-BE49-F238E27FC236}">
                <a16:creationId xmlns:a16="http://schemas.microsoft.com/office/drawing/2014/main" id="{D21CEEC0-9639-422A-7B62-B494D4E277C9}"/>
              </a:ext>
            </a:extLst>
          </p:cNvPr>
          <p:cNvPicPr>
            <a:picLocks noChangeAspect="1"/>
          </p:cNvPicPr>
          <p:nvPr/>
        </p:nvPicPr>
        <p:blipFill>
          <a:blip r:embed="rId2"/>
          <a:stretch>
            <a:fillRect/>
          </a:stretch>
        </p:blipFill>
        <p:spPr>
          <a:xfrm>
            <a:off x="8521830" y="1505283"/>
            <a:ext cx="3147421" cy="3622899"/>
          </a:xfrm>
          <a:prstGeom prst="rect">
            <a:avLst/>
          </a:prstGeom>
        </p:spPr>
      </p:pic>
      <p:sp>
        <p:nvSpPr>
          <p:cNvPr id="4" name="Slide Number Placeholder 3">
            <a:extLst>
              <a:ext uri="{FF2B5EF4-FFF2-40B4-BE49-F238E27FC236}">
                <a16:creationId xmlns:a16="http://schemas.microsoft.com/office/drawing/2014/main" id="{2B855D71-6844-EFC1-CFEE-FB16B765AAA8}"/>
              </a:ext>
            </a:extLst>
          </p:cNvPr>
          <p:cNvSpPr>
            <a:spLocks noGrp="1"/>
          </p:cNvSpPr>
          <p:nvPr>
            <p:ph type="sldNum" sz="quarter" idx="12"/>
          </p:nvPr>
        </p:nvSpPr>
        <p:spPr/>
        <p:txBody>
          <a:bodyPr/>
          <a:lstStyle/>
          <a:p>
            <a:fld id="{64134014-7E0B-4C57-B3DA-4F2E60399A50}" type="slidenum">
              <a:rPr lang="en-IN" smtClean="0"/>
              <a:t>29</a:t>
            </a:fld>
            <a:endParaRPr lang="en-IN" dirty="0"/>
          </a:p>
        </p:txBody>
      </p:sp>
    </p:spTree>
    <p:extLst>
      <p:ext uri="{BB962C8B-B14F-4D97-AF65-F5344CB8AC3E}">
        <p14:creationId xmlns:p14="http://schemas.microsoft.com/office/powerpoint/2010/main" val="268212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D470-FABC-8C64-CA86-8A7FAF3BB506}"/>
              </a:ext>
            </a:extLst>
          </p:cNvPr>
          <p:cNvSpPr>
            <a:spLocks noGrp="1"/>
          </p:cNvSpPr>
          <p:nvPr>
            <p:ph type="title"/>
          </p:nvPr>
        </p:nvSpPr>
        <p:spPr>
          <a:xfrm>
            <a:off x="322867" y="269048"/>
            <a:ext cx="11479491" cy="705678"/>
          </a:xfrm>
        </p:spPr>
        <p:txBody>
          <a:bodyPr>
            <a:normAutofit/>
          </a:bodyPr>
          <a:lstStyle/>
          <a:p>
            <a:pPr algn="ctr"/>
            <a:r>
              <a:rPr lang="en-IN" b="1" u="sng" dirty="0">
                <a:solidFill>
                  <a:schemeClr val="tx1"/>
                </a:solidFill>
              </a:rPr>
              <a:t>PROJECT BRIEF</a:t>
            </a:r>
          </a:p>
        </p:txBody>
      </p:sp>
      <p:sp>
        <p:nvSpPr>
          <p:cNvPr id="3" name="Content Placeholder 2">
            <a:extLst>
              <a:ext uri="{FF2B5EF4-FFF2-40B4-BE49-F238E27FC236}">
                <a16:creationId xmlns:a16="http://schemas.microsoft.com/office/drawing/2014/main" id="{25040E94-C349-91FF-8094-CB3F3DA661CC}"/>
              </a:ext>
            </a:extLst>
          </p:cNvPr>
          <p:cNvSpPr>
            <a:spLocks noGrp="1"/>
          </p:cNvSpPr>
          <p:nvPr>
            <p:ph idx="1"/>
          </p:nvPr>
        </p:nvSpPr>
        <p:spPr>
          <a:xfrm>
            <a:off x="322868" y="1168924"/>
            <a:ext cx="11479490" cy="5420028"/>
          </a:xfrm>
        </p:spPr>
        <p:txBody>
          <a:bodyPr>
            <a:normAutofit lnSpcReduction="10000"/>
          </a:bodyPr>
          <a:lstStyle/>
          <a:p>
            <a:r>
              <a:rPr lang="en-IN" sz="1900" b="1" u="sng" dirty="0">
                <a:solidFill>
                  <a:schemeClr val="tx1"/>
                </a:solidFill>
                <a:latin typeface="Arial" panose="020B0604020202020204" pitchFamily="34" charset="0"/>
                <a:cs typeface="Arial" panose="020B0604020202020204" pitchFamily="34" charset="0"/>
              </a:rPr>
              <a:t>Codex Intro</a:t>
            </a:r>
            <a:r>
              <a:rPr lang="en-IN" sz="1900" dirty="0">
                <a:solidFill>
                  <a:schemeClr val="tx1"/>
                </a:solidFill>
                <a:latin typeface="Arial" panose="020B0604020202020204" pitchFamily="34" charset="0"/>
                <a:cs typeface="Arial" panose="020B0604020202020204" pitchFamily="34" charset="0"/>
              </a:rPr>
              <a:t>: Codex is a German beverage company that is aiming to make its mark in Indian Markets. </a:t>
            </a:r>
          </a:p>
          <a:p>
            <a:r>
              <a:rPr lang="en-IN" sz="1900" b="1" u="sng" dirty="0">
                <a:solidFill>
                  <a:schemeClr val="tx1"/>
                </a:solidFill>
                <a:latin typeface="Arial" panose="020B0604020202020204" pitchFamily="34" charset="0"/>
                <a:cs typeface="Arial" panose="020B0604020202020204" pitchFamily="34" charset="0"/>
              </a:rPr>
              <a:t>Survey Details</a:t>
            </a:r>
            <a:r>
              <a:rPr lang="en-IN" sz="1900" dirty="0">
                <a:solidFill>
                  <a:schemeClr val="tx1"/>
                </a:solidFill>
                <a:latin typeface="Arial" panose="020B0604020202020204" pitchFamily="34" charset="0"/>
                <a:cs typeface="Arial" panose="020B0604020202020204" pitchFamily="34" charset="0"/>
              </a:rPr>
              <a:t>: Codex launched their energy drinks in 10 different cities of India and conducted market survey in these 10 cities with a sample size of 10,000 respondents.</a:t>
            </a:r>
          </a:p>
          <a:p>
            <a:r>
              <a:rPr lang="en-IN" sz="1900" b="1" u="sng" dirty="0">
                <a:solidFill>
                  <a:schemeClr val="tx1"/>
                </a:solidFill>
                <a:latin typeface="Arial" panose="020B0604020202020204" pitchFamily="34" charset="0"/>
                <a:cs typeface="Arial" panose="020B0604020202020204" pitchFamily="34" charset="0"/>
              </a:rPr>
              <a:t>Survey Objective:</a:t>
            </a:r>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r>
              <a:rPr lang="en-IN" sz="1900" b="1" u="sng" dirty="0">
                <a:solidFill>
                  <a:schemeClr val="tx1"/>
                </a:solidFill>
                <a:latin typeface="Arial" panose="020B0604020202020204" pitchFamily="34" charset="0"/>
                <a:cs typeface="Arial" panose="020B0604020202020204" pitchFamily="34" charset="0"/>
              </a:rPr>
              <a:t>Product Details: </a:t>
            </a:r>
            <a:r>
              <a:rPr lang="en-IN" sz="1900" dirty="0">
                <a:solidFill>
                  <a:schemeClr val="tx1"/>
                </a:solidFill>
                <a:latin typeface="Arial" panose="020B0604020202020204" pitchFamily="34" charset="0"/>
                <a:cs typeface="Arial" panose="020B0604020202020204" pitchFamily="34" charset="0"/>
              </a:rPr>
              <a:t> The focus product for this entire analysis is </a:t>
            </a:r>
            <a:r>
              <a:rPr lang="en-IN" sz="1900" b="1" u="sng" dirty="0">
                <a:solidFill>
                  <a:schemeClr val="tx1"/>
                </a:solidFill>
                <a:latin typeface="Arial" panose="020B0604020202020204" pitchFamily="34" charset="0"/>
                <a:cs typeface="Arial" panose="020B0604020202020204" pitchFamily="34" charset="0"/>
              </a:rPr>
              <a:t>“Energy Drinks”</a:t>
            </a:r>
            <a:r>
              <a:rPr lang="en-IN" sz="1900" dirty="0">
                <a:solidFill>
                  <a:schemeClr val="tx1"/>
                </a:solidFill>
                <a:latin typeface="Arial" panose="020B0604020202020204" pitchFamily="34" charset="0"/>
                <a:cs typeface="Arial" panose="020B0604020202020204" pitchFamily="34" charset="0"/>
              </a:rPr>
              <a:t>.</a:t>
            </a:r>
            <a:endParaRPr lang="en-IN" sz="1900" b="1" u="sng" dirty="0">
              <a:solidFill>
                <a:schemeClr val="tx1"/>
              </a:solidFill>
              <a:latin typeface="Arial" panose="020B0604020202020204" pitchFamily="34" charset="0"/>
              <a:cs typeface="Arial" panose="020B0604020202020204" pitchFamily="34" charset="0"/>
            </a:endParaRPr>
          </a:p>
          <a:p>
            <a:pPr marL="45720" indent="0">
              <a:buNone/>
            </a:pPr>
            <a:endParaRPr lang="en-IN" sz="1900" dirty="0"/>
          </a:p>
        </p:txBody>
      </p:sp>
      <p:sp>
        <p:nvSpPr>
          <p:cNvPr id="4" name="Slide Number Placeholder 3">
            <a:extLst>
              <a:ext uri="{FF2B5EF4-FFF2-40B4-BE49-F238E27FC236}">
                <a16:creationId xmlns:a16="http://schemas.microsoft.com/office/drawing/2014/main" id="{00C2B8A5-1112-FE4C-CB1B-701A5A7244F5}"/>
              </a:ext>
            </a:extLst>
          </p:cNvPr>
          <p:cNvSpPr>
            <a:spLocks noGrp="1"/>
          </p:cNvSpPr>
          <p:nvPr>
            <p:ph type="sldNum" sz="quarter" idx="12"/>
          </p:nvPr>
        </p:nvSpPr>
        <p:spPr/>
        <p:txBody>
          <a:bodyPr/>
          <a:lstStyle/>
          <a:p>
            <a:fld id="{64134014-7E0B-4C57-B3DA-4F2E60399A50}" type="slidenum">
              <a:rPr lang="en-IN" smtClean="0"/>
              <a:t>3</a:t>
            </a:fld>
            <a:endParaRPr lang="en-IN" dirty="0"/>
          </a:p>
        </p:txBody>
      </p:sp>
      <p:sp>
        <p:nvSpPr>
          <p:cNvPr id="5" name="Rectangle 4">
            <a:extLst>
              <a:ext uri="{FF2B5EF4-FFF2-40B4-BE49-F238E27FC236}">
                <a16:creationId xmlns:a16="http://schemas.microsoft.com/office/drawing/2014/main" id="{588EF6A4-E51D-6163-6FDE-E041DF87F8D8}"/>
              </a:ext>
            </a:extLst>
          </p:cNvPr>
          <p:cNvSpPr/>
          <p:nvPr/>
        </p:nvSpPr>
        <p:spPr>
          <a:xfrm>
            <a:off x="3943545" y="2351988"/>
            <a:ext cx="4270343" cy="75414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3000" b="1" u="sng" dirty="0">
                <a:effectLst>
                  <a:outerShdw blurRad="38100" dist="38100" dir="2700000" algn="tl">
                    <a:srgbClr val="000000">
                      <a:alpha val="43137"/>
                    </a:srgbClr>
                  </a:outerShdw>
                </a:effectLst>
              </a:rPr>
              <a:t>OBJECTIVE</a:t>
            </a:r>
          </a:p>
        </p:txBody>
      </p:sp>
      <p:sp>
        <p:nvSpPr>
          <p:cNvPr id="6" name="Rectangle 5">
            <a:extLst>
              <a:ext uri="{FF2B5EF4-FFF2-40B4-BE49-F238E27FC236}">
                <a16:creationId xmlns:a16="http://schemas.microsoft.com/office/drawing/2014/main" id="{32F0E999-6ED3-8702-FD38-9F90619D9A8D}"/>
              </a:ext>
            </a:extLst>
          </p:cNvPr>
          <p:cNvSpPr/>
          <p:nvPr/>
        </p:nvSpPr>
        <p:spPr>
          <a:xfrm>
            <a:off x="389642" y="4321710"/>
            <a:ext cx="3655245" cy="100552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3000" b="1" u="sng" dirty="0">
                <a:effectLst>
                  <a:outerShdw blurRad="38100" dist="38100" dir="2700000" algn="tl">
                    <a:srgbClr val="000000">
                      <a:alpha val="43137"/>
                    </a:srgbClr>
                  </a:outerShdw>
                </a:effectLst>
              </a:rPr>
              <a:t>Create Brand Awareness for Codex</a:t>
            </a:r>
          </a:p>
        </p:txBody>
      </p:sp>
      <p:sp>
        <p:nvSpPr>
          <p:cNvPr id="7" name="Rectangle 6">
            <a:extLst>
              <a:ext uri="{FF2B5EF4-FFF2-40B4-BE49-F238E27FC236}">
                <a16:creationId xmlns:a16="http://schemas.microsoft.com/office/drawing/2014/main" id="{8B228B8E-DCB6-647D-3554-346C88414C9F}"/>
              </a:ext>
            </a:extLst>
          </p:cNvPr>
          <p:cNvSpPr/>
          <p:nvPr/>
        </p:nvSpPr>
        <p:spPr>
          <a:xfrm>
            <a:off x="4295974" y="4335065"/>
            <a:ext cx="3655245" cy="100552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3000" b="1" u="sng" dirty="0">
                <a:effectLst>
                  <a:outerShdw blurRad="38100" dist="38100" dir="2700000" algn="tl">
                    <a:srgbClr val="000000">
                      <a:alpha val="43137"/>
                    </a:srgbClr>
                  </a:outerShdw>
                </a:effectLst>
              </a:rPr>
              <a:t>Increase Market Share</a:t>
            </a:r>
          </a:p>
        </p:txBody>
      </p:sp>
      <p:sp>
        <p:nvSpPr>
          <p:cNvPr id="8" name="Rectangle 7">
            <a:extLst>
              <a:ext uri="{FF2B5EF4-FFF2-40B4-BE49-F238E27FC236}">
                <a16:creationId xmlns:a16="http://schemas.microsoft.com/office/drawing/2014/main" id="{D70E8FD8-3933-B24B-5EF8-06081624054C}"/>
              </a:ext>
            </a:extLst>
          </p:cNvPr>
          <p:cNvSpPr/>
          <p:nvPr/>
        </p:nvSpPr>
        <p:spPr>
          <a:xfrm>
            <a:off x="8119914" y="4348421"/>
            <a:ext cx="3431355" cy="97881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3000" b="1" u="sng" dirty="0">
                <a:effectLst>
                  <a:outerShdw blurRad="38100" dist="38100" dir="2700000" algn="tl">
                    <a:srgbClr val="000000">
                      <a:alpha val="43137"/>
                    </a:srgbClr>
                  </a:outerShdw>
                </a:effectLst>
              </a:rPr>
              <a:t>Product Development</a:t>
            </a:r>
          </a:p>
        </p:txBody>
      </p:sp>
      <p:cxnSp>
        <p:nvCxnSpPr>
          <p:cNvPr id="12" name="Straight Arrow Connector 11">
            <a:extLst>
              <a:ext uri="{FF2B5EF4-FFF2-40B4-BE49-F238E27FC236}">
                <a16:creationId xmlns:a16="http://schemas.microsoft.com/office/drawing/2014/main" id="{16F776B3-9793-277A-C773-D05A4E8A480A}"/>
              </a:ext>
            </a:extLst>
          </p:cNvPr>
          <p:cNvCxnSpPr>
            <a:cxnSpLocks/>
          </p:cNvCxnSpPr>
          <p:nvPr/>
        </p:nvCxnSpPr>
        <p:spPr>
          <a:xfrm flipH="1">
            <a:off x="2056496" y="3145937"/>
            <a:ext cx="1723730" cy="981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DFAA757-617F-A2F2-4B5F-53898FC99540}"/>
              </a:ext>
            </a:extLst>
          </p:cNvPr>
          <p:cNvCxnSpPr>
            <a:cxnSpLocks/>
          </p:cNvCxnSpPr>
          <p:nvPr/>
        </p:nvCxnSpPr>
        <p:spPr>
          <a:xfrm>
            <a:off x="6123596" y="3145937"/>
            <a:ext cx="0" cy="1156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07E2D77-66CD-A20A-FC63-33D2152C2970}"/>
              </a:ext>
            </a:extLst>
          </p:cNvPr>
          <p:cNvCxnSpPr>
            <a:cxnSpLocks/>
          </p:cNvCxnSpPr>
          <p:nvPr/>
        </p:nvCxnSpPr>
        <p:spPr>
          <a:xfrm>
            <a:off x="8257880" y="3112973"/>
            <a:ext cx="1877624" cy="1031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525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26796" y="311576"/>
            <a:ext cx="11538408" cy="394946"/>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cs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What kind of marketing campaigns, offers, and discounts we can run?</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26796" y="801279"/>
            <a:ext cx="11538408" cy="5776681"/>
          </a:xfrm>
        </p:spPr>
        <p:txBody>
          <a:bodyPr>
            <a:normAutofit fontScale="92500" lnSpcReduction="10000"/>
          </a:bodyPr>
          <a:lstStyle/>
          <a:p>
            <a:endParaRPr lang="en-IN" sz="2000" dirty="0">
              <a:solidFill>
                <a:schemeClr val="tx1"/>
              </a:solidFill>
            </a:endParaRPr>
          </a:p>
          <a:p>
            <a:r>
              <a:rPr lang="en-IN" sz="1900" b="1" u="sng" dirty="0">
                <a:solidFill>
                  <a:schemeClr val="tx1"/>
                </a:solidFill>
                <a:latin typeface="Arial" panose="020B0604020202020204" pitchFamily="34" charset="0"/>
                <a:cs typeface="Arial" panose="020B0604020202020204" pitchFamily="34" charset="0"/>
              </a:rPr>
              <a:t>Push Marketing: </a:t>
            </a:r>
            <a:r>
              <a:rPr lang="en-IN" sz="1900" dirty="0">
                <a:solidFill>
                  <a:schemeClr val="tx1"/>
                </a:solidFill>
                <a:latin typeface="Arial" panose="020B0604020202020204" pitchFamily="34" charset="0"/>
                <a:cs typeface="Arial" panose="020B0604020202020204" pitchFamily="34" charset="0"/>
              </a:rPr>
              <a:t>Push Marketing is a concept where the product</a:t>
            </a:r>
          </a:p>
          <a:p>
            <a:pPr marL="45720" indent="0">
              <a:buNone/>
            </a:pPr>
            <a:r>
              <a:rPr lang="en-IN" sz="1900" b="1" dirty="0">
                <a:solidFill>
                  <a:schemeClr val="tx1"/>
                </a:solidFill>
                <a:latin typeface="Arial" panose="020B0604020202020204" pitchFamily="34" charset="0"/>
                <a:cs typeface="Arial" panose="020B0604020202020204" pitchFamily="34" charset="0"/>
              </a:rPr>
              <a:t>   </a:t>
            </a:r>
            <a:r>
              <a:rPr lang="en-IN" sz="1900" dirty="0">
                <a:solidFill>
                  <a:schemeClr val="tx1"/>
                </a:solidFill>
                <a:latin typeface="Arial" panose="020B0604020202020204" pitchFamily="34" charset="0"/>
                <a:cs typeface="Arial" panose="020B0604020202020204" pitchFamily="34" charset="0"/>
              </a:rPr>
              <a:t>need to be pushed in the market through certain marketing </a:t>
            </a:r>
          </a:p>
          <a:p>
            <a:pPr marL="45720" indent="0">
              <a:buNone/>
            </a:pPr>
            <a:r>
              <a:rPr lang="en-IN" sz="1900" dirty="0">
                <a:solidFill>
                  <a:schemeClr val="tx1"/>
                </a:solidFill>
                <a:latin typeface="Arial" panose="020B0604020202020204" pitchFamily="34" charset="0"/>
                <a:cs typeface="Arial" panose="020B0604020202020204" pitchFamily="34" charset="0"/>
              </a:rPr>
              <a:t>   activities. Since our brand is not so known in the market we need </a:t>
            </a:r>
          </a:p>
          <a:p>
            <a:pPr marL="45720" indent="0">
              <a:buNone/>
            </a:pPr>
            <a:r>
              <a:rPr lang="en-IN" sz="1900" dirty="0">
                <a:solidFill>
                  <a:schemeClr val="tx1"/>
                </a:solidFill>
                <a:latin typeface="Arial" panose="020B0604020202020204" pitchFamily="34" charset="0"/>
                <a:cs typeface="Arial" panose="020B0604020202020204" pitchFamily="34" charset="0"/>
              </a:rPr>
              <a:t>   to look out for some pull marketing activities like:</a:t>
            </a:r>
          </a:p>
          <a:p>
            <a:pPr marL="45720" indent="0">
              <a:buNone/>
            </a:pPr>
            <a:r>
              <a:rPr lang="en-IN" sz="1900" b="1" u="sng" dirty="0">
                <a:solidFill>
                  <a:schemeClr val="tx1"/>
                </a:solidFill>
                <a:latin typeface="Arial" panose="020B0604020202020204" pitchFamily="34" charset="0"/>
                <a:cs typeface="Arial" panose="020B0604020202020204" pitchFamily="34" charset="0"/>
              </a:rPr>
              <a:t>A. Field Marketing:</a:t>
            </a:r>
          </a:p>
          <a:p>
            <a:r>
              <a:rPr lang="en-IN" sz="1900" dirty="0">
                <a:solidFill>
                  <a:schemeClr val="tx1"/>
                </a:solidFill>
                <a:latin typeface="Arial" panose="020B0604020202020204" pitchFamily="34" charset="0"/>
                <a:cs typeface="Arial" panose="020B0604020202020204" pitchFamily="34" charset="0"/>
              </a:rPr>
              <a:t>Participating in </a:t>
            </a:r>
            <a:r>
              <a:rPr lang="en-IN" sz="1900" b="1" u="sng" dirty="0">
                <a:solidFill>
                  <a:schemeClr val="tx1"/>
                </a:solidFill>
                <a:latin typeface="Arial" panose="020B0604020202020204" pitchFamily="34" charset="0"/>
                <a:cs typeface="Arial" panose="020B0604020202020204" pitchFamily="34" charset="0"/>
              </a:rPr>
              <a:t>Health Exhibitions and Trade shows</a:t>
            </a:r>
            <a:r>
              <a:rPr lang="en-IN" sz="1900" dirty="0">
                <a:solidFill>
                  <a:schemeClr val="tx1"/>
                </a:solidFill>
                <a:latin typeface="Arial" panose="020B0604020202020204" pitchFamily="34" charset="0"/>
                <a:cs typeface="Arial" panose="020B0604020202020204" pitchFamily="34" charset="0"/>
              </a:rPr>
              <a:t>. </a:t>
            </a:r>
          </a:p>
          <a:p>
            <a:r>
              <a:rPr lang="en-IN" sz="1900" dirty="0">
                <a:solidFill>
                  <a:schemeClr val="tx1"/>
                </a:solidFill>
                <a:latin typeface="Arial" panose="020B0604020202020204" pitchFamily="34" charset="0"/>
                <a:cs typeface="Arial" panose="020B0604020202020204" pitchFamily="34" charset="0"/>
              </a:rPr>
              <a:t>Setting up </a:t>
            </a:r>
            <a:r>
              <a:rPr lang="en-IN" sz="1900" b="1" u="sng" dirty="0">
                <a:solidFill>
                  <a:schemeClr val="tx1"/>
                </a:solidFill>
                <a:latin typeface="Arial" panose="020B0604020202020204" pitchFamily="34" charset="0"/>
                <a:cs typeface="Arial" panose="020B0604020202020204" pitchFamily="34" charset="0"/>
              </a:rPr>
              <a:t>Point of Sales display </a:t>
            </a:r>
            <a:r>
              <a:rPr lang="en-IN" sz="1900" b="1" dirty="0">
                <a:solidFill>
                  <a:schemeClr val="tx1"/>
                </a:solidFill>
                <a:latin typeface="Arial" panose="020B0604020202020204" pitchFamily="34" charset="0"/>
                <a:cs typeface="Arial" panose="020B0604020202020204" pitchFamily="34" charset="0"/>
              </a:rPr>
              <a:t>on certain special events, </a:t>
            </a:r>
          </a:p>
          <a:p>
            <a:pPr marL="45720" indent="0">
              <a:buNone/>
            </a:pPr>
            <a:r>
              <a:rPr lang="en-IN" sz="1900" b="1" dirty="0">
                <a:solidFill>
                  <a:schemeClr val="tx1"/>
                </a:solidFill>
                <a:latin typeface="Arial" panose="020B0604020202020204" pitchFamily="34" charset="0"/>
                <a:cs typeface="Arial" panose="020B0604020202020204" pitchFamily="34" charset="0"/>
              </a:rPr>
              <a:t>   gym areas and Supermarkets </a:t>
            </a:r>
            <a:r>
              <a:rPr lang="en-IN" sz="1900" dirty="0">
                <a:solidFill>
                  <a:schemeClr val="tx1"/>
                </a:solidFill>
                <a:latin typeface="Arial" panose="020B0604020202020204" pitchFamily="34" charset="0"/>
                <a:cs typeface="Arial" panose="020B0604020202020204" pitchFamily="34" charset="0"/>
              </a:rPr>
              <a:t>and providing </a:t>
            </a:r>
            <a:r>
              <a:rPr lang="en-IN" sz="1900" b="1" u="sng" dirty="0">
                <a:solidFill>
                  <a:schemeClr val="tx1"/>
                </a:solidFill>
                <a:latin typeface="Arial" panose="020B0604020202020204" pitchFamily="34" charset="0"/>
                <a:cs typeface="Arial" panose="020B0604020202020204" pitchFamily="34" charset="0"/>
              </a:rPr>
              <a:t>free samples </a:t>
            </a:r>
            <a:r>
              <a:rPr lang="en-IN" sz="1900" dirty="0">
                <a:solidFill>
                  <a:schemeClr val="tx1"/>
                </a:solidFill>
                <a:latin typeface="Arial" panose="020B0604020202020204" pitchFamily="34" charset="0"/>
                <a:cs typeface="Arial" panose="020B0604020202020204" pitchFamily="34" charset="0"/>
              </a:rPr>
              <a:t>to the customers to improve brand awareness.</a:t>
            </a:r>
          </a:p>
          <a:p>
            <a:pPr marL="45720" indent="0">
              <a:buNone/>
            </a:pPr>
            <a:endParaRPr lang="en-IN" sz="1900" dirty="0">
              <a:solidFill>
                <a:schemeClr val="tx1"/>
              </a:solidFill>
              <a:latin typeface="Arial" panose="020B0604020202020204" pitchFamily="34" charset="0"/>
              <a:cs typeface="Arial" panose="020B0604020202020204" pitchFamily="34" charset="0"/>
            </a:endParaRPr>
          </a:p>
          <a:p>
            <a:pPr marL="45720" indent="0">
              <a:buNone/>
            </a:pPr>
            <a:r>
              <a:rPr lang="en-IN" sz="1900" b="1" u="sng" dirty="0">
                <a:solidFill>
                  <a:schemeClr val="tx1"/>
                </a:solidFill>
                <a:latin typeface="Arial" panose="020B0604020202020204" pitchFamily="34" charset="0"/>
                <a:cs typeface="Arial" panose="020B0604020202020204" pitchFamily="34" charset="0"/>
              </a:rPr>
              <a:t>B. Digital Marketing:</a:t>
            </a:r>
          </a:p>
          <a:p>
            <a:r>
              <a:rPr lang="en-IN" sz="1900" b="1" u="sng" dirty="0">
                <a:solidFill>
                  <a:schemeClr val="tx1"/>
                </a:solidFill>
                <a:latin typeface="Arial" panose="020B0604020202020204" pitchFamily="34" charset="0"/>
                <a:cs typeface="Arial" panose="020B0604020202020204" pitchFamily="34" charset="0"/>
              </a:rPr>
              <a:t>Social Media Marketing</a:t>
            </a:r>
            <a:r>
              <a:rPr lang="en-IN" sz="1900" dirty="0">
                <a:solidFill>
                  <a:schemeClr val="tx1"/>
                </a:solidFill>
                <a:latin typeface="Arial" panose="020B0604020202020204" pitchFamily="34" charset="0"/>
                <a:cs typeface="Arial" panose="020B0604020202020204" pitchFamily="34" charset="0"/>
              </a:rPr>
              <a:t>: Use of Social Media Marketing to be done by creating certain small videos or reels and sharing them on social media handles like YouTube, Instagram, Facebook etc. </a:t>
            </a:r>
          </a:p>
          <a:p>
            <a:r>
              <a:rPr lang="en-IN" sz="1900" b="1" u="sng" dirty="0">
                <a:solidFill>
                  <a:schemeClr val="tx1"/>
                </a:solidFill>
                <a:latin typeface="Arial" panose="020B0604020202020204" pitchFamily="34" charset="0"/>
                <a:cs typeface="Arial" panose="020B0604020202020204" pitchFamily="34" charset="0"/>
              </a:rPr>
              <a:t>Online Ads:</a:t>
            </a:r>
            <a:r>
              <a:rPr lang="en-IN" sz="1900" dirty="0">
                <a:solidFill>
                  <a:schemeClr val="tx1"/>
                </a:solidFill>
                <a:latin typeface="Arial" panose="020B0604020202020204" pitchFamily="34" charset="0"/>
                <a:cs typeface="Arial" panose="020B0604020202020204" pitchFamily="34" charset="0"/>
              </a:rPr>
              <a:t> As we can see from the chart, Online ads are the most useful medium to reach the customers as our majority respondents belong to younger age group.</a:t>
            </a: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D1A94E8-F1F8-3071-173A-8B78F71DCE27}"/>
              </a:ext>
            </a:extLst>
          </p:cNvPr>
          <p:cNvPicPr>
            <a:picLocks noChangeAspect="1"/>
          </p:cNvPicPr>
          <p:nvPr/>
        </p:nvPicPr>
        <p:blipFill>
          <a:blip r:embed="rId2"/>
          <a:stretch>
            <a:fillRect/>
          </a:stretch>
        </p:blipFill>
        <p:spPr>
          <a:xfrm>
            <a:off x="7767686" y="1074657"/>
            <a:ext cx="4006391" cy="2837467"/>
          </a:xfrm>
          <a:prstGeom prst="rect">
            <a:avLst/>
          </a:prstGeom>
        </p:spPr>
      </p:pic>
      <p:sp>
        <p:nvSpPr>
          <p:cNvPr id="4" name="Slide Number Placeholder 3">
            <a:extLst>
              <a:ext uri="{FF2B5EF4-FFF2-40B4-BE49-F238E27FC236}">
                <a16:creationId xmlns:a16="http://schemas.microsoft.com/office/drawing/2014/main" id="{ED162F07-B842-292B-F1F1-7BA7B9AD8310}"/>
              </a:ext>
            </a:extLst>
          </p:cNvPr>
          <p:cNvSpPr>
            <a:spLocks noGrp="1"/>
          </p:cNvSpPr>
          <p:nvPr>
            <p:ph type="sldNum" sz="quarter" idx="12"/>
          </p:nvPr>
        </p:nvSpPr>
        <p:spPr/>
        <p:txBody>
          <a:bodyPr/>
          <a:lstStyle/>
          <a:p>
            <a:fld id="{64134014-7E0B-4C57-B3DA-4F2E60399A50}" type="slidenum">
              <a:rPr lang="en-IN" smtClean="0"/>
              <a:t>30</a:t>
            </a:fld>
            <a:endParaRPr lang="en-IN" dirty="0"/>
          </a:p>
        </p:txBody>
      </p:sp>
    </p:spTree>
    <p:extLst>
      <p:ext uri="{BB962C8B-B14F-4D97-AF65-F5344CB8AC3E}">
        <p14:creationId xmlns:p14="http://schemas.microsoft.com/office/powerpoint/2010/main" val="1320484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26796" y="406333"/>
            <a:ext cx="11538408" cy="394946"/>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cs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What kind of marketing campaigns, offers, and discounts we can run?</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26796" y="1008668"/>
            <a:ext cx="11538408" cy="5569292"/>
          </a:xfrm>
        </p:spPr>
        <p:txBody>
          <a:bodyPr>
            <a:normAutofit lnSpcReduction="10000"/>
          </a:bodyPr>
          <a:lstStyle/>
          <a:p>
            <a:pPr marL="45720" indent="0">
              <a:buNone/>
            </a:pPr>
            <a:endParaRPr lang="en-IN" sz="1900" dirty="0">
              <a:solidFill>
                <a:schemeClr val="tx1"/>
              </a:solidFill>
              <a:latin typeface="Arial" panose="020B0604020202020204" pitchFamily="34" charset="0"/>
              <a:cs typeface="Arial" panose="020B0604020202020204" pitchFamily="34" charset="0"/>
            </a:endParaRPr>
          </a:p>
          <a:p>
            <a:r>
              <a:rPr lang="en-IN" sz="1900" dirty="0">
                <a:solidFill>
                  <a:schemeClr val="tx1"/>
                </a:solidFill>
                <a:latin typeface="Arial" panose="020B0604020202020204" pitchFamily="34" charset="0"/>
                <a:cs typeface="Arial" panose="020B0604020202020204" pitchFamily="34" charset="0"/>
              </a:rPr>
              <a:t>TV Commercials: Use of TV Commercials  is the most useful medium to reach the customers. Our suggestion would be to make </a:t>
            </a:r>
            <a:r>
              <a:rPr lang="en-IN" sz="1900" b="1" dirty="0">
                <a:solidFill>
                  <a:schemeClr val="tx1"/>
                </a:solidFill>
                <a:latin typeface="Arial" panose="020B0604020202020204" pitchFamily="34" charset="0"/>
                <a:cs typeface="Arial" panose="020B0604020202020204" pitchFamily="34" charset="0"/>
              </a:rPr>
              <a:t>TV Commercial with a well known Sports person like Virat Kohli, Neeraj Chopra, Hima Das etc. as these celebrities are quite health conscious and our promotion of product becomes quite logical. </a:t>
            </a:r>
          </a:p>
          <a:p>
            <a:r>
              <a:rPr lang="en-IN" sz="1900" b="1" u="sng" dirty="0">
                <a:solidFill>
                  <a:schemeClr val="tx1"/>
                </a:solidFill>
                <a:latin typeface="Arial" panose="020B0604020202020204" pitchFamily="34" charset="0"/>
                <a:cs typeface="Arial" panose="020B0604020202020204" pitchFamily="34" charset="0"/>
              </a:rPr>
              <a:t>Influencer Marketing:</a:t>
            </a:r>
            <a:r>
              <a:rPr lang="en-IN" sz="1900" dirty="0">
                <a:solidFill>
                  <a:schemeClr val="tx1"/>
                </a:solidFill>
                <a:latin typeface="Arial" panose="020B0604020202020204" pitchFamily="34" charset="0"/>
                <a:cs typeface="Arial" panose="020B0604020202020204" pitchFamily="34" charset="0"/>
              </a:rPr>
              <a:t> Use of Influencer Marketing can be done to increase our reach in the market as today’s youth is quite influenced by and do follow the influencers to a great extent. Therefore, some </a:t>
            </a:r>
            <a:r>
              <a:rPr lang="en-IN" sz="1900" b="1" dirty="0">
                <a:solidFill>
                  <a:schemeClr val="tx1"/>
                </a:solidFill>
                <a:latin typeface="Arial" panose="020B0604020202020204" pitchFamily="34" charset="0"/>
                <a:cs typeface="Arial" panose="020B0604020202020204" pitchFamily="34" charset="0"/>
              </a:rPr>
              <a:t>gym specialists or some emerging good sports players </a:t>
            </a:r>
            <a:r>
              <a:rPr lang="en-IN" sz="1900" dirty="0">
                <a:solidFill>
                  <a:schemeClr val="tx1"/>
                </a:solidFill>
                <a:latin typeface="Arial" panose="020B0604020202020204" pitchFamily="34" charset="0"/>
                <a:cs typeface="Arial" panose="020B0604020202020204" pitchFamily="34" charset="0"/>
              </a:rPr>
              <a:t>can be involved to promote our product who have a good number of followers and social media coverage.</a:t>
            </a:r>
          </a:p>
          <a:p>
            <a:pPr marL="45720" indent="0">
              <a:buNone/>
            </a:pPr>
            <a:endParaRPr lang="en-IN" sz="1900" dirty="0">
              <a:solidFill>
                <a:schemeClr val="tx1"/>
              </a:solidFill>
              <a:latin typeface="Arial" panose="020B0604020202020204" pitchFamily="34" charset="0"/>
              <a:cs typeface="Arial" panose="020B0604020202020204" pitchFamily="34" charset="0"/>
            </a:endParaRPr>
          </a:p>
          <a:p>
            <a:pPr marL="45720" indent="0">
              <a:buNone/>
            </a:pPr>
            <a:r>
              <a:rPr lang="en-IN" sz="1900" b="1" u="sng" dirty="0">
                <a:solidFill>
                  <a:schemeClr val="tx1"/>
                </a:solidFill>
                <a:latin typeface="Arial" panose="020B0604020202020204" pitchFamily="34" charset="0"/>
                <a:cs typeface="Arial" panose="020B0604020202020204" pitchFamily="34" charset="0"/>
              </a:rPr>
              <a:t>DISCOUNTS &amp; OFFERS:</a:t>
            </a:r>
          </a:p>
          <a:p>
            <a:r>
              <a:rPr lang="en-IN" sz="1900" b="1" u="sng" dirty="0">
                <a:solidFill>
                  <a:schemeClr val="tx1"/>
                </a:solidFill>
                <a:latin typeface="Arial" panose="020B0604020202020204" pitchFamily="34" charset="0"/>
                <a:cs typeface="Arial" panose="020B0604020202020204" pitchFamily="34" charset="0"/>
              </a:rPr>
              <a:t>Buy one Get one Free</a:t>
            </a:r>
            <a:r>
              <a:rPr lang="en-IN" sz="1900" dirty="0">
                <a:solidFill>
                  <a:schemeClr val="tx1"/>
                </a:solidFill>
                <a:latin typeface="Arial" panose="020B0604020202020204" pitchFamily="34" charset="0"/>
                <a:cs typeface="Arial" panose="020B0604020202020204" pitchFamily="34" charset="0"/>
              </a:rPr>
              <a:t>: Great source of discount to increase the reach of our product and provoke the customers to buy our product.</a:t>
            </a:r>
          </a:p>
          <a:p>
            <a:r>
              <a:rPr lang="en-IN" sz="1900" b="1" u="sng" dirty="0">
                <a:solidFill>
                  <a:schemeClr val="tx1"/>
                </a:solidFill>
                <a:latin typeface="Arial" panose="020B0604020202020204" pitchFamily="34" charset="0"/>
                <a:cs typeface="Arial" panose="020B0604020202020204" pitchFamily="34" charset="0"/>
              </a:rPr>
              <a:t>Bulk Purchase Discounts</a:t>
            </a:r>
            <a:r>
              <a:rPr lang="en-IN" sz="1900" dirty="0">
                <a:solidFill>
                  <a:schemeClr val="tx1"/>
                </a:solidFill>
                <a:latin typeface="Arial" panose="020B0604020202020204" pitchFamily="34" charset="0"/>
                <a:cs typeface="Arial" panose="020B0604020202020204" pitchFamily="34" charset="0"/>
              </a:rPr>
              <a:t>: This scheme can be used to attract certain supermarkets and online retail brands to purchase our product and display on their shelf space. Such discounts also sometimes provide an eye catching and appropriate shelf space for our product. </a:t>
            </a:r>
          </a:p>
          <a:p>
            <a:pPr marL="45720" indent="0">
              <a:buNone/>
            </a:pPr>
            <a:r>
              <a:rPr lang="en-IN" sz="1900" dirty="0">
                <a:solidFill>
                  <a:schemeClr val="tx1"/>
                </a:solidFill>
                <a:latin typeface="Arial" panose="020B0604020202020204" pitchFamily="34" charset="0"/>
                <a:cs typeface="Arial" panose="020B0604020202020204" pitchFamily="34" charset="0"/>
              </a:rPr>
              <a:t> </a:t>
            </a: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48C75BE-5DE4-B341-B3F5-FC034A8B1514}"/>
              </a:ext>
            </a:extLst>
          </p:cNvPr>
          <p:cNvSpPr>
            <a:spLocks noGrp="1"/>
          </p:cNvSpPr>
          <p:nvPr>
            <p:ph type="sldNum" sz="quarter" idx="12"/>
          </p:nvPr>
        </p:nvSpPr>
        <p:spPr/>
        <p:txBody>
          <a:bodyPr/>
          <a:lstStyle/>
          <a:p>
            <a:fld id="{64134014-7E0B-4C57-B3DA-4F2E60399A50}" type="slidenum">
              <a:rPr lang="en-IN" smtClean="0"/>
              <a:t>31</a:t>
            </a:fld>
            <a:endParaRPr lang="en-IN" dirty="0"/>
          </a:p>
        </p:txBody>
      </p:sp>
    </p:spTree>
    <p:extLst>
      <p:ext uri="{BB962C8B-B14F-4D97-AF65-F5344CB8AC3E}">
        <p14:creationId xmlns:p14="http://schemas.microsoft.com/office/powerpoint/2010/main" val="3513066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26796" y="406333"/>
            <a:ext cx="11538408" cy="394946"/>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cs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What kind of marketing campaigns, offers, and discounts we can run?</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26796" y="1008668"/>
            <a:ext cx="11538408" cy="5569292"/>
          </a:xfrm>
        </p:spPr>
        <p:txBody>
          <a:bodyPr>
            <a:normAutofit/>
          </a:bodyPr>
          <a:lstStyle/>
          <a:p>
            <a:pPr marL="45720" indent="0">
              <a:buNone/>
            </a:pPr>
            <a:endParaRPr lang="en-IN" sz="1900" dirty="0">
              <a:solidFill>
                <a:schemeClr val="tx1"/>
              </a:solidFill>
              <a:latin typeface="Arial" panose="020B0604020202020204" pitchFamily="34" charset="0"/>
              <a:cs typeface="Arial" panose="020B0604020202020204" pitchFamily="34" charset="0"/>
            </a:endParaRPr>
          </a:p>
          <a:p>
            <a:r>
              <a:rPr lang="en-IN" sz="1900" b="1" u="sng" dirty="0">
                <a:solidFill>
                  <a:schemeClr val="tx1"/>
                </a:solidFill>
                <a:latin typeface="Arial" panose="020B0604020202020204" pitchFamily="34" charset="0"/>
                <a:cs typeface="Arial" panose="020B0604020202020204" pitchFamily="34" charset="0"/>
              </a:rPr>
              <a:t>Seasonal/Special Discounts:</a:t>
            </a:r>
            <a:r>
              <a:rPr lang="en-IN" sz="1900" dirty="0">
                <a:solidFill>
                  <a:schemeClr val="tx1"/>
                </a:solidFill>
                <a:latin typeface="Arial" panose="020B0604020202020204" pitchFamily="34" charset="0"/>
                <a:cs typeface="Arial" panose="020B0604020202020204" pitchFamily="34" charset="0"/>
              </a:rPr>
              <a:t>  Providing discounts on special occasions like National Sports Day, Indian Independence &amp; Republic day and the same can be applied for some special festivals of the respective regions of India.</a:t>
            </a:r>
          </a:p>
          <a:p>
            <a:r>
              <a:rPr lang="en-IN" sz="1900" b="1" u="sng" dirty="0">
                <a:solidFill>
                  <a:schemeClr val="tx1"/>
                </a:solidFill>
                <a:latin typeface="Arial" panose="020B0604020202020204" pitchFamily="34" charset="0"/>
                <a:cs typeface="Arial" panose="020B0604020202020204" pitchFamily="34" charset="0"/>
              </a:rPr>
              <a:t>Referral Discounts: </a:t>
            </a:r>
            <a:r>
              <a:rPr lang="en-IN" sz="1900" dirty="0">
                <a:solidFill>
                  <a:schemeClr val="tx1"/>
                </a:solidFill>
                <a:latin typeface="Arial" panose="020B0604020202020204" pitchFamily="34" charset="0"/>
                <a:cs typeface="Arial" panose="020B0604020202020204" pitchFamily="34" charset="0"/>
              </a:rPr>
              <a:t>We can build a Referral program and the customer who refers our product will be provided special discounts and promotional gifts.</a:t>
            </a:r>
          </a:p>
          <a:p>
            <a:r>
              <a:rPr lang="en-IN" sz="1900" b="1" u="sng" dirty="0">
                <a:solidFill>
                  <a:schemeClr val="tx1"/>
                </a:solidFill>
                <a:latin typeface="Arial" panose="020B0604020202020204" pitchFamily="34" charset="0"/>
                <a:cs typeface="Arial" panose="020B0604020202020204" pitchFamily="34" charset="0"/>
              </a:rPr>
              <a:t>Percentage Sales Scheme: </a:t>
            </a:r>
            <a:r>
              <a:rPr lang="en-IN" sz="1900" dirty="0">
                <a:solidFill>
                  <a:schemeClr val="tx1"/>
                </a:solidFill>
                <a:latin typeface="Arial" panose="020B0604020202020204" pitchFamily="34" charset="0"/>
                <a:cs typeface="Arial" panose="020B0604020202020204" pitchFamily="34" charset="0"/>
              </a:rPr>
              <a:t> Use of such discounts can be of great help to promote our product. If a customer buys certain amount of sales value at one purchase time then he will be eligible for certain percentage of discount on that sales. </a:t>
            </a:r>
          </a:p>
          <a:p>
            <a:r>
              <a:rPr lang="en-IN" sz="1900" b="1" u="sng" dirty="0">
                <a:solidFill>
                  <a:schemeClr val="tx1"/>
                </a:solidFill>
                <a:latin typeface="Arial" panose="020B0604020202020204" pitchFamily="34" charset="0"/>
                <a:cs typeface="Arial" panose="020B0604020202020204" pitchFamily="34" charset="0"/>
              </a:rPr>
              <a:t>Loyalty Program: </a:t>
            </a:r>
            <a:r>
              <a:rPr lang="en-IN" sz="1900" dirty="0">
                <a:solidFill>
                  <a:schemeClr val="tx1"/>
                </a:solidFill>
                <a:latin typeface="Arial" panose="020B0604020202020204" pitchFamily="34" charset="0"/>
                <a:cs typeface="Arial" panose="020B0604020202020204" pitchFamily="34" charset="0"/>
              </a:rPr>
              <a:t>Loyalty programs have been a great way of promotion where we can work such discounts with customers, gym owners who will be credited with certain credit points based on their purchase and after reaching a particular milestone they will be rewarded with certain gifts. </a:t>
            </a:r>
          </a:p>
          <a:p>
            <a:endParaRPr lang="en-IN" sz="1900" b="1" u="sng"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5FB9048-2893-238D-3AA6-343F29B4DE6C}"/>
              </a:ext>
            </a:extLst>
          </p:cNvPr>
          <p:cNvSpPr>
            <a:spLocks noGrp="1"/>
          </p:cNvSpPr>
          <p:nvPr>
            <p:ph type="sldNum" sz="quarter" idx="12"/>
          </p:nvPr>
        </p:nvSpPr>
        <p:spPr/>
        <p:txBody>
          <a:bodyPr/>
          <a:lstStyle/>
          <a:p>
            <a:fld id="{64134014-7E0B-4C57-B3DA-4F2E60399A50}" type="slidenum">
              <a:rPr lang="en-IN" smtClean="0"/>
              <a:t>32</a:t>
            </a:fld>
            <a:endParaRPr lang="en-IN" dirty="0"/>
          </a:p>
        </p:txBody>
      </p:sp>
    </p:spTree>
    <p:extLst>
      <p:ext uri="{BB962C8B-B14F-4D97-AF65-F5344CB8AC3E}">
        <p14:creationId xmlns:p14="http://schemas.microsoft.com/office/powerpoint/2010/main" val="3509660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26796" y="406333"/>
            <a:ext cx="11538408" cy="394946"/>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cs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Who should be our target audience, and why? </a:t>
            </a: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rPr>
            </a:br>
            <a:br>
              <a:rPr lang="en-IN" sz="2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26796" y="1008668"/>
            <a:ext cx="11538408" cy="5569292"/>
          </a:xfrm>
        </p:spPr>
        <p:txBody>
          <a:bodyPr>
            <a:normAutofit/>
          </a:bodyPr>
          <a:lstStyle/>
          <a:p>
            <a:endParaRPr lang="en-IN" sz="1900" b="1" u="sng" dirty="0">
              <a:solidFill>
                <a:schemeClr val="tx1"/>
              </a:solidFill>
              <a:latin typeface="Arial" panose="020B0604020202020204" pitchFamily="34" charset="0"/>
              <a:cs typeface="Arial" panose="020B0604020202020204" pitchFamily="34" charset="0"/>
            </a:endParaRPr>
          </a:p>
          <a:p>
            <a:r>
              <a:rPr lang="en-IN" sz="1900" dirty="0">
                <a:solidFill>
                  <a:schemeClr val="tx1"/>
                </a:solidFill>
                <a:latin typeface="Arial" panose="020B0604020202020204" pitchFamily="34" charset="0"/>
                <a:cs typeface="Arial" panose="020B0604020202020204" pitchFamily="34" charset="0"/>
              </a:rPr>
              <a:t>As per the chart, we can clearly see that the 94% respondents </a:t>
            </a:r>
          </a:p>
          <a:p>
            <a:pPr marL="45720" indent="0">
              <a:buNone/>
            </a:pPr>
            <a:r>
              <a:rPr lang="en-IN" sz="1900" dirty="0">
                <a:solidFill>
                  <a:schemeClr val="tx1"/>
                </a:solidFill>
                <a:latin typeface="Arial" panose="020B0604020202020204" pitchFamily="34" charset="0"/>
                <a:cs typeface="Arial" panose="020B0604020202020204" pitchFamily="34" charset="0"/>
              </a:rPr>
              <a:t>   lie in the age group of 15 to 45 years.</a:t>
            </a:r>
          </a:p>
          <a:p>
            <a:r>
              <a:rPr lang="en-IN" sz="1900" dirty="0">
                <a:solidFill>
                  <a:schemeClr val="tx1"/>
                </a:solidFill>
                <a:latin typeface="Arial" panose="020B0604020202020204" pitchFamily="34" charset="0"/>
                <a:cs typeface="Arial" panose="020B0604020202020204" pitchFamily="34" charset="0"/>
              </a:rPr>
              <a:t> Also, if we look by the parameter of Gender we find that 60% </a:t>
            </a:r>
          </a:p>
          <a:p>
            <a:pPr marL="45720" indent="0">
              <a:buNone/>
            </a:pPr>
            <a:r>
              <a:rPr lang="en-IN" sz="1900" dirty="0">
                <a:solidFill>
                  <a:schemeClr val="tx1"/>
                </a:solidFill>
                <a:latin typeface="Arial" panose="020B0604020202020204" pitchFamily="34" charset="0"/>
                <a:cs typeface="Arial" panose="020B0604020202020204" pitchFamily="34" charset="0"/>
              </a:rPr>
              <a:t>   males prefer energy drinks followed by females (35%) and </a:t>
            </a:r>
          </a:p>
          <a:p>
            <a:pPr marL="45720" indent="0">
              <a:buNone/>
            </a:pPr>
            <a:r>
              <a:rPr lang="en-IN" sz="1900" dirty="0">
                <a:solidFill>
                  <a:schemeClr val="tx1"/>
                </a:solidFill>
                <a:latin typeface="Arial" panose="020B0604020202020204" pitchFamily="34" charset="0"/>
                <a:cs typeface="Arial" panose="020B0604020202020204" pitchFamily="34" charset="0"/>
              </a:rPr>
              <a:t>   Non – binary (5%).</a:t>
            </a:r>
          </a:p>
          <a:p>
            <a:r>
              <a:rPr lang="en-IN" sz="1900" dirty="0">
                <a:solidFill>
                  <a:schemeClr val="tx1"/>
                </a:solidFill>
                <a:latin typeface="Arial" panose="020B0604020202020204" pitchFamily="34" charset="0"/>
                <a:cs typeface="Arial" panose="020B0604020202020204" pitchFamily="34" charset="0"/>
              </a:rPr>
              <a:t>In terms of consumption frequency, 65% of the respondents in</a:t>
            </a:r>
          </a:p>
          <a:p>
            <a:pPr marL="45720" indent="0">
              <a:buNone/>
            </a:pPr>
            <a:r>
              <a:rPr lang="en-IN" sz="1900" dirty="0">
                <a:solidFill>
                  <a:schemeClr val="tx1"/>
                </a:solidFill>
                <a:latin typeface="Arial" panose="020B0604020202020204" pitchFamily="34" charset="0"/>
                <a:cs typeface="Arial" panose="020B0604020202020204" pitchFamily="34" charset="0"/>
              </a:rPr>
              <a:t>   the age group of 15 to 45 years consume energy drinks on a</a:t>
            </a:r>
          </a:p>
          <a:p>
            <a:pPr marL="45720" indent="0">
              <a:buNone/>
            </a:pPr>
            <a:r>
              <a:rPr lang="en-IN" sz="1900" dirty="0">
                <a:solidFill>
                  <a:schemeClr val="tx1"/>
                </a:solidFill>
                <a:latin typeface="Arial" panose="020B0604020202020204" pitchFamily="34" charset="0"/>
                <a:cs typeface="Arial" panose="020B0604020202020204" pitchFamily="34" charset="0"/>
              </a:rPr>
              <a:t>   weekly basis. </a:t>
            </a:r>
          </a:p>
          <a:p>
            <a:r>
              <a:rPr lang="en-IN" sz="1900" dirty="0">
                <a:solidFill>
                  <a:schemeClr val="tx1"/>
                </a:solidFill>
                <a:latin typeface="Arial" panose="020B0604020202020204" pitchFamily="34" charset="0"/>
                <a:cs typeface="Arial" panose="020B0604020202020204" pitchFamily="34" charset="0"/>
              </a:rPr>
              <a:t>As per our suggestion, we should target the age group of </a:t>
            </a:r>
          </a:p>
          <a:p>
            <a:pPr marL="45720" indent="0">
              <a:buNone/>
            </a:pPr>
            <a:r>
              <a:rPr lang="en-IN" sz="1900" dirty="0">
                <a:solidFill>
                  <a:schemeClr val="tx1"/>
                </a:solidFill>
                <a:latin typeface="Arial" panose="020B0604020202020204" pitchFamily="34" charset="0"/>
                <a:cs typeface="Arial" panose="020B0604020202020204" pitchFamily="34" charset="0"/>
              </a:rPr>
              <a:t>  15 to 45 years as this is the major age group who show highly </a:t>
            </a:r>
          </a:p>
          <a:p>
            <a:pPr marL="45720" indent="0">
              <a:buNone/>
            </a:pPr>
            <a:r>
              <a:rPr lang="en-IN" sz="1900" dirty="0">
                <a:solidFill>
                  <a:schemeClr val="tx1"/>
                </a:solidFill>
                <a:latin typeface="Arial" panose="020B0604020202020204" pitchFamily="34" charset="0"/>
                <a:cs typeface="Arial" panose="020B0604020202020204" pitchFamily="34" charset="0"/>
              </a:rPr>
              <a:t>   prefer and consume energy drinks on an overall basis. </a:t>
            </a: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a:p>
            <a:endParaRPr lang="en-IN" sz="19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BE35D13-151E-B582-7985-7CA3F19B2B10}"/>
              </a:ext>
            </a:extLst>
          </p:cNvPr>
          <p:cNvPicPr>
            <a:picLocks noChangeAspect="1"/>
          </p:cNvPicPr>
          <p:nvPr/>
        </p:nvPicPr>
        <p:blipFill>
          <a:blip r:embed="rId2"/>
          <a:stretch>
            <a:fillRect/>
          </a:stretch>
        </p:blipFill>
        <p:spPr>
          <a:xfrm>
            <a:off x="7598004" y="1102936"/>
            <a:ext cx="4081806" cy="1810528"/>
          </a:xfrm>
          <a:prstGeom prst="rect">
            <a:avLst/>
          </a:prstGeom>
        </p:spPr>
      </p:pic>
      <p:pic>
        <p:nvPicPr>
          <p:cNvPr id="6" name="Picture 5">
            <a:extLst>
              <a:ext uri="{FF2B5EF4-FFF2-40B4-BE49-F238E27FC236}">
                <a16:creationId xmlns:a16="http://schemas.microsoft.com/office/drawing/2014/main" id="{7B36790B-B101-36EE-E915-30CA87A7A985}"/>
              </a:ext>
            </a:extLst>
          </p:cNvPr>
          <p:cNvPicPr>
            <a:picLocks noChangeAspect="1"/>
          </p:cNvPicPr>
          <p:nvPr/>
        </p:nvPicPr>
        <p:blipFill>
          <a:blip r:embed="rId3"/>
          <a:stretch>
            <a:fillRect/>
          </a:stretch>
        </p:blipFill>
        <p:spPr>
          <a:xfrm>
            <a:off x="7532016" y="3070383"/>
            <a:ext cx="1932495" cy="2564090"/>
          </a:xfrm>
          <a:prstGeom prst="rect">
            <a:avLst/>
          </a:prstGeom>
        </p:spPr>
      </p:pic>
      <p:pic>
        <p:nvPicPr>
          <p:cNvPr id="8" name="Picture 7">
            <a:extLst>
              <a:ext uri="{FF2B5EF4-FFF2-40B4-BE49-F238E27FC236}">
                <a16:creationId xmlns:a16="http://schemas.microsoft.com/office/drawing/2014/main" id="{3C73785C-6C2D-4D0D-BFB8-5DA9B2C7911E}"/>
              </a:ext>
            </a:extLst>
          </p:cNvPr>
          <p:cNvPicPr>
            <a:picLocks noChangeAspect="1"/>
          </p:cNvPicPr>
          <p:nvPr/>
        </p:nvPicPr>
        <p:blipFill>
          <a:blip r:embed="rId4"/>
          <a:stretch>
            <a:fillRect/>
          </a:stretch>
        </p:blipFill>
        <p:spPr>
          <a:xfrm>
            <a:off x="9553922" y="3070383"/>
            <a:ext cx="2261482" cy="2564090"/>
          </a:xfrm>
          <a:prstGeom prst="rect">
            <a:avLst/>
          </a:prstGeom>
        </p:spPr>
      </p:pic>
      <p:sp>
        <p:nvSpPr>
          <p:cNvPr id="4" name="Slide Number Placeholder 3">
            <a:extLst>
              <a:ext uri="{FF2B5EF4-FFF2-40B4-BE49-F238E27FC236}">
                <a16:creationId xmlns:a16="http://schemas.microsoft.com/office/drawing/2014/main" id="{ACBAE7DE-123A-BCC4-EF2E-FD6509A0F86E}"/>
              </a:ext>
            </a:extLst>
          </p:cNvPr>
          <p:cNvSpPr>
            <a:spLocks noGrp="1"/>
          </p:cNvSpPr>
          <p:nvPr>
            <p:ph type="sldNum" sz="quarter" idx="12"/>
          </p:nvPr>
        </p:nvSpPr>
        <p:spPr/>
        <p:txBody>
          <a:bodyPr/>
          <a:lstStyle/>
          <a:p>
            <a:fld id="{64134014-7E0B-4C57-B3DA-4F2E60399A50}" type="slidenum">
              <a:rPr lang="en-IN" smtClean="0"/>
              <a:t>33</a:t>
            </a:fld>
            <a:endParaRPr lang="en-IN" dirty="0"/>
          </a:p>
        </p:txBody>
      </p:sp>
    </p:spTree>
    <p:extLst>
      <p:ext uri="{BB962C8B-B14F-4D97-AF65-F5344CB8AC3E}">
        <p14:creationId xmlns:p14="http://schemas.microsoft.com/office/powerpoint/2010/main" val="1006728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9D241-CE1A-BD29-3E57-2E8A88143E13}"/>
              </a:ext>
            </a:extLst>
          </p:cNvPr>
          <p:cNvSpPr txBox="1"/>
          <p:nvPr/>
        </p:nvSpPr>
        <p:spPr>
          <a:xfrm>
            <a:off x="2714920" y="2045617"/>
            <a:ext cx="6994689" cy="1569660"/>
          </a:xfrm>
          <a:prstGeom prst="rect">
            <a:avLst/>
          </a:prstGeom>
          <a:noFill/>
        </p:spPr>
        <p:txBody>
          <a:bodyPr wrap="square" rtlCol="0">
            <a:spAutoFit/>
          </a:bodyPr>
          <a:lstStyle/>
          <a:p>
            <a:r>
              <a:rPr lang="en-IN" sz="9600" b="1" u="sng" dirty="0"/>
              <a:t>THANK YOU</a:t>
            </a:r>
          </a:p>
        </p:txBody>
      </p:sp>
      <p:sp>
        <p:nvSpPr>
          <p:cNvPr id="3" name="Slide Number Placeholder 2">
            <a:extLst>
              <a:ext uri="{FF2B5EF4-FFF2-40B4-BE49-F238E27FC236}">
                <a16:creationId xmlns:a16="http://schemas.microsoft.com/office/drawing/2014/main" id="{CF8E0B4C-0D24-F066-340E-315DC25B58F9}"/>
              </a:ext>
            </a:extLst>
          </p:cNvPr>
          <p:cNvSpPr>
            <a:spLocks noGrp="1"/>
          </p:cNvSpPr>
          <p:nvPr>
            <p:ph type="sldNum" sz="quarter" idx="12"/>
          </p:nvPr>
        </p:nvSpPr>
        <p:spPr/>
        <p:txBody>
          <a:bodyPr/>
          <a:lstStyle/>
          <a:p>
            <a:fld id="{64134014-7E0B-4C57-B3DA-4F2E60399A50}" type="slidenum">
              <a:rPr lang="en-IN" smtClean="0"/>
              <a:t>34</a:t>
            </a:fld>
            <a:endParaRPr lang="en-IN" dirty="0"/>
          </a:p>
        </p:txBody>
      </p:sp>
    </p:spTree>
    <p:extLst>
      <p:ext uri="{BB962C8B-B14F-4D97-AF65-F5344CB8AC3E}">
        <p14:creationId xmlns:p14="http://schemas.microsoft.com/office/powerpoint/2010/main" val="101927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D470-FABC-8C64-CA86-8A7FAF3BB506}"/>
              </a:ext>
            </a:extLst>
          </p:cNvPr>
          <p:cNvSpPr>
            <a:spLocks noGrp="1"/>
          </p:cNvSpPr>
          <p:nvPr>
            <p:ph type="title"/>
          </p:nvPr>
        </p:nvSpPr>
        <p:spPr>
          <a:xfrm>
            <a:off x="322867" y="269048"/>
            <a:ext cx="11479491" cy="705678"/>
          </a:xfrm>
        </p:spPr>
        <p:txBody>
          <a:bodyPr>
            <a:normAutofit/>
          </a:bodyPr>
          <a:lstStyle/>
          <a:p>
            <a:pPr algn="ctr"/>
            <a:r>
              <a:rPr lang="en-IN" b="1" u="sng" dirty="0">
                <a:solidFill>
                  <a:schemeClr val="tx1"/>
                </a:solidFill>
              </a:rPr>
              <a:t>PROJECT APPROACH &amp; ROADMAP</a:t>
            </a:r>
          </a:p>
        </p:txBody>
      </p:sp>
      <p:sp>
        <p:nvSpPr>
          <p:cNvPr id="3" name="Content Placeholder 2">
            <a:extLst>
              <a:ext uri="{FF2B5EF4-FFF2-40B4-BE49-F238E27FC236}">
                <a16:creationId xmlns:a16="http://schemas.microsoft.com/office/drawing/2014/main" id="{25040E94-C349-91FF-8094-CB3F3DA661CC}"/>
              </a:ext>
            </a:extLst>
          </p:cNvPr>
          <p:cNvSpPr>
            <a:spLocks noGrp="1"/>
          </p:cNvSpPr>
          <p:nvPr>
            <p:ph idx="1"/>
          </p:nvPr>
        </p:nvSpPr>
        <p:spPr>
          <a:xfrm>
            <a:off x="322868" y="1168924"/>
            <a:ext cx="11479490" cy="5420028"/>
          </a:xfrm>
        </p:spPr>
        <p:txBody>
          <a:bodyPr>
            <a:normAutofit/>
          </a:bodyPr>
          <a:lstStyle/>
          <a:p>
            <a:r>
              <a:rPr lang="en-IN" sz="1900" dirty="0">
                <a:solidFill>
                  <a:schemeClr val="tx1"/>
                </a:solidFill>
                <a:latin typeface="Arial" panose="020B0604020202020204" pitchFamily="34" charset="0"/>
                <a:cs typeface="Arial" panose="020B0604020202020204" pitchFamily="34" charset="0"/>
              </a:rPr>
              <a:t>To Achieve Codex Objectives we have tried to explore the below mentioned segments with respect to Survey data:</a:t>
            </a:r>
          </a:p>
          <a:p>
            <a:pPr marL="502920" indent="-457200">
              <a:buFont typeface="+mj-lt"/>
              <a:buAutoNum type="alphaLcPeriod"/>
            </a:pPr>
            <a:r>
              <a:rPr lang="en-IN" sz="1900" b="1" u="sng" dirty="0">
                <a:solidFill>
                  <a:schemeClr val="tx1"/>
                </a:solidFill>
                <a:latin typeface="Arial" panose="020B0604020202020204" pitchFamily="34" charset="0"/>
                <a:cs typeface="Arial" panose="020B0604020202020204" pitchFamily="34" charset="0"/>
              </a:rPr>
              <a:t>Demographic Analysis</a:t>
            </a:r>
            <a:r>
              <a:rPr lang="en-IN" sz="1900" dirty="0">
                <a:solidFill>
                  <a:schemeClr val="tx1"/>
                </a:solidFill>
                <a:latin typeface="Arial" panose="020B0604020202020204" pitchFamily="34" charset="0"/>
                <a:cs typeface="Arial" panose="020B0604020202020204" pitchFamily="34" charset="0"/>
              </a:rPr>
              <a:t>: We are trying to understand the respondents characteristics based on certain attributes  like Gender, Age, Consumption pattern etc. </a:t>
            </a:r>
          </a:p>
          <a:p>
            <a:pPr marL="502920" indent="-457200">
              <a:buFont typeface="+mj-lt"/>
              <a:buAutoNum type="alphaLcPeriod"/>
            </a:pPr>
            <a:r>
              <a:rPr lang="en-IN" sz="1900" b="1" u="sng" dirty="0">
                <a:solidFill>
                  <a:schemeClr val="tx1"/>
                </a:solidFill>
                <a:latin typeface="Arial" panose="020B0604020202020204" pitchFamily="34" charset="0"/>
                <a:cs typeface="Arial" panose="020B0604020202020204" pitchFamily="34" charset="0"/>
              </a:rPr>
              <a:t>Consumer Preference</a:t>
            </a:r>
            <a:r>
              <a:rPr lang="en-IN" sz="1900" dirty="0">
                <a:solidFill>
                  <a:schemeClr val="tx1"/>
                </a:solidFill>
                <a:latin typeface="Arial" panose="020B0604020202020204" pitchFamily="34" charset="0"/>
                <a:cs typeface="Arial" panose="020B0604020202020204" pitchFamily="34" charset="0"/>
              </a:rPr>
              <a:t>: We are looking at the respondents product preferences like Product packaging, Ingredients preference etc.</a:t>
            </a:r>
          </a:p>
          <a:p>
            <a:pPr marL="502920" indent="-457200">
              <a:buFont typeface="+mj-lt"/>
              <a:buAutoNum type="alphaLcPeriod"/>
            </a:pPr>
            <a:r>
              <a:rPr lang="en-IN" sz="1900" b="1" u="sng" dirty="0">
                <a:solidFill>
                  <a:schemeClr val="tx1"/>
                </a:solidFill>
                <a:latin typeface="Arial" panose="020B0604020202020204" pitchFamily="34" charset="0"/>
                <a:cs typeface="Arial" panose="020B0604020202020204" pitchFamily="34" charset="0"/>
              </a:rPr>
              <a:t>Competitor Analysis</a:t>
            </a:r>
            <a:r>
              <a:rPr lang="en-IN" sz="1900" dirty="0">
                <a:solidFill>
                  <a:schemeClr val="tx1"/>
                </a:solidFill>
                <a:latin typeface="Arial" panose="020B0604020202020204" pitchFamily="34" charset="0"/>
                <a:cs typeface="Arial" panose="020B0604020202020204" pitchFamily="34" charset="0"/>
              </a:rPr>
              <a:t>: In this segment, we are analysing the market in terms of the leading brands and competitors.</a:t>
            </a:r>
          </a:p>
          <a:p>
            <a:pPr marL="502920" indent="-457200">
              <a:buFont typeface="+mj-lt"/>
              <a:buAutoNum type="alphaLcPeriod"/>
            </a:pPr>
            <a:r>
              <a:rPr lang="en-IN" sz="1900" b="1" u="sng" dirty="0">
                <a:solidFill>
                  <a:schemeClr val="tx1"/>
                </a:solidFill>
                <a:latin typeface="Arial" panose="020B0604020202020204" pitchFamily="34" charset="0"/>
                <a:cs typeface="Arial" panose="020B0604020202020204" pitchFamily="34" charset="0"/>
              </a:rPr>
              <a:t>Marketing Channels &amp; Brand Awareness</a:t>
            </a:r>
            <a:r>
              <a:rPr lang="en-IN" sz="1900" dirty="0">
                <a:solidFill>
                  <a:schemeClr val="tx1"/>
                </a:solidFill>
                <a:latin typeface="Arial" panose="020B0604020202020204" pitchFamily="34" charset="0"/>
                <a:cs typeface="Arial" panose="020B0604020202020204" pitchFamily="34" charset="0"/>
              </a:rPr>
              <a:t>: In this we will try to understand the different marketing approach used in market for reaching out to the customers.</a:t>
            </a:r>
          </a:p>
          <a:p>
            <a:pPr marL="502920" indent="-457200">
              <a:buFont typeface="+mj-lt"/>
              <a:buAutoNum type="alphaLcPeriod"/>
            </a:pPr>
            <a:r>
              <a:rPr lang="en-IN" sz="1900" b="1" u="sng" dirty="0">
                <a:solidFill>
                  <a:schemeClr val="tx1"/>
                </a:solidFill>
                <a:latin typeface="Arial" panose="020B0604020202020204" pitchFamily="34" charset="0"/>
                <a:cs typeface="Arial" panose="020B0604020202020204" pitchFamily="34" charset="0"/>
              </a:rPr>
              <a:t>Brand Penetration</a:t>
            </a:r>
            <a:r>
              <a:rPr lang="en-IN" sz="1900" dirty="0">
                <a:solidFill>
                  <a:schemeClr val="tx1"/>
                </a:solidFill>
                <a:latin typeface="Arial" panose="020B0604020202020204" pitchFamily="34" charset="0"/>
                <a:cs typeface="Arial" panose="020B0604020202020204" pitchFamily="34" charset="0"/>
              </a:rPr>
              <a:t>: Analysing Codex Brand Awareness and general perception in the market.</a:t>
            </a:r>
          </a:p>
          <a:p>
            <a:pPr marL="502920" indent="-457200">
              <a:buFont typeface="+mj-lt"/>
              <a:buAutoNum type="alphaLcPeriod"/>
            </a:pPr>
            <a:r>
              <a:rPr lang="en-IN" sz="1900" b="1" u="sng" dirty="0">
                <a:solidFill>
                  <a:schemeClr val="tx1"/>
                </a:solidFill>
                <a:latin typeface="Arial" panose="020B0604020202020204" pitchFamily="34" charset="0"/>
                <a:cs typeface="Arial" panose="020B0604020202020204" pitchFamily="34" charset="0"/>
              </a:rPr>
              <a:t>Purchase Behavior</a:t>
            </a:r>
            <a:r>
              <a:rPr lang="en-IN" sz="1900" dirty="0">
                <a:solidFill>
                  <a:schemeClr val="tx1"/>
                </a:solidFill>
                <a:latin typeface="Arial" panose="020B0604020202020204" pitchFamily="34" charset="0"/>
                <a:cs typeface="Arial" panose="020B0604020202020204" pitchFamily="34" charset="0"/>
              </a:rPr>
              <a:t>: Trying to understand what factors and elements a respondent might check before purchasing our product. </a:t>
            </a:r>
          </a:p>
          <a:p>
            <a:pPr marL="502920" indent="-457200">
              <a:buFont typeface="+mj-lt"/>
              <a:buAutoNum type="alphaLcPeriod"/>
            </a:pPr>
            <a:r>
              <a:rPr lang="en-IN" sz="1900" b="1" u="sng" dirty="0">
                <a:solidFill>
                  <a:schemeClr val="tx1"/>
                </a:solidFill>
                <a:latin typeface="Arial" panose="020B0604020202020204" pitchFamily="34" charset="0"/>
                <a:cs typeface="Arial" panose="020B0604020202020204" pitchFamily="34" charset="0"/>
              </a:rPr>
              <a:t>Product Development</a:t>
            </a:r>
            <a:r>
              <a:rPr lang="en-IN" sz="1900" dirty="0">
                <a:solidFill>
                  <a:schemeClr val="tx1"/>
                </a:solidFill>
                <a:latin typeface="Arial" panose="020B0604020202020204" pitchFamily="34" charset="0"/>
                <a:cs typeface="Arial" panose="020B0604020202020204" pitchFamily="34" charset="0"/>
              </a:rPr>
              <a:t>: Looking at the product factors which need to be improved. </a:t>
            </a:r>
          </a:p>
          <a:p>
            <a:pPr marL="502920" indent="-457200">
              <a:buFont typeface="+mj-lt"/>
              <a:buAutoNum type="alphaLcPeriod"/>
            </a:pPr>
            <a:endParaRPr lang="en-IN" sz="1900" dirty="0">
              <a:solidFill>
                <a:schemeClr val="tx1"/>
              </a:solidFill>
              <a:latin typeface="Arial" panose="020B0604020202020204" pitchFamily="34" charset="0"/>
              <a:cs typeface="Arial" panose="020B0604020202020204" pitchFamily="34" charset="0"/>
            </a:endParaRPr>
          </a:p>
          <a:p>
            <a:pPr marL="502920" indent="-457200">
              <a:buFont typeface="+mj-lt"/>
              <a:buAutoNum type="alphaLcPeriod"/>
            </a:pPr>
            <a:endParaRPr lang="en-IN" sz="1900" dirty="0"/>
          </a:p>
          <a:p>
            <a:pPr marL="502920" indent="-457200">
              <a:buFont typeface="+mj-lt"/>
              <a:buAutoNum type="alphaLcPeriod"/>
            </a:pPr>
            <a:endParaRPr lang="en-IN" sz="1900" dirty="0"/>
          </a:p>
          <a:p>
            <a:pPr marL="502920" indent="-457200">
              <a:buFont typeface="+mj-lt"/>
              <a:buAutoNum type="alphaLcPeriod"/>
            </a:pPr>
            <a:endParaRPr lang="en-IN" sz="1900" dirty="0"/>
          </a:p>
          <a:p>
            <a:pPr marL="502920" indent="-457200">
              <a:buFont typeface="+mj-lt"/>
              <a:buAutoNum type="alphaLcPeriod"/>
            </a:pPr>
            <a:endParaRPr lang="en-IN" sz="1900" dirty="0"/>
          </a:p>
          <a:p>
            <a:pPr marL="502920" indent="-457200">
              <a:buFont typeface="+mj-lt"/>
              <a:buAutoNum type="alphaLcPeriod"/>
            </a:pPr>
            <a:endParaRPr lang="en-IN" sz="1900" dirty="0"/>
          </a:p>
          <a:p>
            <a:pPr marL="502920" indent="-457200">
              <a:buFont typeface="+mj-lt"/>
              <a:buAutoNum type="alphaLcPeriod"/>
            </a:pPr>
            <a:endParaRPr lang="en-IN" sz="1900" dirty="0"/>
          </a:p>
        </p:txBody>
      </p:sp>
      <p:sp>
        <p:nvSpPr>
          <p:cNvPr id="4" name="Slide Number Placeholder 3">
            <a:extLst>
              <a:ext uri="{FF2B5EF4-FFF2-40B4-BE49-F238E27FC236}">
                <a16:creationId xmlns:a16="http://schemas.microsoft.com/office/drawing/2014/main" id="{00C2B8A5-1112-FE4C-CB1B-701A5A7244F5}"/>
              </a:ext>
            </a:extLst>
          </p:cNvPr>
          <p:cNvSpPr>
            <a:spLocks noGrp="1"/>
          </p:cNvSpPr>
          <p:nvPr>
            <p:ph type="sldNum" sz="quarter" idx="12"/>
          </p:nvPr>
        </p:nvSpPr>
        <p:spPr/>
        <p:txBody>
          <a:bodyPr/>
          <a:lstStyle/>
          <a:p>
            <a:fld id="{64134014-7E0B-4C57-B3DA-4F2E60399A50}" type="slidenum">
              <a:rPr lang="en-IN" smtClean="0"/>
              <a:t>4</a:t>
            </a:fld>
            <a:endParaRPr lang="en-IN" dirty="0"/>
          </a:p>
        </p:txBody>
      </p:sp>
    </p:spTree>
    <p:extLst>
      <p:ext uri="{BB962C8B-B14F-4D97-AF65-F5344CB8AC3E}">
        <p14:creationId xmlns:p14="http://schemas.microsoft.com/office/powerpoint/2010/main" val="77794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5C2-9C80-0882-BC0A-4501446F98E7}"/>
              </a:ext>
            </a:extLst>
          </p:cNvPr>
          <p:cNvSpPr>
            <a:spLocks noGrp="1"/>
          </p:cNvSpPr>
          <p:nvPr>
            <p:ph type="ctrTitle"/>
          </p:nvPr>
        </p:nvSpPr>
        <p:spPr/>
        <p:txBody>
          <a:bodyPr/>
          <a:lstStyle/>
          <a:p>
            <a:r>
              <a:rPr lang="en-IN" u="sng" dirty="0"/>
              <a:t>DEMOGRAPHIC INSIGHTS</a:t>
            </a:r>
          </a:p>
        </p:txBody>
      </p:sp>
    </p:spTree>
    <p:extLst>
      <p:ext uri="{BB962C8B-B14F-4D97-AF65-F5344CB8AC3E}">
        <p14:creationId xmlns:p14="http://schemas.microsoft.com/office/powerpoint/2010/main" val="174067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39365" y="298517"/>
            <a:ext cx="11538408" cy="691298"/>
          </a:xfrm>
        </p:spPr>
        <p:txBody>
          <a:bodyPr>
            <a:noAutofit/>
          </a:bodyPr>
          <a:lstStyle/>
          <a:p>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Who prefers energy drink more? (male/female/non-binary?) </a:t>
            </a: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1178350"/>
            <a:ext cx="11513269" cy="5241303"/>
          </a:xfrm>
        </p:spPr>
        <p:txBody>
          <a:bodyPr/>
          <a:lstStyle/>
          <a:p>
            <a:r>
              <a:rPr lang="en-IN" sz="1900" dirty="0">
                <a:solidFill>
                  <a:schemeClr val="tx1"/>
                </a:solidFill>
                <a:latin typeface="Arial" panose="020B0604020202020204" pitchFamily="34" charset="0"/>
                <a:cs typeface="Arial" panose="020B0604020202020204" pitchFamily="34" charset="0"/>
              </a:rPr>
              <a:t>The CODEX Energy drinks market survey is conducted for </a:t>
            </a:r>
          </a:p>
          <a:p>
            <a:pPr marL="45720" indent="0">
              <a:buNone/>
            </a:pPr>
            <a:r>
              <a:rPr lang="en-IN" sz="1900" dirty="0">
                <a:solidFill>
                  <a:schemeClr val="tx1"/>
                </a:solidFill>
                <a:latin typeface="Arial" panose="020B0604020202020204" pitchFamily="34" charset="0"/>
                <a:cs typeface="Arial" panose="020B0604020202020204" pitchFamily="34" charset="0"/>
              </a:rPr>
              <a:t>   10,000 respondents.</a:t>
            </a:r>
          </a:p>
          <a:p>
            <a:r>
              <a:rPr lang="en-IN" sz="1900" dirty="0">
                <a:solidFill>
                  <a:schemeClr val="tx1"/>
                </a:solidFill>
                <a:latin typeface="Arial" panose="020B0604020202020204" pitchFamily="34" charset="0"/>
                <a:cs typeface="Arial" panose="020B0604020202020204" pitchFamily="34" charset="0"/>
              </a:rPr>
              <a:t>From the given pie, we can find that the major respondents are</a:t>
            </a:r>
          </a:p>
          <a:p>
            <a:pPr marL="45720" indent="0">
              <a:buNone/>
            </a:pPr>
            <a:r>
              <a:rPr lang="en-IN" sz="1900" dirty="0">
                <a:solidFill>
                  <a:schemeClr val="tx1"/>
                </a:solidFill>
                <a:latin typeface="Arial" panose="020B0604020202020204" pitchFamily="34" charset="0"/>
                <a:cs typeface="Arial" panose="020B0604020202020204" pitchFamily="34" charset="0"/>
              </a:rPr>
              <a:t>   males which constitute 60% of the total universe followed by</a:t>
            </a:r>
          </a:p>
          <a:p>
            <a:pPr marL="45720" indent="0">
              <a:buNone/>
            </a:pPr>
            <a:r>
              <a:rPr lang="en-IN" sz="1900" dirty="0">
                <a:solidFill>
                  <a:schemeClr val="tx1"/>
                </a:solidFill>
                <a:latin typeface="Arial" panose="020B0604020202020204" pitchFamily="34" charset="0"/>
                <a:cs typeface="Arial" panose="020B0604020202020204" pitchFamily="34" charset="0"/>
              </a:rPr>
              <a:t>   females with 35% and Non Binary with 5%.</a:t>
            </a:r>
          </a:p>
          <a:p>
            <a:r>
              <a:rPr lang="en-IN" sz="1900" dirty="0">
                <a:solidFill>
                  <a:schemeClr val="tx1"/>
                </a:solidFill>
                <a:latin typeface="Arial" panose="020B0604020202020204" pitchFamily="34" charset="0"/>
                <a:cs typeface="Arial" panose="020B0604020202020204" pitchFamily="34" charset="0"/>
              </a:rPr>
              <a:t>The gender which prefers energy drinks more are the males with</a:t>
            </a:r>
          </a:p>
          <a:p>
            <a:pPr marL="45720" indent="0">
              <a:buNone/>
            </a:pPr>
            <a:r>
              <a:rPr lang="en-IN" sz="1900" dirty="0">
                <a:solidFill>
                  <a:schemeClr val="tx1"/>
                </a:solidFill>
                <a:latin typeface="Arial" panose="020B0604020202020204" pitchFamily="34" charset="0"/>
                <a:cs typeface="Arial" panose="020B0604020202020204" pitchFamily="34" charset="0"/>
              </a:rPr>
              <a:t>   a count of around 6,000. In male category, we find that the age</a:t>
            </a:r>
          </a:p>
          <a:p>
            <a:pPr marL="45720" indent="0">
              <a:buNone/>
            </a:pPr>
            <a:r>
              <a:rPr lang="en-IN" sz="1900" dirty="0">
                <a:solidFill>
                  <a:schemeClr val="tx1"/>
                </a:solidFill>
                <a:latin typeface="Arial" panose="020B0604020202020204" pitchFamily="34" charset="0"/>
                <a:cs typeface="Arial" panose="020B0604020202020204" pitchFamily="34" charset="0"/>
              </a:rPr>
              <a:t>   group of 15 to 45 years (92.7%) prefer energy drinks more. </a:t>
            </a:r>
          </a:p>
          <a:p>
            <a:endParaRPr lang="en-IN" sz="2000" dirty="0">
              <a:solidFill>
                <a:schemeClr val="tx1"/>
              </a:solidFill>
            </a:endParaRPr>
          </a:p>
          <a:p>
            <a:endParaRPr lang="en-IN" dirty="0">
              <a:solidFill>
                <a:schemeClr val="tx1"/>
              </a:solidFill>
            </a:endParaRPr>
          </a:p>
        </p:txBody>
      </p:sp>
      <p:pic>
        <p:nvPicPr>
          <p:cNvPr id="5" name="Picture 4">
            <a:extLst>
              <a:ext uri="{FF2B5EF4-FFF2-40B4-BE49-F238E27FC236}">
                <a16:creationId xmlns:a16="http://schemas.microsoft.com/office/drawing/2014/main" id="{5B38E5CA-8303-AFF7-AA0E-E51F48542195}"/>
              </a:ext>
            </a:extLst>
          </p:cNvPr>
          <p:cNvPicPr>
            <a:picLocks noChangeAspect="1"/>
          </p:cNvPicPr>
          <p:nvPr/>
        </p:nvPicPr>
        <p:blipFill>
          <a:blip r:embed="rId2"/>
          <a:stretch>
            <a:fillRect/>
          </a:stretch>
        </p:blipFill>
        <p:spPr>
          <a:xfrm>
            <a:off x="7843101" y="1178351"/>
            <a:ext cx="3751868" cy="2601798"/>
          </a:xfrm>
          <a:prstGeom prst="rect">
            <a:avLst/>
          </a:prstGeom>
        </p:spPr>
      </p:pic>
      <p:pic>
        <p:nvPicPr>
          <p:cNvPr id="7" name="Picture 6">
            <a:extLst>
              <a:ext uri="{FF2B5EF4-FFF2-40B4-BE49-F238E27FC236}">
                <a16:creationId xmlns:a16="http://schemas.microsoft.com/office/drawing/2014/main" id="{F7229311-DC39-2E72-05A1-B434BD95277F}"/>
              </a:ext>
            </a:extLst>
          </p:cNvPr>
          <p:cNvPicPr>
            <a:picLocks noChangeAspect="1"/>
          </p:cNvPicPr>
          <p:nvPr/>
        </p:nvPicPr>
        <p:blipFill>
          <a:blip r:embed="rId3"/>
          <a:stretch>
            <a:fillRect/>
          </a:stretch>
        </p:blipFill>
        <p:spPr>
          <a:xfrm>
            <a:off x="7843102" y="3968684"/>
            <a:ext cx="3751868" cy="2309568"/>
          </a:xfrm>
          <a:prstGeom prst="rect">
            <a:avLst/>
          </a:prstGeom>
        </p:spPr>
      </p:pic>
      <p:sp>
        <p:nvSpPr>
          <p:cNvPr id="4" name="Slide Number Placeholder 3">
            <a:extLst>
              <a:ext uri="{FF2B5EF4-FFF2-40B4-BE49-F238E27FC236}">
                <a16:creationId xmlns:a16="http://schemas.microsoft.com/office/drawing/2014/main" id="{5447C044-938B-7162-F189-CDA8CDB7EFFB}"/>
              </a:ext>
            </a:extLst>
          </p:cNvPr>
          <p:cNvSpPr>
            <a:spLocks noGrp="1"/>
          </p:cNvSpPr>
          <p:nvPr>
            <p:ph type="sldNum" sz="quarter" idx="12"/>
          </p:nvPr>
        </p:nvSpPr>
        <p:spPr/>
        <p:txBody>
          <a:bodyPr/>
          <a:lstStyle/>
          <a:p>
            <a:fld id="{64134014-7E0B-4C57-B3DA-4F2E60399A50}" type="slidenum">
              <a:rPr lang="en-IN" smtClean="0"/>
              <a:t>6</a:t>
            </a:fld>
            <a:endParaRPr lang="en-IN" dirty="0"/>
          </a:p>
        </p:txBody>
      </p:sp>
    </p:spTree>
    <p:extLst>
      <p:ext uri="{BB962C8B-B14F-4D97-AF65-F5344CB8AC3E}">
        <p14:creationId xmlns:p14="http://schemas.microsoft.com/office/powerpoint/2010/main" val="171894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39365" y="298517"/>
            <a:ext cx="11538408" cy="691298"/>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2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r>
              <a:rPr lang="en-IN" sz="2800" b="0" i="0" u="none" strike="noStrike" baseline="0" dirty="0">
                <a:solidFill>
                  <a:srgbClr val="000000"/>
                </a:solidFill>
                <a:latin typeface="Arial" panose="020B0604020202020204" pitchFamily="34" charset="0"/>
                <a:cs typeface="Arial" panose="020B0604020202020204" pitchFamily="34" charset="0"/>
              </a:rPr>
              <a:t>Which age group prefers energy drinks more? </a:t>
            </a:r>
            <a:br>
              <a:rPr lang="en-IN" sz="1800" b="0" i="0" u="none" strike="noStrike" baseline="0" dirty="0">
                <a:solidFill>
                  <a:srgbClr val="000000"/>
                </a:solidFill>
              </a:rPr>
            </a:br>
            <a:br>
              <a:rPr lang="en-IN" sz="1800" b="0" i="0" u="none" strike="noStrike" baseline="0" dirty="0">
                <a:solidFill>
                  <a:srgbClr val="000000"/>
                </a:solidFill>
              </a:rPr>
            </a:br>
            <a:br>
              <a:rPr lang="en-IN" sz="2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989815"/>
            <a:ext cx="11513269" cy="5429839"/>
          </a:xfrm>
        </p:spPr>
        <p:txBody>
          <a:bodyPr/>
          <a:lstStyle/>
          <a:p>
            <a:endParaRPr lang="en-IN" sz="2000" dirty="0">
              <a:solidFill>
                <a:schemeClr val="tx1"/>
              </a:solidFill>
            </a:endParaRPr>
          </a:p>
          <a:p>
            <a:r>
              <a:rPr lang="en-IN" sz="1900" dirty="0">
                <a:solidFill>
                  <a:schemeClr val="tx1"/>
                </a:solidFill>
                <a:latin typeface="Arial" panose="020B0604020202020204" pitchFamily="34" charset="0"/>
                <a:cs typeface="Arial" panose="020B0604020202020204" pitchFamily="34" charset="0"/>
              </a:rPr>
              <a:t>We have respondents from different age groups ranging from</a:t>
            </a:r>
          </a:p>
          <a:p>
            <a:pPr marL="45720" indent="0">
              <a:buNone/>
            </a:pPr>
            <a:r>
              <a:rPr lang="en-IN" sz="1900" dirty="0">
                <a:solidFill>
                  <a:schemeClr val="tx1"/>
                </a:solidFill>
                <a:latin typeface="Arial" panose="020B0604020202020204" pitchFamily="34" charset="0"/>
                <a:cs typeface="Arial" panose="020B0604020202020204" pitchFamily="34" charset="0"/>
              </a:rPr>
              <a:t>   15 years to the age group of 65+ years.</a:t>
            </a:r>
          </a:p>
          <a:p>
            <a:r>
              <a:rPr lang="en-IN" sz="1900" dirty="0">
                <a:solidFill>
                  <a:schemeClr val="tx1"/>
                </a:solidFill>
                <a:latin typeface="Arial" panose="020B0604020202020204" pitchFamily="34" charset="0"/>
                <a:cs typeface="Arial" panose="020B0604020202020204" pitchFamily="34" charset="0"/>
              </a:rPr>
              <a:t>We can observe that the age group of 19-30 years (55%) prefer</a:t>
            </a:r>
          </a:p>
          <a:p>
            <a:pPr marL="45720" indent="0">
              <a:buNone/>
            </a:pPr>
            <a:r>
              <a:rPr lang="en-IN" sz="1900" dirty="0">
                <a:solidFill>
                  <a:schemeClr val="tx1"/>
                </a:solidFill>
                <a:latin typeface="Arial" panose="020B0604020202020204" pitchFamily="34" charset="0"/>
                <a:cs typeface="Arial" panose="020B0604020202020204" pitchFamily="34" charset="0"/>
              </a:rPr>
              <a:t>   the energy drinks more followed by 31-45 years (24%) and </a:t>
            </a:r>
          </a:p>
          <a:p>
            <a:pPr marL="45720" indent="0">
              <a:buNone/>
            </a:pPr>
            <a:r>
              <a:rPr lang="en-IN" sz="1900" dirty="0">
                <a:solidFill>
                  <a:schemeClr val="tx1"/>
                </a:solidFill>
                <a:latin typeface="Arial" panose="020B0604020202020204" pitchFamily="34" charset="0"/>
                <a:cs typeface="Arial" panose="020B0604020202020204" pitchFamily="34" charset="0"/>
              </a:rPr>
              <a:t>    15-18 years (15%).</a:t>
            </a:r>
          </a:p>
          <a:p>
            <a:r>
              <a:rPr lang="en-IN" sz="1900" dirty="0">
                <a:solidFill>
                  <a:schemeClr val="tx1"/>
                </a:solidFill>
                <a:latin typeface="Arial" panose="020B0604020202020204" pitchFamily="34" charset="0"/>
                <a:cs typeface="Arial" panose="020B0604020202020204" pitchFamily="34" charset="0"/>
              </a:rPr>
              <a:t>The probable reason for such observation could be the fact</a:t>
            </a:r>
          </a:p>
          <a:p>
            <a:pPr marL="45720" indent="0">
              <a:buNone/>
            </a:pPr>
            <a:r>
              <a:rPr lang="en-IN" sz="1900" dirty="0">
                <a:solidFill>
                  <a:schemeClr val="tx1"/>
                </a:solidFill>
                <a:latin typeface="Arial" panose="020B0604020202020204" pitchFamily="34" charset="0"/>
                <a:cs typeface="Arial" panose="020B0604020202020204" pitchFamily="34" charset="0"/>
              </a:rPr>
              <a:t>    the people in the age group of 15 to 45 years are more</a:t>
            </a:r>
          </a:p>
          <a:p>
            <a:pPr marL="45720" indent="0">
              <a:buNone/>
            </a:pPr>
            <a:r>
              <a:rPr lang="en-IN" sz="1900" dirty="0">
                <a:solidFill>
                  <a:schemeClr val="tx1"/>
                </a:solidFill>
                <a:latin typeface="Arial" panose="020B0604020202020204" pitchFamily="34" charset="0"/>
                <a:cs typeface="Arial" panose="020B0604020202020204" pitchFamily="34" charset="0"/>
              </a:rPr>
              <a:t>    engaged in gym or heavy physical activities where the need</a:t>
            </a:r>
          </a:p>
          <a:p>
            <a:pPr marL="45720" indent="0">
              <a:buNone/>
            </a:pPr>
            <a:r>
              <a:rPr lang="en-IN" sz="1900" dirty="0">
                <a:solidFill>
                  <a:schemeClr val="tx1"/>
                </a:solidFill>
                <a:latin typeface="Arial" panose="020B0604020202020204" pitchFamily="34" charset="0"/>
                <a:cs typeface="Arial" panose="020B0604020202020204" pitchFamily="34" charset="0"/>
              </a:rPr>
              <a:t>    for energy drinks is quite high.</a:t>
            </a:r>
          </a:p>
        </p:txBody>
      </p:sp>
      <p:pic>
        <p:nvPicPr>
          <p:cNvPr id="6" name="Picture 5">
            <a:extLst>
              <a:ext uri="{FF2B5EF4-FFF2-40B4-BE49-F238E27FC236}">
                <a16:creationId xmlns:a16="http://schemas.microsoft.com/office/drawing/2014/main" id="{D2C6A925-3DAB-8861-E4E8-957F05D71F87}"/>
              </a:ext>
            </a:extLst>
          </p:cNvPr>
          <p:cNvPicPr>
            <a:picLocks noChangeAspect="1"/>
          </p:cNvPicPr>
          <p:nvPr/>
        </p:nvPicPr>
        <p:blipFill>
          <a:blip r:embed="rId2"/>
          <a:stretch>
            <a:fillRect/>
          </a:stretch>
        </p:blipFill>
        <p:spPr>
          <a:xfrm>
            <a:off x="7937370" y="1140643"/>
            <a:ext cx="3657600" cy="4892512"/>
          </a:xfrm>
          <a:prstGeom prst="rect">
            <a:avLst/>
          </a:prstGeom>
        </p:spPr>
      </p:pic>
      <p:sp>
        <p:nvSpPr>
          <p:cNvPr id="4" name="Slide Number Placeholder 3">
            <a:extLst>
              <a:ext uri="{FF2B5EF4-FFF2-40B4-BE49-F238E27FC236}">
                <a16:creationId xmlns:a16="http://schemas.microsoft.com/office/drawing/2014/main" id="{882FE4D1-E356-1093-2D75-5679CB88B16A}"/>
              </a:ext>
            </a:extLst>
          </p:cNvPr>
          <p:cNvSpPr>
            <a:spLocks noGrp="1"/>
          </p:cNvSpPr>
          <p:nvPr>
            <p:ph type="sldNum" sz="quarter" idx="12"/>
          </p:nvPr>
        </p:nvSpPr>
        <p:spPr/>
        <p:txBody>
          <a:bodyPr/>
          <a:lstStyle/>
          <a:p>
            <a:fld id="{64134014-7E0B-4C57-B3DA-4F2E60399A50}" type="slidenum">
              <a:rPr lang="en-IN" smtClean="0"/>
              <a:t>7</a:t>
            </a:fld>
            <a:endParaRPr lang="en-IN" dirty="0"/>
          </a:p>
        </p:txBody>
      </p:sp>
    </p:spTree>
    <p:extLst>
      <p:ext uri="{BB962C8B-B14F-4D97-AF65-F5344CB8AC3E}">
        <p14:creationId xmlns:p14="http://schemas.microsoft.com/office/powerpoint/2010/main" val="158681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F3E-ED53-E6DF-73EB-A6CBC2C66480}"/>
              </a:ext>
            </a:extLst>
          </p:cNvPr>
          <p:cNvSpPr>
            <a:spLocks noGrp="1"/>
          </p:cNvSpPr>
          <p:nvPr>
            <p:ph type="title"/>
          </p:nvPr>
        </p:nvSpPr>
        <p:spPr>
          <a:xfrm>
            <a:off x="339365" y="298517"/>
            <a:ext cx="11538408" cy="691298"/>
          </a:xfrm>
        </p:spPr>
        <p:txBody>
          <a:bodyPr>
            <a:noAutofit/>
          </a:bodyPr>
          <a:lstStyle/>
          <a:p>
            <a:pPr algn="l"/>
            <a:br>
              <a:rPr lang="en-IN" sz="2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br>
              <a:rPr lang="en-IN" sz="1800" b="0" i="0" u="none" strike="noStrike" baseline="0" dirty="0">
                <a:solidFill>
                  <a:srgbClr val="000000"/>
                </a:solidFill>
                <a:latin typeface="Arial" panose="020B0604020202020204" pitchFamily="34" charset="0"/>
              </a:rPr>
            </a:br>
            <a:r>
              <a:rPr lang="en-IN" sz="2800" b="0" i="0" u="none" strike="noStrike" baseline="0" dirty="0">
                <a:solidFill>
                  <a:srgbClr val="000000"/>
                </a:solidFill>
                <a:latin typeface="Arial" panose="020B0604020202020204" pitchFamily="34" charset="0"/>
              </a:rPr>
              <a:t>Which type of marketing reaches the most Youth (15-30)? </a:t>
            </a:r>
            <a:br>
              <a:rPr lang="en-IN" sz="1800" b="0" i="0" u="none" strike="noStrike" baseline="0" dirty="0">
                <a:solidFill>
                  <a:srgbClr val="000000"/>
                </a:solidFill>
                <a:latin typeface="Arial" panose="020B0604020202020204" pitchFamily="34" charset="0"/>
              </a:rPr>
            </a:br>
            <a:br>
              <a:rPr lang="en-IN" sz="1800" b="0" i="0" u="none" strike="noStrike" baseline="0" dirty="0">
                <a:solidFill>
                  <a:srgbClr val="000000"/>
                </a:solidFill>
                <a:latin typeface="Arial" panose="020B0604020202020204" pitchFamily="34" charset="0"/>
              </a:rPr>
            </a:br>
            <a:br>
              <a:rPr lang="en-IN" sz="2800" b="0" i="0" u="none" strike="noStrike" baseline="0" dirty="0">
                <a:solidFill>
                  <a:srgbClr val="000000"/>
                </a:solidFill>
                <a:latin typeface="Arial" panose="020B0604020202020204" pitchFamily="34" charset="0"/>
              </a:rPr>
            </a:br>
            <a:endParaRPr lang="en-IN" sz="2800" dirty="0">
              <a:solidFill>
                <a:schemeClr val="tx1"/>
              </a:solidFill>
            </a:endParaRPr>
          </a:p>
        </p:txBody>
      </p:sp>
      <p:sp>
        <p:nvSpPr>
          <p:cNvPr id="3" name="Content Placeholder 2">
            <a:extLst>
              <a:ext uri="{FF2B5EF4-FFF2-40B4-BE49-F238E27FC236}">
                <a16:creationId xmlns:a16="http://schemas.microsoft.com/office/drawing/2014/main" id="{F8087527-B2A7-1A49-0E38-E910CF368579}"/>
              </a:ext>
            </a:extLst>
          </p:cNvPr>
          <p:cNvSpPr>
            <a:spLocks noGrp="1"/>
          </p:cNvSpPr>
          <p:nvPr>
            <p:ph idx="1"/>
          </p:nvPr>
        </p:nvSpPr>
        <p:spPr>
          <a:xfrm>
            <a:off x="339365" y="1074656"/>
            <a:ext cx="11513269" cy="5344998"/>
          </a:xfrm>
        </p:spPr>
        <p:txBody>
          <a:bodyPr/>
          <a:lstStyle/>
          <a:p>
            <a:endParaRPr lang="en-IN" sz="2000" dirty="0">
              <a:solidFill>
                <a:schemeClr val="tx1"/>
              </a:solidFill>
              <a:latin typeface="Arial" panose="020B0604020202020204" pitchFamily="34" charset="0"/>
              <a:cs typeface="Arial" panose="020B0604020202020204" pitchFamily="34" charset="0"/>
            </a:endParaRPr>
          </a:p>
          <a:p>
            <a:r>
              <a:rPr lang="en-IN" sz="1900" dirty="0">
                <a:solidFill>
                  <a:schemeClr val="tx1"/>
                </a:solidFill>
                <a:latin typeface="Arial" panose="020B0604020202020204" pitchFamily="34" charset="0"/>
                <a:cs typeface="Arial" panose="020B0604020202020204" pitchFamily="34" charset="0"/>
              </a:rPr>
              <a:t>We find that the respondents in the age group of 15-30 years</a:t>
            </a:r>
          </a:p>
          <a:p>
            <a:pPr marL="45720" indent="0">
              <a:buNone/>
            </a:pPr>
            <a:r>
              <a:rPr lang="en-IN" sz="1900" dirty="0">
                <a:solidFill>
                  <a:schemeClr val="tx1"/>
                </a:solidFill>
                <a:latin typeface="Arial" panose="020B0604020202020204" pitchFamily="34" charset="0"/>
                <a:cs typeface="Arial" panose="020B0604020202020204" pitchFamily="34" charset="0"/>
              </a:rPr>
              <a:t>   are around 70% (7,000 respondents). This indicates major </a:t>
            </a:r>
          </a:p>
          <a:p>
            <a:pPr marL="45720" indent="0">
              <a:buNone/>
            </a:pPr>
            <a:r>
              <a:rPr lang="en-IN" sz="1900" dirty="0">
                <a:solidFill>
                  <a:schemeClr val="tx1"/>
                </a:solidFill>
                <a:latin typeface="Arial" panose="020B0604020202020204" pitchFamily="34" charset="0"/>
                <a:cs typeface="Arial" panose="020B0604020202020204" pitchFamily="34" charset="0"/>
              </a:rPr>
              <a:t>   chunk of the respondents are in the younger age groups. </a:t>
            </a:r>
          </a:p>
          <a:p>
            <a:r>
              <a:rPr lang="en-IN" sz="1900" dirty="0">
                <a:solidFill>
                  <a:schemeClr val="tx1"/>
                </a:solidFill>
                <a:latin typeface="Arial" panose="020B0604020202020204" pitchFamily="34" charset="0"/>
                <a:cs typeface="Arial" panose="020B0604020202020204" pitchFamily="34" charset="0"/>
              </a:rPr>
              <a:t>With respect to the marketing channels which reaches most</a:t>
            </a:r>
          </a:p>
          <a:p>
            <a:pPr marL="45720" indent="0">
              <a:buNone/>
            </a:pPr>
            <a:r>
              <a:rPr lang="en-IN" sz="1900" dirty="0">
                <a:solidFill>
                  <a:schemeClr val="tx1"/>
                </a:solidFill>
                <a:latin typeface="Arial" panose="020B0604020202020204" pitchFamily="34" charset="0"/>
                <a:cs typeface="Arial" panose="020B0604020202020204" pitchFamily="34" charset="0"/>
              </a:rPr>
              <a:t>    in the age group of 15-30 years is online ads as 34% of the</a:t>
            </a:r>
          </a:p>
          <a:p>
            <a:pPr marL="45720" indent="0">
              <a:buNone/>
            </a:pPr>
            <a:r>
              <a:rPr lang="en-IN" sz="1900" dirty="0">
                <a:solidFill>
                  <a:schemeClr val="tx1"/>
                </a:solidFill>
                <a:latin typeface="Arial" panose="020B0604020202020204" pitchFamily="34" charset="0"/>
                <a:cs typeface="Arial" panose="020B0604020202020204" pitchFamily="34" charset="0"/>
              </a:rPr>
              <a:t>    respondents state that the product recall is more in online</a:t>
            </a:r>
          </a:p>
          <a:p>
            <a:pPr marL="45720" indent="0">
              <a:buNone/>
            </a:pPr>
            <a:r>
              <a:rPr lang="en-IN" sz="1900" dirty="0">
                <a:solidFill>
                  <a:schemeClr val="tx1"/>
                </a:solidFill>
                <a:latin typeface="Arial" panose="020B0604020202020204" pitchFamily="34" charset="0"/>
                <a:cs typeface="Arial" panose="020B0604020202020204" pitchFamily="34" charset="0"/>
              </a:rPr>
              <a:t>    ads. </a:t>
            </a:r>
          </a:p>
          <a:p>
            <a:r>
              <a:rPr lang="en-IN" sz="1900" dirty="0">
                <a:solidFill>
                  <a:schemeClr val="tx1"/>
                </a:solidFill>
                <a:latin typeface="Arial" panose="020B0604020202020204" pitchFamily="34" charset="0"/>
                <a:cs typeface="Arial" panose="020B0604020202020204" pitchFamily="34" charset="0"/>
              </a:rPr>
              <a:t>The major reason for the stated fact could be high usage of </a:t>
            </a:r>
          </a:p>
          <a:p>
            <a:pPr marL="45720" indent="0">
              <a:buNone/>
            </a:pPr>
            <a:r>
              <a:rPr lang="en-IN" sz="1900" dirty="0">
                <a:solidFill>
                  <a:schemeClr val="tx1"/>
                </a:solidFill>
                <a:latin typeface="Arial" panose="020B0604020202020204" pitchFamily="34" charset="0"/>
                <a:cs typeface="Arial" panose="020B0604020202020204" pitchFamily="34" charset="0"/>
              </a:rPr>
              <a:t>   online and internet services, mobiles and gadgets by young</a:t>
            </a:r>
          </a:p>
          <a:p>
            <a:pPr marL="45720" indent="0">
              <a:buNone/>
            </a:pPr>
            <a:r>
              <a:rPr lang="en-IN" sz="1900" dirty="0">
                <a:solidFill>
                  <a:schemeClr val="tx1"/>
                </a:solidFill>
                <a:latin typeface="Arial" panose="020B0604020202020204" pitchFamily="34" charset="0"/>
                <a:cs typeface="Arial" panose="020B0604020202020204" pitchFamily="34" charset="0"/>
              </a:rPr>
              <a:t>   age group. </a:t>
            </a:r>
          </a:p>
        </p:txBody>
      </p:sp>
      <p:pic>
        <p:nvPicPr>
          <p:cNvPr id="6" name="Picture 5">
            <a:extLst>
              <a:ext uri="{FF2B5EF4-FFF2-40B4-BE49-F238E27FC236}">
                <a16:creationId xmlns:a16="http://schemas.microsoft.com/office/drawing/2014/main" id="{8A58B9A5-388E-82DB-48B7-A9379D7C13B1}"/>
              </a:ext>
            </a:extLst>
          </p:cNvPr>
          <p:cNvPicPr>
            <a:picLocks noChangeAspect="1"/>
          </p:cNvPicPr>
          <p:nvPr/>
        </p:nvPicPr>
        <p:blipFill>
          <a:blip r:embed="rId2"/>
          <a:stretch>
            <a:fillRect/>
          </a:stretch>
        </p:blipFill>
        <p:spPr>
          <a:xfrm>
            <a:off x="7598003" y="1159498"/>
            <a:ext cx="4141507" cy="2630078"/>
          </a:xfrm>
          <a:prstGeom prst="rect">
            <a:avLst/>
          </a:prstGeom>
        </p:spPr>
      </p:pic>
      <p:pic>
        <p:nvPicPr>
          <p:cNvPr id="7" name="Picture 6">
            <a:extLst>
              <a:ext uri="{FF2B5EF4-FFF2-40B4-BE49-F238E27FC236}">
                <a16:creationId xmlns:a16="http://schemas.microsoft.com/office/drawing/2014/main" id="{3103F4A2-B5FD-858B-80BE-503D711DF3BC}"/>
              </a:ext>
            </a:extLst>
          </p:cNvPr>
          <p:cNvPicPr>
            <a:picLocks noChangeAspect="1"/>
          </p:cNvPicPr>
          <p:nvPr/>
        </p:nvPicPr>
        <p:blipFill>
          <a:blip r:embed="rId3"/>
          <a:stretch>
            <a:fillRect/>
          </a:stretch>
        </p:blipFill>
        <p:spPr>
          <a:xfrm>
            <a:off x="7598003" y="3916837"/>
            <a:ext cx="4141507" cy="2441541"/>
          </a:xfrm>
          <a:prstGeom prst="rect">
            <a:avLst/>
          </a:prstGeom>
        </p:spPr>
      </p:pic>
      <p:sp>
        <p:nvSpPr>
          <p:cNvPr id="4" name="Slide Number Placeholder 3">
            <a:extLst>
              <a:ext uri="{FF2B5EF4-FFF2-40B4-BE49-F238E27FC236}">
                <a16:creationId xmlns:a16="http://schemas.microsoft.com/office/drawing/2014/main" id="{44F09E0E-E335-7EE1-5BC2-42754BE52C2E}"/>
              </a:ext>
            </a:extLst>
          </p:cNvPr>
          <p:cNvSpPr>
            <a:spLocks noGrp="1"/>
          </p:cNvSpPr>
          <p:nvPr>
            <p:ph type="sldNum" sz="quarter" idx="12"/>
          </p:nvPr>
        </p:nvSpPr>
        <p:spPr/>
        <p:txBody>
          <a:bodyPr/>
          <a:lstStyle/>
          <a:p>
            <a:fld id="{64134014-7E0B-4C57-B3DA-4F2E60399A50}" type="slidenum">
              <a:rPr lang="en-IN" smtClean="0"/>
              <a:t>8</a:t>
            </a:fld>
            <a:endParaRPr lang="en-IN" dirty="0"/>
          </a:p>
        </p:txBody>
      </p:sp>
    </p:spTree>
    <p:extLst>
      <p:ext uri="{BB962C8B-B14F-4D97-AF65-F5344CB8AC3E}">
        <p14:creationId xmlns:p14="http://schemas.microsoft.com/office/powerpoint/2010/main" val="96126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5C2-9C80-0882-BC0A-4501446F98E7}"/>
              </a:ext>
            </a:extLst>
          </p:cNvPr>
          <p:cNvSpPr>
            <a:spLocks noGrp="1"/>
          </p:cNvSpPr>
          <p:nvPr>
            <p:ph type="ctrTitle"/>
          </p:nvPr>
        </p:nvSpPr>
        <p:spPr/>
        <p:txBody>
          <a:bodyPr/>
          <a:lstStyle/>
          <a:p>
            <a:r>
              <a:rPr lang="en-IN" u="sng" dirty="0"/>
              <a:t>CONSUMER PREFERENCES</a:t>
            </a:r>
          </a:p>
        </p:txBody>
      </p:sp>
    </p:spTree>
    <p:extLst>
      <p:ext uri="{BB962C8B-B14F-4D97-AF65-F5344CB8AC3E}">
        <p14:creationId xmlns:p14="http://schemas.microsoft.com/office/powerpoint/2010/main" val="383530723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687</TotalTime>
  <Words>3824</Words>
  <Application>Microsoft Office PowerPoint</Application>
  <PresentationFormat>Widescreen</PresentationFormat>
  <Paragraphs>393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Corbel</vt:lpstr>
      <vt:lpstr>Basis</vt:lpstr>
      <vt:lpstr>CODEX ENERGY DRINKS </vt:lpstr>
      <vt:lpstr>PowerPoint Presentation</vt:lpstr>
      <vt:lpstr>PROJECT BRIEF</vt:lpstr>
      <vt:lpstr>PROJECT APPROACH &amp; ROADMAP</vt:lpstr>
      <vt:lpstr>DEMOGRAPHIC INSIGHTS</vt:lpstr>
      <vt:lpstr>   Who prefers energy drink more? (male/female/non-binary?)   </vt:lpstr>
      <vt:lpstr>      Which age group prefers energy drinks more?     </vt:lpstr>
      <vt:lpstr>     Which type of marketing reaches the most Youth (15-30)?    </vt:lpstr>
      <vt:lpstr>CONSUMER PREFERENCES</vt:lpstr>
      <vt:lpstr>      What are the preferred ingredients of energy drinks among respondents?     </vt:lpstr>
      <vt:lpstr>      What packaging preferences do respondents have for energy drinks?     </vt:lpstr>
      <vt:lpstr>COMPETITION ANALYSIS</vt:lpstr>
      <vt:lpstr>      Who are the current market leaders?     </vt:lpstr>
      <vt:lpstr>      What are the primary reasons consumers prefer those brands over ours?     </vt:lpstr>
      <vt:lpstr>MARKETING CHANNELS &amp; BRAND AWARENESS</vt:lpstr>
      <vt:lpstr>         Which marketing channel can be used to reach more customers?       </vt:lpstr>
      <vt:lpstr>            How effective are different marketing strategies and channels in reaching our customers?         </vt:lpstr>
      <vt:lpstr>BRAND PENETRATION</vt:lpstr>
      <vt:lpstr>               What do people think about our brand?           </vt:lpstr>
      <vt:lpstr>                  Which cities do we need to focus more on?             </vt:lpstr>
      <vt:lpstr>PURCHASE BEHAVIOR</vt:lpstr>
      <vt:lpstr>                     Where do respondents prefer to purchase energy drinks?               </vt:lpstr>
      <vt:lpstr>                        What are the typical consumption situations for energy drinks among respondents?                 </vt:lpstr>
      <vt:lpstr>                           What factors influence respondents' purchase decisions, such as price range and limited edition packaging?                   </vt:lpstr>
      <vt:lpstr>PRODUCT DEVELOPMENT</vt:lpstr>
      <vt:lpstr>                              Which area of business should we focus more on our product development? (Branding/taste/availability)                     </vt:lpstr>
      <vt:lpstr>SECONDARY INSIGHTS</vt:lpstr>
      <vt:lpstr>                               What immediate improvements can we bring to the product?                      </vt:lpstr>
      <vt:lpstr>                                What should be the ideal price of our product?                       </vt:lpstr>
      <vt:lpstr>                                  What kind of marketing campaigns, offers, and discounts we can run?                     </vt:lpstr>
      <vt:lpstr>                                  What kind of marketing campaigns, offers, and discounts we can run?                     </vt:lpstr>
      <vt:lpstr>                                  What kind of marketing campaigns, offers, and discounts we can run?                     </vt:lpstr>
      <vt:lpstr>                                  Who should be our target audience, and why?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Shardul Chavan</dc:creator>
  <cp:lastModifiedBy>Shardul Chavan</cp:lastModifiedBy>
  <cp:revision>393</cp:revision>
  <dcterms:created xsi:type="dcterms:W3CDTF">2023-09-17T03:52:00Z</dcterms:created>
  <dcterms:modified xsi:type="dcterms:W3CDTF">2023-09-27T04:57:19Z</dcterms:modified>
</cp:coreProperties>
</file>