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6068" y="970915"/>
            <a:ext cx="44998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155"/>
            <a:ext cx="761999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7619" y="3153155"/>
            <a:ext cx="754379" cy="606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5"/>
            <a:ext cx="761999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5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8454" y="1275410"/>
            <a:ext cx="89750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4153" y="2724658"/>
            <a:ext cx="9743693" cy="242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1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394" y="1062355"/>
            <a:ext cx="4363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0" dirty="0"/>
              <a:t>INTRODUCTION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6469">
              <a:lnSpc>
                <a:spcPct val="100000"/>
              </a:lnSpc>
              <a:spcBef>
                <a:spcPts val="100"/>
              </a:spcBef>
            </a:pPr>
            <a:r>
              <a:rPr sz="2400" i="0" spc="-15" dirty="0">
                <a:solidFill>
                  <a:srgbClr val="000000"/>
                </a:solidFill>
                <a:latin typeface="Times New Roman"/>
                <a:cs typeface="Times New Roman"/>
              </a:rPr>
              <a:t>Fasteats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135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z="2400" i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i="0" spc="-45" dirty="0">
                <a:solidFill>
                  <a:srgbClr val="000000"/>
                </a:solidFill>
                <a:latin typeface="Times New Roman"/>
                <a:cs typeface="Times New Roman"/>
              </a:rPr>
              <a:t>delivery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25" dirty="0">
                <a:solidFill>
                  <a:srgbClr val="000000"/>
                </a:solidFill>
                <a:latin typeface="Times New Roman"/>
                <a:cs typeface="Times New Roman"/>
              </a:rPr>
              <a:t>app</a:t>
            </a:r>
            <a:r>
              <a:rPr sz="24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8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400" i="0" spc="5" dirty="0">
                <a:solidFill>
                  <a:srgbClr val="000000"/>
                </a:solidFill>
                <a:latin typeface="Times New Roman"/>
                <a:cs typeface="Times New Roman"/>
              </a:rPr>
              <a:t> food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40" dirty="0">
                <a:solidFill>
                  <a:srgbClr val="000000"/>
                </a:solidFill>
                <a:latin typeface="Times New Roman"/>
                <a:cs typeface="Times New Roman"/>
              </a:rPr>
              <a:t>ordering</a:t>
            </a:r>
            <a:endParaRPr sz="2400">
              <a:latin typeface="Times New Roman"/>
              <a:cs typeface="Times New Roman"/>
            </a:endParaRPr>
          </a:p>
          <a:p>
            <a:pPr marL="2103755" marR="1626235" indent="-758825">
              <a:lnSpc>
                <a:spcPct val="184900"/>
              </a:lnSpc>
            </a:pPr>
            <a:r>
              <a:rPr sz="2400" i="0" spc="-45" dirty="0">
                <a:solidFill>
                  <a:srgbClr val="000000"/>
                </a:solidFill>
                <a:latin typeface="Times New Roman"/>
                <a:cs typeface="Times New Roman"/>
              </a:rPr>
              <a:t>Strategy</a:t>
            </a:r>
            <a:r>
              <a:rPr sz="2400" i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sz="2400" i="0" spc="-30" dirty="0">
                <a:solidFill>
                  <a:srgbClr val="000000"/>
                </a:solidFill>
                <a:latin typeface="Times New Roman"/>
                <a:cs typeface="Times New Roman"/>
              </a:rPr>
              <a:t>marketing</a:t>
            </a:r>
            <a:r>
              <a:rPr sz="240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8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5" dirty="0">
                <a:solidFill>
                  <a:srgbClr val="000000"/>
                </a:solidFill>
                <a:latin typeface="Times New Roman"/>
                <a:cs typeface="Times New Roman"/>
              </a:rPr>
              <a:t>customers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45" dirty="0">
                <a:solidFill>
                  <a:srgbClr val="000000"/>
                </a:solidFill>
                <a:latin typeface="Times New Roman"/>
                <a:cs typeface="Times New Roman"/>
              </a:rPr>
              <a:t>behavior </a:t>
            </a:r>
            <a:r>
              <a:rPr sz="2400" i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400" i="0" spc="15" dirty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sz="2400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0" spc="60" dirty="0">
                <a:solidFill>
                  <a:srgbClr val="000000"/>
                </a:solidFill>
                <a:latin typeface="Times New Roman"/>
                <a:cs typeface="Times New Roman"/>
              </a:rPr>
              <a:t>ess</a:t>
            </a:r>
            <a:r>
              <a:rPr sz="2400" i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135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z="2400" i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i="0" spc="9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i="0" spc="4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0" spc="2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i="0" spc="30" dirty="0">
                <a:solidFill>
                  <a:srgbClr val="000000"/>
                </a:solidFill>
                <a:latin typeface="Times New Roman"/>
                <a:cs typeface="Times New Roman"/>
              </a:rPr>
              <a:t>gement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22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i="0" spc="30" dirty="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sz="2400" i="0" spc="3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400" i="0" spc="-15" dirty="0">
                <a:solidFill>
                  <a:srgbClr val="000000"/>
                </a:solidFill>
                <a:latin typeface="Times New Roman"/>
                <a:cs typeface="Times New Roman"/>
              </a:rPr>
              <a:t>lt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14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400" i="0" spc="-10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i="0" spc="-1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40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400" i="0" spc="-3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953769"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2705735">
              <a:lnSpc>
                <a:spcPct val="100000"/>
              </a:lnSpc>
            </a:pPr>
            <a:r>
              <a:rPr sz="240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sz="2400" i="0" dirty="0">
                <a:solidFill>
                  <a:srgbClr val="000000"/>
                </a:solidFill>
                <a:latin typeface="Times New Roman"/>
                <a:cs typeface="Times New Roman"/>
              </a:rPr>
              <a:t> - </a:t>
            </a:r>
            <a:r>
              <a:rPr sz="2400" i="0" spc="-30" dirty="0">
                <a:solidFill>
                  <a:srgbClr val="000000"/>
                </a:solidFill>
                <a:latin typeface="Times New Roman"/>
                <a:cs typeface="Times New Roman"/>
              </a:rPr>
              <a:t>Customer</a:t>
            </a:r>
            <a:r>
              <a:rPr sz="2400" i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-25" dirty="0">
                <a:solidFill>
                  <a:srgbClr val="000000"/>
                </a:solidFill>
                <a:latin typeface="Times New Roman"/>
                <a:cs typeface="Times New Roman"/>
              </a:rPr>
              <a:t>profiles</a:t>
            </a:r>
            <a:r>
              <a:rPr sz="24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0" spc="15" dirty="0">
                <a:solidFill>
                  <a:srgbClr val="000000"/>
                </a:solidFill>
                <a:latin typeface="Times New Roman"/>
                <a:cs typeface="Times New Roman"/>
              </a:rPr>
              <a:t>optimizing</a:t>
            </a:r>
            <a:r>
              <a:rPr sz="2400" i="0" spc="5" dirty="0">
                <a:solidFill>
                  <a:srgbClr val="000000"/>
                </a:solidFill>
                <a:latin typeface="Times New Roman"/>
                <a:cs typeface="Times New Roman"/>
              </a:rPr>
              <a:t> response </a:t>
            </a:r>
            <a:r>
              <a:rPr sz="2400" i="0" spc="-45" dirty="0">
                <a:solidFill>
                  <a:srgbClr val="000000"/>
                </a:solidFill>
                <a:latin typeface="Times New Roman"/>
                <a:cs typeface="Times New Roman"/>
              </a:rPr>
              <a:t>rates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" y="2795016"/>
            <a:ext cx="4018788" cy="27386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4801" y="1279652"/>
            <a:ext cx="641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Exploring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8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Numeric</a:t>
            </a:r>
            <a:r>
              <a:rPr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Date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4440" y="2497835"/>
            <a:ext cx="6374892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59" y="1240358"/>
            <a:ext cx="195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5" dirty="0">
                <a:latin typeface="Times New Roman"/>
                <a:cs typeface="Times New Roman"/>
              </a:rPr>
              <a:t>Outlie</a:t>
            </a:r>
            <a:r>
              <a:rPr sz="4400" b="1" spc="-5" dirty="0">
                <a:latin typeface="Times New Roman"/>
                <a:cs typeface="Times New Roman"/>
              </a:rPr>
              <a:t>r</a:t>
            </a:r>
            <a:r>
              <a:rPr sz="4400" b="1" spc="12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1663" y="684276"/>
            <a:ext cx="10177780" cy="5489575"/>
            <a:chOff x="1121663" y="684276"/>
            <a:chExt cx="10177780" cy="5489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3908" y="3186683"/>
              <a:ext cx="4415028" cy="2279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663" y="684276"/>
              <a:ext cx="5663184" cy="5489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105" y="1240358"/>
            <a:ext cx="4399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Spends</a:t>
            </a:r>
            <a:r>
              <a:rPr sz="4400" spc="-60" dirty="0"/>
              <a:t> Correlations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57072" y="2557272"/>
            <a:ext cx="10278110" cy="3319779"/>
            <a:chOff x="957072" y="2557272"/>
            <a:chExt cx="10278110" cy="33197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460" y="2746248"/>
              <a:ext cx="5268468" cy="2939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072" y="2557272"/>
              <a:ext cx="5009388" cy="3319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402" y="1240358"/>
            <a:ext cx="4993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Purchases</a:t>
            </a:r>
            <a:r>
              <a:rPr sz="4400" spc="-85" dirty="0"/>
              <a:t> </a:t>
            </a:r>
            <a:r>
              <a:rPr sz="4400" spc="-60" dirty="0"/>
              <a:t>Correlations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19911" y="2557272"/>
            <a:ext cx="10552430" cy="3438525"/>
            <a:chOff x="819911" y="2557272"/>
            <a:chExt cx="10552430" cy="3438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1" y="2677668"/>
              <a:ext cx="5276088" cy="33177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2557272"/>
              <a:ext cx="5276088" cy="3317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652" y="3124200"/>
            <a:ext cx="9601200" cy="2636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2689" y="1240358"/>
            <a:ext cx="8782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Summation</a:t>
            </a:r>
            <a:r>
              <a:rPr sz="4400" spc="-35" dirty="0"/>
              <a:t> </a:t>
            </a:r>
            <a:r>
              <a:rPr sz="4400" spc="-65" dirty="0"/>
              <a:t>Scatterplots</a:t>
            </a:r>
            <a:r>
              <a:rPr sz="4400" spc="5" dirty="0"/>
              <a:t> </a:t>
            </a:r>
            <a:r>
              <a:rPr sz="4400" spc="-80" dirty="0"/>
              <a:t>across</a:t>
            </a:r>
            <a:r>
              <a:rPr sz="4400" spc="-25" dirty="0"/>
              <a:t> </a:t>
            </a:r>
            <a:r>
              <a:rPr sz="4400" spc="-160" dirty="0"/>
              <a:t>Variables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4147" y="2535682"/>
            <a:ext cx="667956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Demographic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00" dirty="0">
                <a:latin typeface="Times New Roman"/>
                <a:cs typeface="Times New Roman"/>
              </a:rPr>
              <a:t>Age,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Marital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status,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Education,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Children</a:t>
            </a:r>
            <a:endParaRPr sz="2400">
              <a:latin typeface="Times New Roman"/>
              <a:cs typeface="Times New Roman"/>
            </a:endParaRPr>
          </a:p>
          <a:p>
            <a:pPr marL="12700" marR="810260">
              <a:lnSpc>
                <a:spcPct val="200000"/>
              </a:lnSpc>
            </a:pPr>
            <a:r>
              <a:rPr sz="2400" spc="-30" dirty="0">
                <a:latin typeface="Times New Roman"/>
                <a:cs typeface="Times New Roman"/>
              </a:rPr>
              <a:t>Customer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Data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14" dirty="0">
                <a:latin typeface="Times New Roman"/>
                <a:cs typeface="Times New Roman"/>
              </a:rPr>
              <a:t>Recency,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Income,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Website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visits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Spending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Wines,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Meat,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Gold,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Fish,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Sweet,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Fruit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Purchase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5" dirty="0">
                <a:latin typeface="Times New Roman"/>
                <a:cs typeface="Times New Roman"/>
              </a:rPr>
              <a:t>Store,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Web,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Catalog,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Deals 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Interaction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70" dirty="0">
                <a:latin typeface="Times New Roman"/>
                <a:cs typeface="Times New Roman"/>
              </a:rPr>
              <a:t>Campaign1,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2,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4,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5,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Complaint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2554" y="1420113"/>
            <a:ext cx="7803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solidFill>
                  <a:srgbClr val="000000"/>
                </a:solidFill>
                <a:latin typeface="Times New Roman"/>
                <a:cs typeface="Times New Roman"/>
              </a:rPr>
              <a:t>Dividing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into 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broad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categories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105" y="1240358"/>
            <a:ext cx="4406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Feature</a:t>
            </a:r>
            <a:r>
              <a:rPr sz="4400" spc="-75" dirty="0"/>
              <a:t> Engineering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80043"/>
            <a:ext cx="9183370" cy="32480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Imputed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Median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Income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missing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Merged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categories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Alone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Single,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Yolo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Absurd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Imputed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Year_Birth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median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year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syntax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error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created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Age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variable.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70" dirty="0">
                <a:solidFill>
                  <a:srgbClr val="252525"/>
                </a:solidFill>
                <a:latin typeface="Times New Roman"/>
                <a:cs typeface="Times New Roman"/>
              </a:rPr>
              <a:t>ID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relative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meaning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did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include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380"/>
              </a:lnSpc>
              <a:spcBef>
                <a:spcPts val="116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DT_Cust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was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spanned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across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fiscal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years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divided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them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quarters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account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cyclic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variations.</a:t>
            </a:r>
            <a:endParaRPr sz="2200">
              <a:latin typeface="Times New Roman"/>
              <a:cs typeface="Times New Roman"/>
            </a:endParaRPr>
          </a:p>
          <a:p>
            <a:pPr marL="299085" marR="144145" indent="-287020">
              <a:lnSpc>
                <a:spcPts val="2380"/>
              </a:lnSpc>
              <a:spcBef>
                <a:spcPts val="11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converted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amount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spent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customer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(Row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wise)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own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category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percentage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did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purchases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made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category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clearer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analysis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785" y="556082"/>
            <a:ext cx="73698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5" dirty="0"/>
              <a:t>Studying</a:t>
            </a:r>
            <a:r>
              <a:rPr sz="4400" spc="-20" dirty="0"/>
              <a:t> </a:t>
            </a:r>
            <a:r>
              <a:rPr sz="4400" spc="-110" dirty="0"/>
              <a:t>Campaigns</a:t>
            </a:r>
            <a:r>
              <a:rPr sz="4400" spc="-20" dirty="0"/>
              <a:t> </a:t>
            </a:r>
            <a:r>
              <a:rPr sz="4400" spc="-155" dirty="0"/>
              <a:t>Vs</a:t>
            </a:r>
            <a:r>
              <a:rPr sz="4400" spc="-35" dirty="0"/>
              <a:t> </a:t>
            </a:r>
            <a:r>
              <a:rPr sz="4400" spc="-75" dirty="0"/>
              <a:t>Response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2" y="1424939"/>
            <a:ext cx="9601200" cy="47335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553" y="969721"/>
            <a:ext cx="5614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0" dirty="0"/>
              <a:t>Model</a:t>
            </a:r>
            <a:r>
              <a:rPr sz="4400" spc="-20" dirty="0"/>
              <a:t> </a:t>
            </a:r>
            <a:r>
              <a:rPr sz="4400" spc="-90" dirty="0"/>
              <a:t>Choice</a:t>
            </a:r>
            <a:r>
              <a:rPr sz="4400" spc="35" dirty="0"/>
              <a:t> </a:t>
            </a:r>
            <a:r>
              <a:rPr sz="4400" spc="-90" dirty="0"/>
              <a:t>-</a:t>
            </a:r>
            <a:r>
              <a:rPr sz="4400" spc="-15" dirty="0"/>
              <a:t> </a:t>
            </a:r>
            <a:r>
              <a:rPr sz="4400" spc="-40" dirty="0"/>
              <a:t>XGBoost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670048"/>
            <a:ext cx="3735324" cy="3206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4828" y="2686050"/>
            <a:ext cx="5688965" cy="297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considered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models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total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finalized</a:t>
            </a:r>
            <a:r>
              <a:rPr sz="1800" spc="15" dirty="0">
                <a:latin typeface="Times New Roman"/>
                <a:cs typeface="Times New Roman"/>
              </a:rPr>
              <a:t> 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XGBoost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best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prediction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  <a:p>
            <a:pPr marL="32384" marR="158496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Arial MT"/>
                <a:cs typeface="Arial MT"/>
              </a:rPr>
              <a:t>XGboost Model gave an AUC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88.63.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Decision </a:t>
            </a:r>
            <a:r>
              <a:rPr sz="1800" spc="-20" dirty="0">
                <a:latin typeface="Arial MT"/>
                <a:cs typeface="Arial MT"/>
              </a:rPr>
              <a:t>Tree </a:t>
            </a:r>
            <a:r>
              <a:rPr sz="1800" spc="-5" dirty="0">
                <a:latin typeface="Arial MT"/>
                <a:cs typeface="Arial MT"/>
              </a:rPr>
              <a:t>gave an AUC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87.75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Subsetting Model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gave an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89.56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gave </a:t>
            </a:r>
            <a:r>
              <a:rPr sz="1800" spc="-10" dirty="0">
                <a:latin typeface="Arial MT"/>
                <a:cs typeface="Arial MT"/>
              </a:rPr>
              <a:t>an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89.61</a:t>
            </a:r>
            <a:endParaRPr sz="1800">
              <a:latin typeface="Arial MT"/>
              <a:cs typeface="Arial MT"/>
            </a:endParaRPr>
          </a:p>
          <a:p>
            <a:pPr marL="32384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dirty="0">
                <a:latin typeface="Arial MT"/>
                <a:cs typeface="Arial MT"/>
              </a:rPr>
              <a:t> Forest</a:t>
            </a:r>
            <a:r>
              <a:rPr sz="1800" spc="-5" dirty="0">
                <a:latin typeface="Arial MT"/>
                <a:cs typeface="Arial MT"/>
              </a:rPr>
              <a:t> Model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89.57</a:t>
            </a:r>
            <a:endParaRPr sz="1800">
              <a:latin typeface="Arial MT"/>
              <a:cs typeface="Arial MT"/>
            </a:endParaRPr>
          </a:p>
          <a:p>
            <a:pPr marL="32384" marR="426720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latin typeface="Times New Roman"/>
                <a:cs typeface="Times New Roman"/>
              </a:rPr>
              <a:t>Though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AUC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Model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gave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lesser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AUC 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comparatively,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because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prediction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accuracy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XGBoost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Model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was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selected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as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final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1240358"/>
            <a:ext cx="5418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XGBoost </a:t>
            </a:r>
            <a:r>
              <a:rPr sz="4400" spc="15" dirty="0"/>
              <a:t>Inner</a:t>
            </a:r>
            <a:r>
              <a:rPr sz="4400" spc="-15" dirty="0"/>
              <a:t> </a:t>
            </a:r>
            <a:r>
              <a:rPr sz="4400" spc="-165" dirty="0"/>
              <a:t>Working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557272"/>
            <a:ext cx="4808220" cy="3319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0838" y="2579065"/>
            <a:ext cx="417449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Arial"/>
                <a:cs typeface="Arial"/>
              </a:rPr>
              <a:t>XGBoost creates </a:t>
            </a:r>
            <a:r>
              <a:rPr sz="3200" i="1" spc="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multiple trees created </a:t>
            </a:r>
            <a:r>
              <a:rPr sz="3200" i="1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sequentially and </a:t>
            </a:r>
            <a:r>
              <a:rPr sz="3200" i="1" dirty="0">
                <a:latin typeface="Arial"/>
                <a:cs typeface="Arial"/>
              </a:rPr>
              <a:t>we </a:t>
            </a:r>
            <a:r>
              <a:rPr sz="3200" i="1" spc="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add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them</a:t>
            </a:r>
            <a:r>
              <a:rPr sz="3200" i="1" spc="-4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up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in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the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end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with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a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learning rate.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041" y="1240358"/>
            <a:ext cx="39039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0" dirty="0"/>
              <a:t>Business</a:t>
            </a:r>
            <a:r>
              <a:rPr sz="4400" spc="-100" dirty="0"/>
              <a:t> </a:t>
            </a:r>
            <a:r>
              <a:rPr sz="4400" spc="-40" dirty="0"/>
              <a:t>Problem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1495" rIns="0" bIns="0" rtlCol="0">
            <a:spAutoFit/>
          </a:bodyPr>
          <a:lstStyle/>
          <a:p>
            <a:pPr marL="283210" marR="5080">
              <a:lnSpc>
                <a:spcPct val="95500"/>
              </a:lnSpc>
              <a:spcBef>
                <a:spcPts val="305"/>
              </a:spcBef>
            </a:pPr>
            <a:r>
              <a:rPr spc="-55" dirty="0"/>
              <a:t>Analysing </a:t>
            </a:r>
            <a:r>
              <a:rPr spc="-15" dirty="0"/>
              <a:t>customer </a:t>
            </a:r>
            <a:r>
              <a:rPr dirty="0"/>
              <a:t>engagement </a:t>
            </a:r>
            <a:r>
              <a:rPr spc="-20" dirty="0"/>
              <a:t>categories </a:t>
            </a:r>
            <a:r>
              <a:rPr spc="-50" dirty="0"/>
              <a:t>through </a:t>
            </a:r>
            <a:r>
              <a:rPr spc="-45" dirty="0"/>
              <a:t> </a:t>
            </a:r>
            <a:r>
              <a:rPr spc="-10" dirty="0"/>
              <a:t>the </a:t>
            </a:r>
            <a:r>
              <a:rPr spc="-5" dirty="0"/>
              <a:t>sample </a:t>
            </a:r>
            <a:r>
              <a:rPr spc="-35" dirty="0"/>
              <a:t>data </a:t>
            </a:r>
            <a:r>
              <a:rPr spc="-50" dirty="0"/>
              <a:t>and </a:t>
            </a:r>
            <a:r>
              <a:rPr spc="-40" dirty="0"/>
              <a:t>extrapolating </a:t>
            </a:r>
            <a:r>
              <a:rPr spc="-110" dirty="0"/>
              <a:t>for </a:t>
            </a:r>
            <a:r>
              <a:rPr spc="-75" dirty="0"/>
              <a:t>future </a:t>
            </a:r>
            <a:r>
              <a:rPr spc="-20" dirty="0"/>
              <a:t>campaign </a:t>
            </a:r>
            <a:r>
              <a:rPr spc="-825" dirty="0"/>
              <a:t> </a:t>
            </a:r>
            <a:r>
              <a:rPr dirty="0"/>
              <a:t>strategy </a:t>
            </a:r>
            <a:r>
              <a:rPr spc="30" dirty="0"/>
              <a:t>to </a:t>
            </a:r>
            <a:r>
              <a:rPr spc="5" dirty="0"/>
              <a:t>maximize </a:t>
            </a:r>
            <a:r>
              <a:rPr spc="-25" dirty="0"/>
              <a:t>profits </a:t>
            </a:r>
            <a:r>
              <a:rPr spc="-50" dirty="0"/>
              <a:t>through </a:t>
            </a:r>
            <a:r>
              <a:rPr spc="5" dirty="0"/>
              <a:t>better </a:t>
            </a:r>
            <a:r>
              <a:rPr spc="-15" dirty="0"/>
              <a:t>response </a:t>
            </a:r>
            <a:r>
              <a:rPr spc="-10" dirty="0"/>
              <a:t> </a:t>
            </a:r>
            <a:r>
              <a:rPr spc="-55" dirty="0"/>
              <a:t>rate.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494" y="970915"/>
            <a:ext cx="3524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Tuning</a:t>
            </a:r>
            <a:r>
              <a:rPr spc="-55" dirty="0"/>
              <a:t> </a:t>
            </a:r>
            <a:r>
              <a:rPr spc="-60" dirty="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2705" y="2523870"/>
            <a:ext cx="4610100" cy="3477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nrounds[default=100</a:t>
            </a:r>
            <a:r>
              <a:rPr sz="1300" spc="-5" dirty="0">
                <a:latin typeface="Arial MT"/>
                <a:cs typeface="Arial MT"/>
              </a:rPr>
              <a:t>]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-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controls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maximum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number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80"/>
              </a:lnSpc>
            </a:pPr>
            <a:r>
              <a:rPr sz="1300" spc="-5" dirty="0">
                <a:latin typeface="Arial MT"/>
                <a:cs typeface="Arial MT"/>
              </a:rPr>
              <a:t>iterations.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classification.</a:t>
            </a:r>
            <a:endParaRPr sz="1300">
              <a:latin typeface="Arial MT"/>
              <a:cs typeface="Arial MT"/>
            </a:endParaRPr>
          </a:p>
          <a:p>
            <a:pPr marL="12700" marR="163830">
              <a:lnSpc>
                <a:spcPts val="1400"/>
              </a:lnSpc>
              <a:spcBef>
                <a:spcPts val="935"/>
              </a:spcBef>
            </a:pPr>
            <a:r>
              <a:rPr sz="1300" b="1" spc="-5" dirty="0">
                <a:latin typeface="Arial"/>
                <a:cs typeface="Arial"/>
              </a:rPr>
              <a:t>eta[default=0.3][range: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(0,1)]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-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controls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learning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rate,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i.e.,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rate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which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our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model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patterns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data.</a:t>
            </a:r>
            <a:endParaRPr sz="1300">
              <a:latin typeface="Arial MT"/>
              <a:cs typeface="Arial MT"/>
            </a:endParaRPr>
          </a:p>
          <a:p>
            <a:pPr marL="12700" marR="32384">
              <a:lnSpc>
                <a:spcPts val="1400"/>
              </a:lnSpc>
              <a:spcBef>
                <a:spcPts val="919"/>
              </a:spcBef>
            </a:pPr>
            <a:r>
              <a:rPr sz="1300" b="1" spc="-5" dirty="0">
                <a:latin typeface="Arial"/>
                <a:cs typeface="Arial"/>
              </a:rPr>
              <a:t>gamma[default=0][range:</a:t>
            </a:r>
            <a:r>
              <a:rPr sz="1300" b="1" spc="7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(0,Inf)]</a:t>
            </a:r>
            <a:r>
              <a:rPr sz="1300" b="1" spc="70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-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controls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regularization </a:t>
            </a:r>
            <a:r>
              <a:rPr sz="1300" spc="-5" dirty="0">
                <a:latin typeface="Arial MT"/>
                <a:cs typeface="Arial MT"/>
              </a:rPr>
              <a:t> (or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prevents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overfitting).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optimal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value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gamma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depends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other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parameter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values.</a:t>
            </a:r>
            <a:endParaRPr sz="1300">
              <a:latin typeface="Arial MT"/>
              <a:cs typeface="Arial MT"/>
            </a:endParaRPr>
          </a:p>
          <a:p>
            <a:pPr marL="12700" marR="81915">
              <a:lnSpc>
                <a:spcPct val="90100"/>
              </a:lnSpc>
              <a:spcBef>
                <a:spcPts val="900"/>
              </a:spcBef>
            </a:pPr>
            <a:r>
              <a:rPr sz="1300" b="1" spc="-5" dirty="0">
                <a:latin typeface="Arial"/>
                <a:cs typeface="Arial"/>
              </a:rPr>
              <a:t>max_depth[default=6][range:</a:t>
            </a:r>
            <a:r>
              <a:rPr sz="1300" b="1" spc="7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(0,Inf)]</a:t>
            </a:r>
            <a:r>
              <a:rPr sz="1300" b="1" spc="70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-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controls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depth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tree.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Larger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depth,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more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complex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model;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higher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chances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overfitting.</a:t>
            </a:r>
            <a:endParaRPr sz="1300">
              <a:latin typeface="Arial MT"/>
              <a:cs typeface="Arial MT"/>
            </a:endParaRPr>
          </a:p>
          <a:p>
            <a:pPr marL="12700" marR="130175">
              <a:lnSpc>
                <a:spcPts val="1400"/>
              </a:lnSpc>
              <a:spcBef>
                <a:spcPts val="935"/>
              </a:spcBef>
            </a:pPr>
            <a:r>
              <a:rPr sz="1300" b="1" spc="-5" dirty="0">
                <a:latin typeface="Arial"/>
                <a:cs typeface="Arial"/>
              </a:rPr>
              <a:t>subsample[default=1][range:</a:t>
            </a:r>
            <a:r>
              <a:rPr sz="1300" b="1" spc="7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(0,1)]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-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controls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number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samples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(observations)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supplied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tree.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</a:t>
            </a:r>
            <a:r>
              <a:rPr sz="1300" spc="-25" dirty="0">
                <a:latin typeface="Arial MT"/>
                <a:cs typeface="Arial MT"/>
              </a:rPr>
              <a:t> Typically,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its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values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lie between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(0.5-0.8)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7.</a:t>
            </a:r>
            <a:endParaRPr sz="1300">
              <a:latin typeface="Arial MT"/>
              <a:cs typeface="Arial MT"/>
            </a:endParaRPr>
          </a:p>
          <a:p>
            <a:pPr marL="12700" marR="5080" indent="45720">
              <a:lnSpc>
                <a:spcPts val="1400"/>
              </a:lnSpc>
              <a:spcBef>
                <a:spcPts val="925"/>
              </a:spcBef>
            </a:pPr>
            <a:r>
              <a:rPr sz="1300" b="1" spc="-5" dirty="0">
                <a:latin typeface="Arial"/>
                <a:cs typeface="Arial"/>
              </a:rPr>
              <a:t>colsample_bytree[default=1][range:</a:t>
            </a:r>
            <a:r>
              <a:rPr sz="1300" b="1" spc="7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(0,1)]</a:t>
            </a:r>
            <a:r>
              <a:rPr sz="1300" b="1" spc="55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control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number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features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(variables)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supplied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tree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Typically,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its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values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lie </a:t>
            </a:r>
            <a:r>
              <a:rPr sz="1300" spc="-10" dirty="0">
                <a:latin typeface="Arial MT"/>
                <a:cs typeface="Arial MT"/>
              </a:rPr>
              <a:t>between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(0.5,0.9)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1237" y="2514600"/>
            <a:ext cx="5255260" cy="3618865"/>
            <a:chOff x="6091237" y="2514600"/>
            <a:chExt cx="5255260" cy="3618865"/>
          </a:xfrm>
        </p:grpSpPr>
        <p:sp>
          <p:nvSpPr>
            <p:cNvPr id="5" name="object 5"/>
            <p:cNvSpPr/>
            <p:nvPr/>
          </p:nvSpPr>
          <p:spPr>
            <a:xfrm>
              <a:off x="6096000" y="2514600"/>
              <a:ext cx="0" cy="3618865"/>
            </a:xfrm>
            <a:custGeom>
              <a:avLst/>
              <a:gdLst/>
              <a:ahLst/>
              <a:cxnLst/>
              <a:rect l="l" t="t" r="r" b="b"/>
              <a:pathLst>
                <a:path h="3618865">
                  <a:moveTo>
                    <a:pt x="0" y="0"/>
                  </a:moveTo>
                  <a:lnTo>
                    <a:pt x="0" y="3618788"/>
                  </a:lnTo>
                </a:path>
              </a:pathLst>
            </a:custGeom>
            <a:ln w="952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6395" y="3130295"/>
              <a:ext cx="5129784" cy="2388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K</a:t>
            </a:r>
            <a:r>
              <a:rPr spc="-15" dirty="0"/>
              <a:t> </a:t>
            </a:r>
            <a:r>
              <a:rPr spc="-55" dirty="0"/>
              <a:t>fold</a:t>
            </a:r>
            <a:r>
              <a:rPr spc="-10" dirty="0"/>
              <a:t> </a:t>
            </a:r>
            <a:r>
              <a:rPr spc="-55" dirty="0"/>
              <a:t>cross</a:t>
            </a:r>
            <a:r>
              <a:rPr dirty="0"/>
              <a:t> </a:t>
            </a:r>
            <a:r>
              <a:rPr spc="-105" dirty="0"/>
              <a:t>validation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5400" y="2557272"/>
            <a:ext cx="9987280" cy="3319779"/>
            <a:chOff x="1295400" y="2557272"/>
            <a:chExt cx="9987280" cy="33197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2557272"/>
              <a:ext cx="4459224" cy="3319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6271" y="4175760"/>
              <a:ext cx="5295900" cy="5196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73826" y="2822575"/>
            <a:ext cx="50552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285" dirty="0">
                <a:latin typeface="Times New Roman"/>
                <a:cs typeface="Times New Roman"/>
              </a:rPr>
              <a:t>W</a:t>
            </a:r>
            <a:r>
              <a:rPr sz="2000" spc="-5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use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</a:t>
            </a:r>
            <a:r>
              <a:rPr sz="2000" spc="-30" dirty="0">
                <a:latin typeface="Times New Roman"/>
                <a:cs typeface="Times New Roman"/>
              </a:rPr>
              <a:t>old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Cros</a:t>
            </a:r>
            <a:r>
              <a:rPr sz="2000" spc="-2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20" dirty="0">
                <a:latin typeface="Times New Roman"/>
                <a:cs typeface="Times New Roman"/>
              </a:rPr>
              <a:t>V</a:t>
            </a:r>
            <a:r>
              <a:rPr sz="2000" spc="-60" dirty="0">
                <a:latin typeface="Times New Roman"/>
                <a:cs typeface="Times New Roman"/>
              </a:rPr>
              <a:t>alida</a:t>
            </a:r>
            <a:r>
              <a:rPr sz="2000" spc="-3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ra</a:t>
            </a:r>
            <a:r>
              <a:rPr sz="2000" spc="-65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ng  </a:t>
            </a:r>
            <a:r>
              <a:rPr sz="2000" spc="-15" dirty="0">
                <a:latin typeface="Times New Roman"/>
                <a:cs typeface="Times New Roman"/>
              </a:rPr>
              <a:t>Dataset </a:t>
            </a:r>
            <a:r>
              <a:rPr sz="2000" spc="-40" dirty="0">
                <a:latin typeface="Times New Roman"/>
                <a:cs typeface="Times New Roman"/>
              </a:rPr>
              <a:t>over </a:t>
            </a:r>
            <a:r>
              <a:rPr sz="2000" spc="-65" dirty="0">
                <a:latin typeface="Times New Roman"/>
                <a:cs typeface="Times New Roman"/>
              </a:rPr>
              <a:t>5 </a:t>
            </a:r>
            <a:r>
              <a:rPr sz="2000" spc="-25" dirty="0">
                <a:latin typeface="Times New Roman"/>
                <a:cs typeface="Times New Roman"/>
              </a:rPr>
              <a:t>different </a:t>
            </a:r>
            <a:r>
              <a:rPr sz="2000" spc="-50" dirty="0">
                <a:latin typeface="Times New Roman"/>
                <a:cs typeface="Times New Roman"/>
              </a:rPr>
              <a:t>divisions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validation </a:t>
            </a:r>
            <a:r>
              <a:rPr sz="2000" spc="-30" dirty="0">
                <a:latin typeface="Times New Roman"/>
                <a:cs typeface="Times New Roman"/>
              </a:rPr>
              <a:t>sets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finally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7838" y="1240358"/>
            <a:ext cx="4112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>
                <a:solidFill>
                  <a:srgbClr val="252525"/>
                </a:solidFill>
                <a:latin typeface="Times New Roman"/>
                <a:cs typeface="Times New Roman"/>
              </a:rPr>
              <a:t>Evaluation</a:t>
            </a:r>
            <a:r>
              <a:rPr sz="4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110" dirty="0">
                <a:solidFill>
                  <a:srgbClr val="252525"/>
                </a:solidFill>
                <a:latin typeface="Times New Roman"/>
                <a:cs typeface="Times New Roman"/>
              </a:rPr>
              <a:t>Metrics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0555" y="2468879"/>
            <a:ext cx="9391015" cy="3743325"/>
            <a:chOff x="1400555" y="2468879"/>
            <a:chExt cx="9391015" cy="3743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555" y="2468879"/>
              <a:ext cx="4335780" cy="3742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3011" y="2468879"/>
              <a:ext cx="4218432" cy="3742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27493" y="2969767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imes New Roman"/>
                <a:cs typeface="Times New Roman"/>
              </a:rPr>
              <a:t>AUC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88.63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Generalization</a:t>
            </a:r>
            <a:r>
              <a:rPr spc="-5" dirty="0"/>
              <a:t> </a:t>
            </a:r>
            <a:r>
              <a:rPr spc="1195" dirty="0"/>
              <a:t>|</a:t>
            </a:r>
            <a:r>
              <a:rPr spc="-10" dirty="0"/>
              <a:t> </a:t>
            </a:r>
            <a:r>
              <a:rPr spc="-165" dirty="0"/>
              <a:t>Bias</a:t>
            </a:r>
            <a:r>
              <a:rPr spc="-5" dirty="0"/>
              <a:t> </a:t>
            </a:r>
            <a:r>
              <a:rPr spc="-45" dirty="0"/>
              <a:t>and</a:t>
            </a:r>
            <a:r>
              <a:rPr spc="-5" dirty="0"/>
              <a:t> </a:t>
            </a:r>
            <a:r>
              <a:rPr spc="-114" dirty="0"/>
              <a:t>Variation</a:t>
            </a:r>
            <a:r>
              <a:rPr spc="-10" dirty="0"/>
              <a:t> </a:t>
            </a:r>
            <a:r>
              <a:rPr spc="-95" dirty="0"/>
              <a:t>Trade</a:t>
            </a:r>
            <a:r>
              <a:rPr spc="-5" dirty="0"/>
              <a:t> </a:t>
            </a:r>
            <a:r>
              <a:rPr spc="-2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38615" cy="325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any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need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approach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evaluate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generalizes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75"/>
              </a:spcBef>
            </a:pPr>
            <a:r>
              <a:rPr sz="24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Overfitting: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Overfitting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occurs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flexible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finds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chance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irrelevant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occurrences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was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built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but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does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perform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well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datasets.</a:t>
            </a:r>
            <a:endParaRPr sz="2400">
              <a:latin typeface="Times New Roman"/>
              <a:cs typeface="Times New Roman"/>
            </a:endParaRPr>
          </a:p>
          <a:p>
            <a:pPr marL="12700" marR="109855" algn="just">
              <a:lnSpc>
                <a:spcPct val="100000"/>
              </a:lnSpc>
              <a:spcBef>
                <a:spcPts val="1180"/>
              </a:spcBef>
            </a:pPr>
            <a:r>
              <a:rPr sz="24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avoid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this we 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divide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dataset,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sz="24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training </a:t>
            </a:r>
            <a:r>
              <a:rPr sz="24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set 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testing </a:t>
            </a:r>
            <a:r>
              <a:rPr sz="24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set. </a:t>
            </a:r>
            <a:r>
              <a:rPr sz="2400" b="1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build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based </a:t>
            </a:r>
            <a:r>
              <a:rPr sz="24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training </a:t>
            </a:r>
            <a:r>
              <a:rPr sz="24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set 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test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4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testing </a:t>
            </a:r>
            <a:r>
              <a:rPr sz="2400" b="1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set.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He</a:t>
            </a:r>
            <a:r>
              <a:rPr sz="24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b="1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2400" b="1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4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ed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85" dirty="0">
                <a:solidFill>
                  <a:srgbClr val="252525"/>
                </a:solidFill>
                <a:latin typeface="Times New Roman"/>
                <a:cs typeface="Times New Roman"/>
              </a:rPr>
              <a:t>80%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tr</a:t>
            </a:r>
            <a:r>
              <a:rPr sz="2400" b="1" spc="-1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b="1" spc="40" dirty="0">
                <a:solidFill>
                  <a:srgbClr val="252525"/>
                </a:solidFill>
                <a:latin typeface="Times New Roman"/>
                <a:cs typeface="Times New Roman"/>
              </a:rPr>
              <a:t>ng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2400" b="1" spc="-240" dirty="0">
                <a:solidFill>
                  <a:srgbClr val="252525"/>
                </a:solidFill>
                <a:latin typeface="Times New Roman"/>
                <a:cs typeface="Times New Roman"/>
              </a:rPr>
              <a:t>0%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testing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5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4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Generalization</a:t>
            </a:r>
            <a:r>
              <a:rPr spc="-5" dirty="0"/>
              <a:t> </a:t>
            </a:r>
            <a:r>
              <a:rPr spc="1195" dirty="0"/>
              <a:t>|</a:t>
            </a:r>
            <a:r>
              <a:rPr spc="-10" dirty="0"/>
              <a:t> </a:t>
            </a:r>
            <a:r>
              <a:rPr spc="-165" dirty="0"/>
              <a:t>Bias</a:t>
            </a:r>
            <a:r>
              <a:rPr spc="-5" dirty="0"/>
              <a:t> </a:t>
            </a:r>
            <a:r>
              <a:rPr spc="-45" dirty="0"/>
              <a:t>and</a:t>
            </a:r>
            <a:r>
              <a:rPr spc="-5" dirty="0"/>
              <a:t> </a:t>
            </a:r>
            <a:r>
              <a:rPr spc="-114" dirty="0"/>
              <a:t>Variation</a:t>
            </a:r>
            <a:r>
              <a:rPr spc="-10" dirty="0"/>
              <a:t> </a:t>
            </a:r>
            <a:r>
              <a:rPr spc="-95" dirty="0"/>
              <a:t>Trade</a:t>
            </a:r>
            <a:r>
              <a:rPr spc="-5" dirty="0"/>
              <a:t> </a:t>
            </a:r>
            <a:r>
              <a:rPr spc="-2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7205"/>
            <a:ext cx="4205605" cy="2936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9085" marR="5080" indent="-287020">
              <a:lnSpc>
                <a:spcPts val="1440"/>
              </a:lnSpc>
              <a:spcBef>
                <a:spcPts val="445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65" dirty="0">
                <a:solidFill>
                  <a:srgbClr val="252525"/>
                </a:solidFill>
                <a:latin typeface="Times New Roman"/>
                <a:cs typeface="Times New Roman"/>
              </a:rPr>
              <a:t>Bias</a:t>
            </a:r>
            <a:r>
              <a:rPr sz="15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refers</a:t>
            </a:r>
            <a:r>
              <a:rPr sz="15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5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error 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15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5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introduced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7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15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252525"/>
                </a:solidFill>
                <a:latin typeface="Times New Roman"/>
                <a:cs typeface="Times New Roman"/>
              </a:rPr>
              <a:t>real-life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7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much</a:t>
            </a:r>
            <a:r>
              <a:rPr sz="15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simpler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problem. </a:t>
            </a:r>
            <a:r>
              <a:rPr sz="1500" spc="2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1500" spc="-40" dirty="0">
                <a:solidFill>
                  <a:srgbClr val="252525"/>
                </a:solidFill>
                <a:latin typeface="Times New Roman"/>
                <a:cs typeface="Times New Roman"/>
              </a:rPr>
              <a:t>words,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imes New Roman"/>
                <a:cs typeface="Times New Roman"/>
              </a:rPr>
              <a:t>well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15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fits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500" spc="-3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ts val="1620"/>
              </a:lnSpc>
              <a:spcBef>
                <a:spcPts val="615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flexible/complex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method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252525"/>
                </a:solidFill>
                <a:latin typeface="Times New Roman"/>
                <a:cs typeface="Times New Roman"/>
              </a:rPr>
              <a:t>less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bias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ts val="1620"/>
              </a:lnSpc>
            </a:pP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9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1500" spc="-7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1500" spc="-7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1500" spc="-7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enera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1500" spc="-100" dirty="0">
                <a:solidFill>
                  <a:srgbClr val="252525"/>
                </a:solidFill>
                <a:latin typeface="Times New Roman"/>
                <a:cs typeface="Times New Roman"/>
              </a:rPr>
              <a:t>ly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1500" spc="-4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spc="-7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1500" spc="-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5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99085" marR="168275" indent="-287020">
              <a:lnSpc>
                <a:spcPts val="1440"/>
              </a:lnSpc>
              <a:spcBef>
                <a:spcPts val="950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5" dirty="0">
                <a:solidFill>
                  <a:srgbClr val="252525"/>
                </a:solidFill>
                <a:latin typeface="Times New Roman"/>
                <a:cs typeface="Times New Roman"/>
              </a:rPr>
              <a:t>Variance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 refers</a:t>
            </a:r>
            <a:r>
              <a:rPr sz="15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much</a:t>
            </a:r>
            <a:r>
              <a:rPr sz="15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predictions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change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15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training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5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1500" spc="-3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used.</a:t>
            </a:r>
            <a:endParaRPr sz="1500">
              <a:latin typeface="Times New Roman"/>
              <a:cs typeface="Times New Roman"/>
            </a:endParaRPr>
          </a:p>
          <a:p>
            <a:pPr marL="299085" marR="167640" indent="-287020">
              <a:lnSpc>
                <a:spcPct val="80000"/>
              </a:lnSpc>
              <a:spcBef>
                <a:spcPts val="969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flexible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method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variance</a:t>
            </a: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 it </a:t>
            </a:r>
            <a:r>
              <a:rPr sz="1500" spc="-3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252525"/>
                </a:solidFill>
                <a:latin typeface="Times New Roman"/>
                <a:cs typeface="Times New Roman"/>
              </a:rPr>
              <a:t>has.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ts val="162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35" dirty="0">
                <a:solidFill>
                  <a:srgbClr val="252525"/>
                </a:solidFill>
                <a:latin typeface="Times New Roman"/>
                <a:cs typeface="Times New Roman"/>
              </a:rPr>
              <a:t>Best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15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15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sweet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 spot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sz="15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52525"/>
                </a:solidFill>
                <a:latin typeface="Times New Roman"/>
                <a:cs typeface="Times New Roman"/>
              </a:rPr>
              <a:t>low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bias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ts val="1620"/>
              </a:lnSpc>
            </a:pPr>
            <a:r>
              <a:rPr sz="1500" spc="-50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1500" spc="-6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1500" spc="-70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1500" spc="-80" dirty="0">
                <a:solidFill>
                  <a:srgbClr val="252525"/>
                </a:solidFill>
                <a:latin typeface="Times New Roman"/>
                <a:cs typeface="Times New Roman"/>
              </a:rPr>
              <a:t>ely</a:t>
            </a:r>
            <a:r>
              <a:rPr sz="15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1500" spc="-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1500" spc="-8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15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1500" spc="-4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spc="-2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500" spc="-7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1500" spc="-2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1500" spc="-4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1500" spc="-7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5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52909" y="2557272"/>
            <a:ext cx="5270500" cy="3599815"/>
            <a:chOff x="5752909" y="2557272"/>
            <a:chExt cx="5270500" cy="3599815"/>
          </a:xfrm>
        </p:grpSpPr>
        <p:sp>
          <p:nvSpPr>
            <p:cNvPr id="5" name="object 5"/>
            <p:cNvSpPr/>
            <p:nvPr/>
          </p:nvSpPr>
          <p:spPr>
            <a:xfrm>
              <a:off x="5757671" y="2697480"/>
              <a:ext cx="0" cy="3319145"/>
            </a:xfrm>
            <a:custGeom>
              <a:avLst/>
              <a:gdLst/>
              <a:ahLst/>
              <a:cxnLst/>
              <a:rect l="l" t="t" r="r" b="b"/>
              <a:pathLst>
                <a:path h="3319145">
                  <a:moveTo>
                    <a:pt x="0" y="0"/>
                  </a:moveTo>
                  <a:lnTo>
                    <a:pt x="0" y="3318941"/>
                  </a:lnTo>
                </a:path>
              </a:pathLst>
            </a:custGeom>
            <a:ln w="952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6771" y="2557272"/>
              <a:ext cx="4846320" cy="3599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3746" y="1240358"/>
            <a:ext cx="4067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9203690" cy="27012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Contact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17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complaints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do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immediate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follow-up's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 </a:t>
            </a:r>
            <a:r>
              <a:rPr sz="20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response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5%!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ts val="216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Campaign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was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disaster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response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1%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campaign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was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most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160"/>
              </a:lnSpc>
            </a:pP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successful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sz="20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existing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attempts,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build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up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on.</a:t>
            </a:r>
            <a:endParaRPr sz="2000">
              <a:latin typeface="Times New Roman"/>
              <a:cs typeface="Times New Roman"/>
            </a:endParaRPr>
          </a:p>
          <a:p>
            <a:pPr marL="299085" marR="5107940" indent="-287020">
              <a:lnSpc>
                <a:spcPts val="1920"/>
              </a:lnSpc>
              <a:spcBef>
                <a:spcPts val="106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visits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translate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web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purchases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but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visits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themselves </a:t>
            </a:r>
            <a:r>
              <a:rPr sz="20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quite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less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average,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hence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website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needs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revisited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1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Put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validation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filters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entry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marital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status.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2568" y="3864864"/>
            <a:ext cx="3840479" cy="21823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9418" y="2409570"/>
            <a:ext cx="628142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Check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up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highest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catalog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purchase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28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but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being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less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biased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education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till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graduation,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amount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spend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wines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couples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sampled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further.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Overall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your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customers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active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responding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least.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3923" y="2627376"/>
            <a:ext cx="2467355" cy="96164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8321" y="3922140"/>
          <a:ext cx="3737610" cy="181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5"/>
                <a:gridCol w="1868805"/>
              </a:tblGrid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Response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Purchases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17,870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5023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2149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829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666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2590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5415" y="1270254"/>
            <a:ext cx="2740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r>
              <a:rPr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265" dirty="0">
                <a:solidFill>
                  <a:srgbClr val="000000"/>
                </a:solidFill>
                <a:latin typeface="Times New Roman"/>
                <a:cs typeface="Times New Roman"/>
              </a:rPr>
              <a:t>Work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494" y="1240358"/>
            <a:ext cx="2763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Final</a:t>
            </a:r>
            <a:r>
              <a:rPr sz="4400" spc="-75" dirty="0"/>
              <a:t> </a:t>
            </a:r>
            <a:r>
              <a:rPr sz="4400" spc="-45" dirty="0"/>
              <a:t>Insight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072245" cy="319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Strategy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Direct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marketing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408940" indent="-396875">
              <a:lnSpc>
                <a:spcPct val="100000"/>
              </a:lnSpc>
              <a:buAutoNum type="arabicParenBoth"/>
              <a:tabLst>
                <a:tab pos="409575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Tailored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52525"/>
              </a:buClr>
              <a:buFont typeface="Times New Roman"/>
              <a:buAutoNum type="arabicParenBoth"/>
            </a:pPr>
            <a:endParaRPr sz="3500">
              <a:latin typeface="Times New Roman"/>
              <a:cs typeface="Times New Roman"/>
            </a:endParaRPr>
          </a:p>
          <a:p>
            <a:pPr marL="408940" indent="-396875">
              <a:lnSpc>
                <a:spcPct val="100000"/>
              </a:lnSpc>
              <a:buAutoNum type="arabicParenBoth"/>
              <a:tabLst>
                <a:tab pos="409575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Campaign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mix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Method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-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Reverse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Engineer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for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campaign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along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Final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913" y="587408"/>
            <a:ext cx="9005570" cy="11156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395"/>
              </a:spcBef>
            </a:pPr>
            <a:r>
              <a:rPr sz="3600" b="1" spc="-5" dirty="0">
                <a:latin typeface="Calibri"/>
                <a:cs typeface="Calibri"/>
              </a:rPr>
              <a:t>RESPONSE</a:t>
            </a:r>
            <a:endParaRPr sz="36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Calibri"/>
                <a:cs typeface="Calibri"/>
              </a:rPr>
              <a:t>Profile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6: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Young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educated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singles</a:t>
            </a:r>
            <a:r>
              <a:rPr sz="1600" spc="-10" dirty="0">
                <a:latin typeface="Calibri"/>
                <a:cs typeface="Calibri"/>
              </a:rPr>
              <a:t> having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income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ordering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Meat &amp;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Luxuries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Catalog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Web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joined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early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frequent.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1519" y="1563624"/>
            <a:ext cx="10416540" cy="4465320"/>
            <a:chOff x="731519" y="1563624"/>
            <a:chExt cx="10416540" cy="4465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19" y="1563624"/>
              <a:ext cx="3840479" cy="446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9" y="1775460"/>
              <a:ext cx="6576059" cy="4253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467392"/>
            <a:ext cx="7374255" cy="11156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395"/>
              </a:spcBef>
            </a:pPr>
            <a:r>
              <a:rPr sz="3600" b="1" spc="-5" dirty="0">
                <a:latin typeface="Calibri"/>
                <a:cs typeface="Calibri"/>
              </a:rPr>
              <a:t>Campaign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5</a:t>
            </a:r>
            <a:endParaRPr sz="36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Calibri"/>
                <a:cs typeface="Calibri"/>
              </a:rPr>
              <a:t>Selecting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zeros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Campaign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then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Modelling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Campaign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gives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60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further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Yes: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Couples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mainly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ordering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Web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Wines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education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infrequently.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5067" y="1758695"/>
            <a:ext cx="10157460" cy="4354195"/>
            <a:chOff x="925067" y="1758695"/>
            <a:chExt cx="10157460" cy="4354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067" y="2206752"/>
              <a:ext cx="3389376" cy="3403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3252" y="1758695"/>
              <a:ext cx="6399276" cy="4354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0235" y="1240358"/>
            <a:ext cx="1813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Purpose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23594" y="2538729"/>
            <a:ext cx="9220835" cy="30549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9885" marR="55880" indent="-287020">
              <a:lnSpc>
                <a:spcPts val="2380"/>
              </a:lnSpc>
              <a:spcBef>
                <a:spcPts val="39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around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500,000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given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sample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1793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customer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see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number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accepted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sz="2175" spc="-7" baseline="24904" dirty="0">
                <a:solidFill>
                  <a:srgbClr val="252525"/>
                </a:solidFill>
                <a:latin typeface="Times New Roman"/>
                <a:cs typeface="Times New Roman"/>
              </a:rPr>
              <a:t>th</a:t>
            </a:r>
            <a:r>
              <a:rPr sz="2175" spc="284" baseline="2490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campaign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349885">
              <a:lnSpc>
                <a:spcPts val="2335"/>
              </a:lnSpc>
            </a:pP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267.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means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response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267/1793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252525"/>
                </a:solidFill>
                <a:latin typeface="Times New Roman"/>
                <a:cs typeface="Times New Roman"/>
              </a:rPr>
              <a:t>≈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15%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49885" marR="811530" indent="-287020">
              <a:lnSpc>
                <a:spcPts val="2380"/>
              </a:lnSpc>
              <a:spcBef>
                <a:spcPts val="191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per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available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generated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$15,000.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means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generating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$15,000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generated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15%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acceptance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campaign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after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$26000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spent.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57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atleast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reach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break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even,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need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11%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response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(11+15=26)!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573" y="463422"/>
            <a:ext cx="224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Campaign</a:t>
            </a:r>
            <a:r>
              <a:rPr sz="3600" b="1" spc="-6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4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2476" y="1043457"/>
            <a:ext cx="7601584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6900"/>
              </a:lnSpc>
              <a:spcBef>
                <a:spcPts val="100"/>
              </a:spcBef>
            </a:pP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Selecting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All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zeros</a:t>
            </a:r>
            <a:r>
              <a:rPr sz="16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in Campaign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6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then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Modelling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4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gives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us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81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further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Calibri"/>
                <a:cs typeface="Calibri"/>
              </a:rPr>
              <a:t>Yes, </a:t>
            </a:r>
            <a:r>
              <a:rPr sz="1600" spc="-3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67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unique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yes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over</a:t>
            </a:r>
            <a:r>
              <a:rPr sz="16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5:</a:t>
            </a:r>
            <a:endParaRPr sz="16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Profile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4: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Low</a:t>
            </a:r>
            <a:r>
              <a:rPr sz="16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income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less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educated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individuals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who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order</a:t>
            </a:r>
            <a:r>
              <a:rPr sz="16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basic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 join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seasonal.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527" y="1969007"/>
            <a:ext cx="10601325" cy="4221480"/>
            <a:chOff x="795527" y="1969007"/>
            <a:chExt cx="10601325" cy="4221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2218943"/>
              <a:ext cx="2898648" cy="3314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0039" y="1969007"/>
              <a:ext cx="7266431" cy="4221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573" y="472262"/>
            <a:ext cx="2245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Campaign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1333" y="1052855"/>
            <a:ext cx="914209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6900"/>
              </a:lnSpc>
              <a:spcBef>
                <a:spcPts val="100"/>
              </a:spcBef>
            </a:pP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Selecting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All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zeros</a:t>
            </a:r>
            <a:r>
              <a:rPr sz="16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in Campaign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6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then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Modelling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3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gives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us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63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further</a:t>
            </a:r>
            <a:r>
              <a:rPr sz="16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Calibri"/>
                <a:cs typeface="Calibri"/>
              </a:rPr>
              <a:t>Yes,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57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unique 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yes </a:t>
            </a:r>
            <a:r>
              <a:rPr sz="1600" spc="-3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over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5: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Profile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3: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Late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joining,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educated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couples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raising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family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ordering</a:t>
            </a:r>
            <a:r>
              <a:rPr sz="16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luxury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frequently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both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web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&amp;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catalog.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4296" y="1906523"/>
            <a:ext cx="10360660" cy="4312920"/>
            <a:chOff x="844296" y="1906523"/>
            <a:chExt cx="10360660" cy="4312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296" y="2231135"/>
              <a:ext cx="2823972" cy="37764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6660" y="1906523"/>
              <a:ext cx="7447788" cy="4312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8541" y="551433"/>
            <a:ext cx="19964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Campaign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1333" y="1064412"/>
            <a:ext cx="914209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6900"/>
              </a:lnSpc>
              <a:spcBef>
                <a:spcPts val="100"/>
              </a:spcBef>
            </a:pP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Selecting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All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zeros</a:t>
            </a:r>
            <a:r>
              <a:rPr sz="16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in Campaign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6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then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Modelling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1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gives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us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54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further</a:t>
            </a:r>
            <a:r>
              <a:rPr sz="16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Calibri"/>
                <a:cs typeface="Calibri"/>
              </a:rPr>
              <a:t>Yes,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33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unique 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yes </a:t>
            </a:r>
            <a:r>
              <a:rPr sz="1600" spc="-3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over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3,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5:</a:t>
            </a:r>
            <a:endParaRPr sz="16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Profile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1: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Less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frequent</a:t>
            </a:r>
            <a:r>
              <a:rPr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singles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ordering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basics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deals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due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crunched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finances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who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joined</a:t>
            </a:r>
            <a:r>
              <a:rPr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late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3252" y="1879092"/>
            <a:ext cx="10445750" cy="4200525"/>
            <a:chOff x="873252" y="1879092"/>
            <a:chExt cx="10445750" cy="4200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252" y="2202180"/>
              <a:ext cx="3447288" cy="3877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0540" y="1879092"/>
              <a:ext cx="6998208" cy="4130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47749" y="952500"/>
          <a:ext cx="9667875" cy="4852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575"/>
                <a:gridCol w="1933575"/>
                <a:gridCol w="1933575"/>
                <a:gridCol w="1933575"/>
                <a:gridCol w="1933575"/>
              </a:tblGrid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</a:tr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Recent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Recent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Recent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Recent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Young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Young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Young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Aged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Young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Educated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Educated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Educated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Educated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Educated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Couple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Couple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child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child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child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Child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child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Early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Early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Seasonal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Late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Late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Meat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Wine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Fruit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Gold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Fish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Gold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Sweet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Wine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Wine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Wine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373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Sweets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Gold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Fruit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Catalogue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Web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Store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Catalogue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Deals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3732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Web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Catalogue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Web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Catalogue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702" y="2767939"/>
            <a:ext cx="928751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cover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 missing</a:t>
            </a:r>
            <a:r>
              <a:rPr sz="2000" b="1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categories</a:t>
            </a:r>
            <a:r>
              <a:rPr sz="20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 importance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we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propose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0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campaign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designed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0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Profile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 7 </a:t>
            </a:r>
            <a:r>
              <a:rPr sz="2000" b="1" spc="-43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order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capture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more: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Profile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 N:</a:t>
            </a:r>
            <a:r>
              <a:rPr sz="2000" b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Low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income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educated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families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looking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to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 order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basic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deals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52525"/>
                </a:solidFill>
                <a:latin typeface="Calibri"/>
                <a:cs typeface="Calibri"/>
              </a:rPr>
              <a:t>frequently.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2E5395"/>
                </a:solidFill>
                <a:latin typeface="Calibri Light"/>
                <a:cs typeface="Calibri Light"/>
              </a:rPr>
              <a:t>Solution: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Low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Budget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&gt; </a:t>
            </a:r>
            <a:r>
              <a:rPr sz="2000" b="1" spc="-30" dirty="0">
                <a:solidFill>
                  <a:srgbClr val="252525"/>
                </a:solidFill>
                <a:latin typeface="Calibri"/>
                <a:cs typeface="Calibri"/>
              </a:rPr>
              <a:t>Tailor</a:t>
            </a:r>
            <a:r>
              <a:rPr sz="2000" b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each campaign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for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each Profile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High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Budget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r>
              <a:rPr sz="20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52525"/>
                </a:solidFill>
                <a:latin typeface="Calibri"/>
                <a:cs typeface="Calibri"/>
              </a:rPr>
              <a:t>Create</a:t>
            </a:r>
            <a:r>
              <a:rPr sz="2000" b="1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new campaign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Mix</a:t>
            </a:r>
            <a:r>
              <a:rPr sz="20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all 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previous</a:t>
            </a:r>
            <a:r>
              <a:rPr sz="20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9729" y="1300099"/>
            <a:ext cx="8870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Maximizing</a:t>
            </a:r>
            <a:r>
              <a:rPr sz="4400" spc="-5" dirty="0"/>
              <a:t> </a:t>
            </a:r>
            <a:r>
              <a:rPr sz="4400" spc="-30" dirty="0"/>
              <a:t>Profit</a:t>
            </a:r>
            <a:r>
              <a:rPr sz="4400" spc="5" dirty="0"/>
              <a:t> </a:t>
            </a:r>
            <a:r>
              <a:rPr sz="4400" spc="45" dirty="0"/>
              <a:t>thru</a:t>
            </a:r>
            <a:r>
              <a:rPr sz="4400" dirty="0"/>
              <a:t> </a:t>
            </a:r>
            <a:r>
              <a:rPr sz="4400" spc="-30" dirty="0"/>
              <a:t>Direct</a:t>
            </a:r>
            <a:r>
              <a:rPr sz="4400" dirty="0"/>
              <a:t> </a:t>
            </a:r>
            <a:r>
              <a:rPr sz="4400" spc="-120" dirty="0"/>
              <a:t>Marketing</a:t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129" y="1240358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Steps</a:t>
            </a:r>
            <a:r>
              <a:rPr sz="4400" spc="-45" dirty="0"/>
              <a:t> </a:t>
            </a:r>
            <a:r>
              <a:rPr sz="4400" spc="55" dirty="0"/>
              <a:t>to</a:t>
            </a:r>
            <a:r>
              <a:rPr sz="4400" spc="-35" dirty="0"/>
              <a:t> </a:t>
            </a:r>
            <a:r>
              <a:rPr sz="4400" spc="-120" dirty="0"/>
              <a:t>Result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2744" y="2452268"/>
            <a:ext cx="10527665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3960">
              <a:lnSpc>
                <a:spcPct val="126299"/>
              </a:lnSpc>
              <a:spcBef>
                <a:spcPts val="100"/>
              </a:spcBef>
            </a:pPr>
            <a:r>
              <a:rPr sz="19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70" dirty="0">
                <a:solidFill>
                  <a:srgbClr val="252525"/>
                </a:solidFill>
                <a:latin typeface="Times New Roman"/>
                <a:cs typeface="Times New Roman"/>
              </a:rPr>
              <a:t>1: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Run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9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fundamental</a:t>
            </a:r>
            <a:r>
              <a:rPr sz="1900" b="1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on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prediction</a:t>
            </a:r>
            <a:r>
              <a:rPr sz="1900" b="1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last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response </a:t>
            </a:r>
            <a:r>
              <a:rPr sz="1900" b="1" spc="-45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2: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No?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Run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same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19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C5</a:t>
            </a:r>
            <a:endParaRPr sz="1900">
              <a:latin typeface="Times New Roman"/>
              <a:cs typeface="Times New Roman"/>
            </a:endParaRPr>
          </a:p>
          <a:p>
            <a:pPr marL="12700" marR="4802505">
              <a:lnSpc>
                <a:spcPct val="126299"/>
              </a:lnSpc>
            </a:pPr>
            <a:r>
              <a:rPr sz="19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2: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No?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9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9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1900" b="1" spc="4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same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de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sz="19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C4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C3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7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19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19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de</a:t>
            </a:r>
            <a:r>
              <a:rPr sz="19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.  </a:t>
            </a:r>
            <a:r>
              <a:rPr sz="19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3: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Run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9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next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campaign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on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Profile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22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0" dirty="0">
                <a:solidFill>
                  <a:srgbClr val="252525"/>
                </a:solidFill>
                <a:latin typeface="Times New Roman"/>
                <a:cs typeface="Times New Roman"/>
              </a:rPr>
              <a:t>4: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Post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maximizing</a:t>
            </a:r>
            <a:r>
              <a:rPr sz="1900" b="1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your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response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(profits</a:t>
            </a:r>
            <a:r>
              <a:rPr sz="19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through</a:t>
            </a:r>
            <a:r>
              <a:rPr sz="19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engagement)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direct</a:t>
            </a:r>
            <a:r>
              <a:rPr sz="19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market</a:t>
            </a:r>
            <a:r>
              <a:rPr sz="19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Profile.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491490">
              <a:lnSpc>
                <a:spcPts val="1820"/>
              </a:lnSpc>
              <a:spcBef>
                <a:spcPts val="1510"/>
              </a:spcBef>
            </a:pPr>
            <a:r>
              <a:rPr sz="19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Result:</a:t>
            </a:r>
            <a:r>
              <a:rPr sz="1900" b="1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Existing</a:t>
            </a:r>
            <a:r>
              <a:rPr sz="1900" b="1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finding</a:t>
            </a:r>
            <a:r>
              <a:rPr sz="19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make</a:t>
            </a:r>
            <a:r>
              <a:rPr sz="19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capitalize</a:t>
            </a:r>
            <a:r>
              <a:rPr sz="1900" b="1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267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customers</a:t>
            </a:r>
            <a:r>
              <a:rPr sz="19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while</a:t>
            </a:r>
            <a:r>
              <a:rPr sz="19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adds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up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217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more. </a:t>
            </a:r>
            <a:r>
              <a:rPr sz="1900" b="1" spc="-45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Almost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double!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217/1792</a:t>
            </a:r>
            <a:r>
              <a:rPr sz="19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8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95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sz="1900" b="1" spc="-260" dirty="0">
                <a:solidFill>
                  <a:srgbClr val="252525"/>
                </a:solidFill>
                <a:latin typeface="Times New Roman"/>
                <a:cs typeface="Times New Roman"/>
              </a:rPr>
              <a:t>1%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Inc</a:t>
            </a:r>
            <a:r>
              <a:rPr sz="19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9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ease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9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esp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1900" b="1" spc="45" dirty="0">
                <a:solidFill>
                  <a:srgbClr val="252525"/>
                </a:solidFill>
                <a:latin typeface="Times New Roman"/>
                <a:cs typeface="Times New Roman"/>
              </a:rPr>
              <a:t>se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9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ate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900" b="1" spc="-240" dirty="0">
                <a:solidFill>
                  <a:srgbClr val="252525"/>
                </a:solidFill>
                <a:latin typeface="Times New Roman"/>
                <a:cs typeface="Times New Roman"/>
              </a:rPr>
              <a:t>11%</a:t>
            </a:r>
            <a:r>
              <a:rPr sz="1900" b="1" spc="-22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converts</a:t>
            </a:r>
            <a:r>
              <a:rPr sz="1900" b="1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0" dirty="0">
                <a:solidFill>
                  <a:srgbClr val="252525"/>
                </a:solidFill>
                <a:latin typeface="Times New Roman"/>
                <a:cs typeface="Times New Roman"/>
              </a:rPr>
              <a:t>11,000</a:t>
            </a:r>
            <a:r>
              <a:rPr sz="19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19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least</a:t>
            </a:r>
            <a:r>
              <a:rPr sz="19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i.e</a:t>
            </a:r>
            <a:r>
              <a:rPr sz="19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(11,000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80" dirty="0">
                <a:solidFill>
                  <a:srgbClr val="252525"/>
                </a:solidFill>
                <a:latin typeface="Times New Roman"/>
                <a:cs typeface="Times New Roman"/>
              </a:rPr>
              <a:t>+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15,000)</a:t>
            </a:r>
            <a:r>
              <a:rPr sz="19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18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19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$26000</a:t>
            </a:r>
            <a:r>
              <a:rPr sz="19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BREAKEVEN.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7770" y="1240358"/>
            <a:ext cx="2157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Ra</a:t>
            </a:r>
            <a:r>
              <a:rPr sz="4400" spc="-245" dirty="0"/>
              <a:t>w</a:t>
            </a:r>
            <a:r>
              <a:rPr sz="4400" spc="5" dirty="0"/>
              <a:t> </a:t>
            </a:r>
            <a:r>
              <a:rPr sz="4400" spc="-15" dirty="0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74324"/>
            <a:ext cx="3531235" cy="33305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70" dirty="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observations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1792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Predictor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Response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Discrete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Numerical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17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Categorical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Dummies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Date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-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390" y="496646"/>
            <a:ext cx="3074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Variables</a:t>
            </a:r>
            <a:r>
              <a:rPr sz="4400" spc="-95" dirty="0"/>
              <a:t> </a:t>
            </a:r>
            <a:r>
              <a:rPr sz="4400" spc="35" dirty="0"/>
              <a:t>Info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860" y="1173480"/>
            <a:ext cx="9189720" cy="4895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654" y="3389121"/>
            <a:ext cx="7060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4575" algn="l"/>
              </a:tabLst>
            </a:pPr>
            <a:r>
              <a:rPr sz="5400" spc="-50" dirty="0"/>
              <a:t>Exploratory</a:t>
            </a:r>
            <a:r>
              <a:rPr sz="5400" spc="15" dirty="0"/>
              <a:t> </a:t>
            </a:r>
            <a:r>
              <a:rPr sz="5400" spc="-20" dirty="0"/>
              <a:t>Data	</a:t>
            </a:r>
            <a:r>
              <a:rPr sz="5400" spc="-210" dirty="0"/>
              <a:t>Analysis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5400" y="2544826"/>
          <a:ext cx="9601200" cy="2936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Missing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EB34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Outliers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EB34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Inconsistencies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EB340"/>
                    </a:solidFill>
                  </a:tcPr>
                </a:tc>
              </a:tr>
              <a:tr h="6399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Income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variable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Outliers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categories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MntMeat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‘OPEN’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Marital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46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Outliers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sources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purchase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mostly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Deals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Typos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Year_Birth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914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30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ld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hoose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side.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0805" algn="just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Majority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‘Graduates’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Education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Majority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couples in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Marital_status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Wines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Spending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Cyclic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variations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Dt_Customer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229" y="920318"/>
            <a:ext cx="6164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0460" algn="l"/>
              </a:tabLst>
            </a:pPr>
            <a:r>
              <a:rPr sz="32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Pie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Charts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of	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Spending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95" dirty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Purchase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05711"/>
            <a:ext cx="11983720" cy="4798060"/>
            <a:chOff x="0" y="1505711"/>
            <a:chExt cx="11983720" cy="4798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5711"/>
              <a:ext cx="7089647" cy="47975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0787" y="1505711"/>
              <a:ext cx="7202423" cy="4797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13" y="1240358"/>
            <a:ext cx="8698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Education</a:t>
            </a:r>
            <a:r>
              <a:rPr sz="4400" spc="-10" dirty="0"/>
              <a:t> </a:t>
            </a:r>
            <a:r>
              <a:rPr sz="4400" spc="-120" dirty="0"/>
              <a:t>vs</a:t>
            </a:r>
            <a:r>
              <a:rPr sz="4400" spc="-30" dirty="0"/>
              <a:t> </a:t>
            </a:r>
            <a:r>
              <a:rPr sz="4400" spc="-140" dirty="0"/>
              <a:t>Marital</a:t>
            </a:r>
            <a:r>
              <a:rPr sz="4400" spc="-10" dirty="0"/>
              <a:t> </a:t>
            </a:r>
            <a:r>
              <a:rPr sz="4400" spc="-90" dirty="0"/>
              <a:t>Status</a:t>
            </a:r>
            <a:r>
              <a:rPr sz="4400" spc="-30" dirty="0"/>
              <a:t> </a:t>
            </a:r>
            <a:r>
              <a:rPr sz="4400" spc="-85" dirty="0"/>
              <a:t>Frequencies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27632" y="2863595"/>
            <a:ext cx="9535795" cy="3013075"/>
            <a:chOff x="1627632" y="2863595"/>
            <a:chExt cx="9535795" cy="3013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632" y="2863595"/>
              <a:ext cx="4069079" cy="30129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5288" y="2863595"/>
              <a:ext cx="4668012" cy="2933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1599</Words>
  <Application>Microsoft Office PowerPoint</Application>
  <PresentationFormat>Custom</PresentationFormat>
  <Paragraphs>212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</vt:lpstr>
      <vt:lpstr>Business Problem</vt:lpstr>
      <vt:lpstr>Purpose</vt:lpstr>
      <vt:lpstr>Raw Data</vt:lpstr>
      <vt:lpstr>Variables Info</vt:lpstr>
      <vt:lpstr>Exploratory Data Analysis</vt:lpstr>
      <vt:lpstr>PowerPoint Presentation</vt:lpstr>
      <vt:lpstr>Pie Charts of Spending &amp; Purchase</vt:lpstr>
      <vt:lpstr>Education vs Marital Status Frequencies</vt:lpstr>
      <vt:lpstr>Exploring the Numeric and Date variables</vt:lpstr>
      <vt:lpstr>Outliers</vt:lpstr>
      <vt:lpstr>Spends Correlations</vt:lpstr>
      <vt:lpstr>Purchases Correlations</vt:lpstr>
      <vt:lpstr>Summation Scatterplots across Variables</vt:lpstr>
      <vt:lpstr>Dividing the variables into 5 broad categories</vt:lpstr>
      <vt:lpstr>Feature Engineering</vt:lpstr>
      <vt:lpstr>Studying Campaigns Vs Response</vt:lpstr>
      <vt:lpstr>Model Choice - XGBoost</vt:lpstr>
      <vt:lpstr>XGBoost Inner Working</vt:lpstr>
      <vt:lpstr>Tuning parameter</vt:lpstr>
      <vt:lpstr>K fold cross validation</vt:lpstr>
      <vt:lpstr>PowerPoint Presentation</vt:lpstr>
      <vt:lpstr>Generalization | Bias and Variation Trade off</vt:lpstr>
      <vt:lpstr>Generalization | Bias and Variation Trade off</vt:lpstr>
      <vt:lpstr>Recommendations</vt:lpstr>
      <vt:lpstr>Future Work</vt:lpstr>
      <vt:lpstr>Final Insight</vt:lpstr>
      <vt:lpstr>RESPONSE Profile 6: Young educated singles having high income ordering Meat &amp; Luxuries on Catalog &amp; Web who joined  early and are very frequent.</vt:lpstr>
      <vt:lpstr>Campaign 5 Selecting All zeros in Campaign 6 and then Modelling for Campaign 5 gives 60 further Yes:  Profile 5: Couples mainly ordering on Web for Wines with basic education infrequently.</vt:lpstr>
      <vt:lpstr>Campaign 4</vt:lpstr>
      <vt:lpstr>Campaign 3</vt:lpstr>
      <vt:lpstr>Campaign 1</vt:lpstr>
      <vt:lpstr>PowerPoint Presentation</vt:lpstr>
      <vt:lpstr>Maximizing Profit thru Direct Marketing</vt:lpstr>
      <vt:lpstr>Steps to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Roopesh Kumar</dc:creator>
  <cp:lastModifiedBy>CDC</cp:lastModifiedBy>
  <cp:revision>1</cp:revision>
  <dcterms:created xsi:type="dcterms:W3CDTF">2023-02-11T08:18:19Z</dcterms:created>
  <dcterms:modified xsi:type="dcterms:W3CDTF">2023-02-12T08:54:58Z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2023-02-11T00:00:00Z</vt:filetime>
  </property>
</Properties>
</file>