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sldIdLst>
    <p:sldId id="256" r:id="rId2"/>
    <p:sldId id="257" r:id="rId3"/>
    <p:sldId id="258" r:id="rId4"/>
    <p:sldId id="259" r:id="rId5"/>
    <p:sldId id="260" r:id="rId6"/>
    <p:sldId id="261" r:id="rId7"/>
    <p:sldId id="262"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576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460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574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9078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377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61581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2529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1650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722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682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447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106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020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316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481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Tree>
    <p:extLst>
      <p:ext uri="{BB962C8B-B14F-4D97-AF65-F5344CB8AC3E}">
        <p14:creationId xmlns:p14="http://schemas.microsoft.com/office/powerpoint/2010/main" val="39809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5621394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69000"/>
          </a:schemeClr>
        </a:solidFill>
        <a:effectLst/>
      </p:bgPr>
    </p:bg>
    <p:spTree>
      <p:nvGrpSpPr>
        <p:cNvPr id="1" name=""/>
        <p:cNvGrpSpPr/>
        <p:nvPr/>
      </p:nvGrpSpPr>
      <p:grpSpPr>
        <a:xfrm>
          <a:off x="0" y="0"/>
          <a:ext cx="0" cy="0"/>
          <a:chOff x="0" y="0"/>
          <a:chExt cx="0" cy="0"/>
        </a:xfrm>
      </p:grpSpPr>
      <p:sp>
        <p:nvSpPr>
          <p:cNvPr id="4" name="object 4"/>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686155" y="1676400"/>
            <a:ext cx="10819689" cy="782907"/>
          </a:xfrm>
          <a:prstGeom prst="rect">
            <a:avLst/>
          </a:prstGeom>
          <a:solidFill>
            <a:schemeClr val="accent1">
              <a:lumMod val="60000"/>
              <a:lumOff val="40000"/>
            </a:schemeClr>
          </a:solidFill>
        </p:spPr>
        <p:txBody>
          <a:bodyPr vert="horz" wrap="square" lIns="0" tIns="13335" rIns="0" bIns="0" rtlCol="0">
            <a:spAutoFit/>
          </a:bodyPr>
          <a:lstStyle/>
          <a:p>
            <a:pPr marL="12700">
              <a:lnSpc>
                <a:spcPct val="100000"/>
              </a:lnSpc>
              <a:spcBef>
                <a:spcPts val="105"/>
              </a:spcBef>
            </a:pPr>
            <a:r>
              <a:rPr sz="5000" b="1" u="none" dirty="0">
                <a:solidFill>
                  <a:schemeClr val="tx1"/>
                </a:solidFill>
                <a:latin typeface="Verdana"/>
                <a:cs typeface="Verdana"/>
              </a:rPr>
              <a:t>AMAZON</a:t>
            </a:r>
            <a:r>
              <a:rPr sz="5000" b="1" u="none" spc="-295" dirty="0">
                <a:solidFill>
                  <a:schemeClr val="tx1"/>
                </a:solidFill>
                <a:latin typeface="Verdana"/>
                <a:cs typeface="Verdana"/>
              </a:rPr>
              <a:t> </a:t>
            </a:r>
            <a:r>
              <a:rPr sz="5000" b="1" u="none" spc="-525" dirty="0">
                <a:solidFill>
                  <a:schemeClr val="tx1"/>
                </a:solidFill>
                <a:latin typeface="Verdana"/>
                <a:cs typeface="Verdana"/>
              </a:rPr>
              <a:t>SALES</a:t>
            </a:r>
            <a:r>
              <a:rPr sz="5000" b="1" u="none" spc="-300" dirty="0">
                <a:solidFill>
                  <a:schemeClr val="tx1"/>
                </a:solidFill>
                <a:latin typeface="Verdana"/>
                <a:cs typeface="Verdana"/>
              </a:rPr>
              <a:t> </a:t>
            </a:r>
            <a:r>
              <a:rPr sz="5000" b="1" u="none" spc="-145" dirty="0">
                <a:solidFill>
                  <a:schemeClr val="tx1"/>
                </a:solidFill>
                <a:latin typeface="Verdana"/>
                <a:cs typeface="Verdana"/>
              </a:rPr>
              <a:t>DATA</a:t>
            </a:r>
            <a:r>
              <a:rPr sz="5000" b="1" u="none" spc="-315" dirty="0">
                <a:solidFill>
                  <a:schemeClr val="tx1"/>
                </a:solidFill>
                <a:latin typeface="Verdana"/>
                <a:cs typeface="Verdana"/>
              </a:rPr>
              <a:t> </a:t>
            </a:r>
            <a:r>
              <a:rPr sz="5000" b="1" u="none" spc="-375" dirty="0">
                <a:solidFill>
                  <a:schemeClr val="tx1"/>
                </a:solidFill>
                <a:latin typeface="Verdana"/>
                <a:cs typeface="Verdana"/>
              </a:rPr>
              <a:t>ANALYSIS</a:t>
            </a:r>
            <a:endParaRPr sz="5000" b="1" dirty="0">
              <a:solidFill>
                <a:schemeClr val="tx1"/>
              </a:solidFill>
              <a:latin typeface="Verdana"/>
              <a:cs typeface="Verdana"/>
            </a:endParaRPr>
          </a:p>
        </p:txBody>
      </p:sp>
      <p:pic>
        <p:nvPicPr>
          <p:cNvPr id="1026" name="Picture 2" descr="Amazon Logo, symbol, meaning, history, PNG, br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62763"/>
            <a:ext cx="7010400" cy="394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29565">
              <a:lnSpc>
                <a:spcPct val="100000"/>
              </a:lnSpc>
              <a:spcBef>
                <a:spcPts val="100"/>
              </a:spcBef>
            </a:pPr>
            <a:r>
              <a:rPr spc="-305" dirty="0"/>
              <a:t>INTRODUCTION</a:t>
            </a:r>
          </a:p>
        </p:txBody>
      </p:sp>
      <p:sp>
        <p:nvSpPr>
          <p:cNvPr id="3" name="object 3"/>
          <p:cNvSpPr txBox="1"/>
          <p:nvPr/>
        </p:nvSpPr>
        <p:spPr>
          <a:xfrm>
            <a:off x="457200" y="2209800"/>
            <a:ext cx="11277600" cy="2310889"/>
          </a:xfrm>
          <a:prstGeom prst="rect">
            <a:avLst/>
          </a:prstGeom>
        </p:spPr>
        <p:txBody>
          <a:bodyPr vert="horz" wrap="square" lIns="0" tIns="12700" rIns="0" bIns="0" rtlCol="0">
            <a:spAutoFit/>
          </a:bodyPr>
          <a:lstStyle/>
          <a:p>
            <a:pPr marL="355600" marR="490220" indent="-342900" algn="just">
              <a:lnSpc>
                <a:spcPct val="100000"/>
              </a:lnSpc>
              <a:spcBef>
                <a:spcPts val="100"/>
              </a:spcBef>
              <a:buFont typeface="Wingdings" panose="05000000000000000000" pitchFamily="2" charset="2"/>
              <a:buChar char="q"/>
              <a:tabLst>
                <a:tab pos="354965" algn="l"/>
              </a:tabLst>
            </a:pPr>
            <a:r>
              <a:rPr lang="en-US" dirty="0" smtClean="0">
                <a:latin typeface="+mn-lt"/>
              </a:rPr>
              <a:t>To </a:t>
            </a:r>
            <a:r>
              <a:rPr lang="en-US" dirty="0">
                <a:latin typeface="+mn-lt"/>
              </a:rPr>
              <a:t>Find insights into sales performance across various regions, product types, and sales channels. </a:t>
            </a:r>
            <a:endParaRPr lang="en-US" dirty="0" smtClean="0">
              <a:latin typeface="+mn-lt"/>
            </a:endParaRPr>
          </a:p>
          <a:p>
            <a:pPr marL="12700" marR="490220" algn="just">
              <a:lnSpc>
                <a:spcPct val="100000"/>
              </a:lnSpc>
              <a:spcBef>
                <a:spcPts val="100"/>
              </a:spcBef>
              <a:tabLst>
                <a:tab pos="354965" algn="l"/>
              </a:tabLst>
            </a:pPr>
            <a:endParaRPr lang="en-US" dirty="0" smtClean="0">
              <a:latin typeface="+mn-lt"/>
            </a:endParaRPr>
          </a:p>
          <a:p>
            <a:pPr marL="355600" marR="490220" indent="-342900" algn="just">
              <a:lnSpc>
                <a:spcPct val="100000"/>
              </a:lnSpc>
              <a:spcBef>
                <a:spcPts val="100"/>
              </a:spcBef>
              <a:tabLst>
                <a:tab pos="354965" algn="l"/>
              </a:tabLst>
            </a:pPr>
            <a:endParaRPr lang="en-US" sz="200" dirty="0" smtClean="0">
              <a:latin typeface="+mn-lt"/>
            </a:endParaRPr>
          </a:p>
          <a:p>
            <a:pPr marL="298450" marR="490220" indent="-285750" algn="just">
              <a:lnSpc>
                <a:spcPct val="100000"/>
              </a:lnSpc>
              <a:spcBef>
                <a:spcPts val="100"/>
              </a:spcBef>
              <a:buFont typeface="Arial" panose="020B0604020202020204" pitchFamily="34" charset="0"/>
              <a:buChar char="•"/>
              <a:tabLst>
                <a:tab pos="354965" algn="l"/>
              </a:tabLst>
            </a:pPr>
            <a:r>
              <a:rPr lang="en-US" dirty="0" smtClean="0">
                <a:latin typeface="+mn-lt"/>
              </a:rPr>
              <a:t>The dataset we'll examine includes a diverse range of sales transactions from multiple continents and industries. From Europe to Oceania, and from clothing to household items, each entry captures a unique moment of commercial activity.</a:t>
            </a:r>
          </a:p>
          <a:p>
            <a:pPr marL="298450" marR="490220" indent="-285750" algn="just">
              <a:lnSpc>
                <a:spcPct val="100000"/>
              </a:lnSpc>
              <a:spcBef>
                <a:spcPts val="100"/>
              </a:spcBef>
              <a:buFont typeface="Arial" panose="020B0604020202020204" pitchFamily="34" charset="0"/>
              <a:buChar char="•"/>
              <a:tabLst>
                <a:tab pos="354965" algn="l"/>
              </a:tabLst>
            </a:pPr>
            <a:r>
              <a:rPr lang="en-US" dirty="0" smtClean="0">
                <a:latin typeface="+mn-lt"/>
              </a:rPr>
              <a:t>  </a:t>
            </a:r>
            <a:r>
              <a:rPr lang="en-US" dirty="0">
                <a:latin typeface="+mn-lt"/>
              </a:rPr>
              <a:t>Our objective is clear: to analyze this data, identify significant patterns and trends, and use these insights to inform strategic decisions and drive business growth. </a:t>
            </a:r>
            <a:r>
              <a:rPr lang="en-US" dirty="0">
                <a:latin typeface="+mn-lt"/>
              </a:rPr>
              <a:t>Let's embark on our journey through Amazon's sales data and discover the stories it has to tell.</a:t>
            </a: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29565">
              <a:lnSpc>
                <a:spcPct val="100000"/>
              </a:lnSpc>
              <a:spcBef>
                <a:spcPts val="100"/>
              </a:spcBef>
            </a:pPr>
            <a:r>
              <a:rPr spc="-375" dirty="0" smtClean="0"/>
              <a:t>KPI’S</a:t>
            </a:r>
            <a:endParaRPr spc="-375" dirty="0"/>
          </a:p>
        </p:txBody>
      </p:sp>
      <p:pic>
        <p:nvPicPr>
          <p:cNvPr id="4" name="object 4"/>
          <p:cNvPicPr/>
          <p:nvPr/>
        </p:nvPicPr>
        <p:blipFill>
          <a:blip r:embed="rId2" cstate="print"/>
          <a:stretch>
            <a:fillRect/>
          </a:stretch>
        </p:blipFill>
        <p:spPr>
          <a:xfrm>
            <a:off x="8322564" y="2450592"/>
            <a:ext cx="3582924" cy="3959352"/>
          </a:xfrm>
          <a:prstGeom prst="rect">
            <a:avLst/>
          </a:prstGeom>
        </p:spPr>
      </p:pic>
      <p:sp>
        <p:nvSpPr>
          <p:cNvPr id="6" name="Rectangle 2"/>
          <p:cNvSpPr>
            <a:spLocks noChangeArrowheads="1"/>
          </p:cNvSpPr>
          <p:nvPr/>
        </p:nvSpPr>
        <p:spPr bwMode="auto">
          <a:xfrm>
            <a:off x="381000" y="1143000"/>
            <a:ext cx="7620000"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Total Revenue</a:t>
            </a:r>
            <a:r>
              <a:rPr kumimoji="0" lang="en-US" sz="1800" b="0" i="0" u="none" strike="noStrike" cap="none" normalizeH="0" baseline="0" dirty="0" smtClean="0">
                <a:ln>
                  <a:noFill/>
                </a:ln>
                <a:solidFill>
                  <a:schemeClr val="tx1"/>
                </a:solidFill>
                <a:effectLst/>
                <a:latin typeface="Arial" panose="020B0604020202020204" pitchFamily="34" charset="0"/>
              </a:rPr>
              <a:t> – The cumulative revenue generated from sales across all regions and product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Total Profit</a:t>
            </a:r>
            <a:r>
              <a:rPr kumimoji="0" lang="en-US" sz="1800" b="0" i="0" u="none" strike="noStrike" cap="none" normalizeH="0" baseline="0" dirty="0" smtClean="0">
                <a:ln>
                  <a:noFill/>
                </a:ln>
                <a:solidFill>
                  <a:schemeClr val="tx1"/>
                </a:solidFill>
                <a:effectLst/>
                <a:latin typeface="Arial" panose="020B0604020202020204" pitchFamily="34" charset="0"/>
              </a:rPr>
              <a:t> – The net profit earned from sales, calculated by subtracting the total cost of goods sold from the total revenue.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Region-Wise Sales</a:t>
            </a:r>
            <a:r>
              <a:rPr kumimoji="0" lang="en-US" sz="1800" b="0" i="0" u="none" strike="noStrike" cap="none" normalizeH="0" baseline="0" dirty="0" smtClean="0">
                <a:ln>
                  <a:noFill/>
                </a:ln>
                <a:solidFill>
                  <a:schemeClr val="tx1"/>
                </a:solidFill>
                <a:effectLst/>
                <a:latin typeface="Arial" panose="020B0604020202020204" pitchFamily="34" charset="0"/>
              </a:rPr>
              <a:t> – Total revenue or units sold, segmented by region, to identify the top-performing regions.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Monthly Sales Trend</a:t>
            </a:r>
            <a:r>
              <a:rPr kumimoji="0" lang="en-US" sz="1800" b="0" i="0" u="none" strike="noStrike" cap="none" normalizeH="0" baseline="0" dirty="0" smtClean="0">
                <a:ln>
                  <a:noFill/>
                </a:ln>
                <a:solidFill>
                  <a:schemeClr val="tx1"/>
                </a:solidFill>
                <a:effectLst/>
                <a:latin typeface="Arial" panose="020B0604020202020204" pitchFamily="34" charset="0"/>
              </a:rPr>
              <a:t> – Total revenue or units sold, plotted over time, to reveal seasonal trends and patterns.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Order Priority Distribution</a:t>
            </a:r>
            <a:r>
              <a:rPr kumimoji="0" lang="en-US" sz="1800" b="0" i="0" u="none" strike="noStrike" cap="none" normalizeH="0" baseline="0" dirty="0" smtClean="0">
                <a:ln>
                  <a:noFill/>
                </a:ln>
                <a:solidFill>
                  <a:schemeClr val="tx1"/>
                </a:solidFill>
                <a:effectLst/>
                <a:latin typeface="Arial" panose="020B0604020202020204" pitchFamily="34" charset="0"/>
              </a:rPr>
              <a:t> – The breakdown of orders based on their priority level (critical, high, medium, low).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Average Selling Price</a:t>
            </a:r>
            <a:r>
              <a:rPr kumimoji="0" lang="en-US" sz="1800" b="0" i="0" u="none" strike="noStrike" cap="none" normalizeH="0" baseline="0" dirty="0" smtClean="0">
                <a:ln>
                  <a:noFill/>
                </a:ln>
                <a:solidFill>
                  <a:schemeClr val="tx1"/>
                </a:solidFill>
                <a:effectLst/>
                <a:latin typeface="Arial" panose="020B0604020202020204" pitchFamily="34" charset="0"/>
              </a:rPr>
              <a:t> – The average price at which products are sold, determined by dividing the total revenue by the total number of units sold.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METHODOLOGY</a:t>
            </a:r>
          </a:p>
        </p:txBody>
      </p:sp>
      <p:sp>
        <p:nvSpPr>
          <p:cNvPr id="3" name="object 3"/>
          <p:cNvSpPr txBox="1">
            <a:spLocks noGrp="1"/>
          </p:cNvSpPr>
          <p:nvPr>
            <p:ph idx="1"/>
          </p:nvPr>
        </p:nvSpPr>
        <p:spPr>
          <a:xfrm>
            <a:off x="381000" y="1270000"/>
            <a:ext cx="10363200" cy="4357603"/>
          </a:xfrm>
          <a:prstGeom prst="rect">
            <a:avLst/>
          </a:prstGeom>
        </p:spPr>
        <p:txBody>
          <a:bodyPr vert="horz" wrap="square" lIns="0" tIns="12700" rIns="0" bIns="0" rtlCol="0">
            <a:spAutoFit/>
          </a:bodyPr>
          <a:lstStyle/>
          <a:p>
            <a:pPr algn="just">
              <a:buFont typeface="Wingdings" panose="05000000000000000000" pitchFamily="2" charset="2"/>
              <a:buChar char="q"/>
            </a:pPr>
            <a:r>
              <a:rPr lang="en-US" sz="1600" b="1" dirty="0"/>
              <a:t>Data Collection</a:t>
            </a:r>
          </a:p>
          <a:p>
            <a:pPr algn="just">
              <a:buFont typeface="Wingdings" panose="05000000000000000000" pitchFamily="2" charset="2"/>
              <a:buChar char="q"/>
            </a:pPr>
            <a:r>
              <a:rPr lang="en-US" sz="1600" dirty="0"/>
              <a:t>The dataset was obtained from UNIFIED MENTOR. It includes various fields such as region, country, mode, price per unit, and more.</a:t>
            </a:r>
          </a:p>
          <a:p>
            <a:pPr algn="just">
              <a:buFont typeface="Wingdings" panose="05000000000000000000" pitchFamily="2" charset="2"/>
              <a:buChar char="q"/>
            </a:pPr>
            <a:r>
              <a:rPr lang="en-US" sz="1600" b="1" dirty="0"/>
              <a:t>Data Cleaning</a:t>
            </a:r>
          </a:p>
          <a:p>
            <a:pPr algn="just">
              <a:buFont typeface="Wingdings" panose="05000000000000000000" pitchFamily="2" charset="2"/>
              <a:buChar char="q"/>
            </a:pPr>
            <a:r>
              <a:rPr lang="en-US" sz="1600" dirty="0"/>
              <a:t>The cleaning process involved removing duplicates and null values, arranging dates in order, handling outliers, and ensuring the dataset was consistent.</a:t>
            </a:r>
          </a:p>
          <a:p>
            <a:pPr algn="just">
              <a:buFont typeface="Wingdings" panose="05000000000000000000" pitchFamily="2" charset="2"/>
              <a:buChar char="q"/>
            </a:pPr>
            <a:r>
              <a:rPr lang="en-US" sz="1600" b="1" dirty="0"/>
              <a:t>Data Analysis &amp; Visualization</a:t>
            </a:r>
          </a:p>
          <a:p>
            <a:pPr algn="just">
              <a:buFont typeface="Wingdings" panose="05000000000000000000" pitchFamily="2" charset="2"/>
              <a:buChar char="q"/>
            </a:pPr>
            <a:r>
              <a:rPr lang="en-US" sz="1600" dirty="0"/>
              <a:t>We calculated summary statistics such as mean, median, standard deviation, and quartiles for numerical variables like sales revenue, units sold, and selling price. We analyzed the distribution of sales across different regions, product categories, sales channels, and order priorities.</a:t>
            </a:r>
          </a:p>
          <a:p>
            <a:pPr algn="just">
              <a:buFont typeface="Wingdings" panose="05000000000000000000" pitchFamily="2" charset="2"/>
              <a:buChar char="q"/>
            </a:pPr>
            <a:r>
              <a:rPr lang="en-US" sz="1600" b="1" dirty="0"/>
              <a:t>Insights &amp; Suggestions</a:t>
            </a:r>
          </a:p>
          <a:p>
            <a:pPr algn="just">
              <a:buFont typeface="Wingdings" panose="05000000000000000000" pitchFamily="2" charset="2"/>
              <a:buChar char="q"/>
            </a:pPr>
            <a:r>
              <a:rPr lang="en-US" sz="1600" dirty="0"/>
              <a:t>Key insights were gathered that highlight significant factors influencing the sales and distribution of various items globally. Based on these insights, several suggestions were provided to the business unit to help prevent potential losses.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329565">
              <a:lnSpc>
                <a:spcPct val="100000"/>
              </a:lnSpc>
              <a:spcBef>
                <a:spcPts val="100"/>
              </a:spcBef>
            </a:pPr>
            <a:r>
              <a:rPr dirty="0"/>
              <a:t>MY</a:t>
            </a:r>
            <a:r>
              <a:rPr spc="-240" dirty="0"/>
              <a:t> </a:t>
            </a:r>
            <a:r>
              <a:rPr spc="-275" dirty="0"/>
              <a:t>DESIGN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3" t="128" b="3404"/>
          <a:stretch/>
        </p:blipFill>
        <p:spPr>
          <a:xfrm>
            <a:off x="762000" y="1295400"/>
            <a:ext cx="8991600" cy="502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329565">
              <a:lnSpc>
                <a:spcPct val="100000"/>
              </a:lnSpc>
              <a:spcBef>
                <a:spcPts val="100"/>
              </a:spcBef>
            </a:pPr>
            <a:r>
              <a:rPr dirty="0"/>
              <a:t>MY</a:t>
            </a:r>
            <a:r>
              <a:rPr spc="-240" dirty="0"/>
              <a:t> </a:t>
            </a:r>
            <a:r>
              <a:rPr spc="-275" dirty="0"/>
              <a:t>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39" y="1279378"/>
            <a:ext cx="9089161" cy="51807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8266" y="3568649"/>
            <a:ext cx="3142615" cy="697230"/>
          </a:xfrm>
          <a:prstGeom prst="rect">
            <a:avLst/>
          </a:prstGeom>
        </p:spPr>
        <p:txBody>
          <a:bodyPr vert="horz" wrap="square" lIns="0" tIns="13335" rIns="0" bIns="0" rtlCol="0">
            <a:spAutoFit/>
          </a:bodyPr>
          <a:lstStyle/>
          <a:p>
            <a:pPr marL="12700">
              <a:lnSpc>
                <a:spcPct val="100000"/>
              </a:lnSpc>
              <a:spcBef>
                <a:spcPts val="105"/>
              </a:spcBef>
            </a:pPr>
            <a:r>
              <a:rPr sz="4400" u="none" spc="-300" dirty="0">
                <a:solidFill>
                  <a:srgbClr val="000000"/>
                </a:solidFill>
              </a:rPr>
              <a:t>THANK</a:t>
            </a:r>
            <a:r>
              <a:rPr sz="4400" u="none" spc="-70" dirty="0">
                <a:solidFill>
                  <a:srgbClr val="000000"/>
                </a:solidFill>
              </a:rPr>
              <a:t> </a:t>
            </a:r>
            <a:r>
              <a:rPr sz="4400" u="none" spc="-85" dirty="0">
                <a:solidFill>
                  <a:srgbClr val="000000"/>
                </a:solidFill>
              </a:rPr>
              <a:t>YOU</a:t>
            </a:r>
            <a:endParaRPr sz="440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216</TotalTime>
  <Words>395</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Trebuchet MS</vt:lpstr>
      <vt:lpstr>Verdana</vt:lpstr>
      <vt:lpstr>Wingdings</vt:lpstr>
      <vt:lpstr>Wingdings 3</vt:lpstr>
      <vt:lpstr>Facet</vt:lpstr>
      <vt:lpstr>AMAZON SALES DATA ANALYSIS</vt:lpstr>
      <vt:lpstr>INTRODUCTION</vt:lpstr>
      <vt:lpstr>KPI’S</vt:lpstr>
      <vt:lpstr>METHODOLOGY</vt:lpstr>
      <vt:lpstr>MY DESIGN</vt:lpstr>
      <vt:lpstr>MY DESIGN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Rahul Guha</dc:creator>
  <cp:lastModifiedBy>Admin</cp:lastModifiedBy>
  <cp:revision>4</cp:revision>
  <dcterms:created xsi:type="dcterms:W3CDTF">2024-07-11T10:08:31Z</dcterms:created>
  <dcterms:modified xsi:type="dcterms:W3CDTF">2024-07-11T13:48:16Z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2024-05-21T00:00:00Z</vt:filetime>
  </property>
  <property fmtid="{D5CDD505-2E9C-101B-9397-08002B2CF9AE}" pid="3" name="Creator">
    <vt:lpwstr>Microsoft® PowerPoint® 2016</vt:lpwstr>
  </property>
  <property fmtid="{D5CDD505-2E9C-101B-9397-08002B2CF9AE}" pid="4" name="LastSaved">
    <vt:filetime>2024-07-11T00:00:00Z</vt:filetime>
  </property>
  <property fmtid="{D5CDD505-2E9C-101B-9397-08002B2CF9AE}" pid="5" name="Producer">
    <vt:lpwstr>Microsoft® PowerPoint® 2016</vt:lpwstr>
  </property>
</Properties>
</file>