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5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2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7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8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5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1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20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5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8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8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1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6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6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endParaRPr b="1">
                <a:ln/>
                <a:solidFill>
                  <a:schemeClr val="accent3"/>
                </a:solidFill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3932" y="3222117"/>
            <a:ext cx="7533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spc="-145" dirty="0"/>
              <a:t>Budget</a:t>
            </a:r>
            <a:r>
              <a:rPr sz="5400" u="none" spc="-100" dirty="0"/>
              <a:t> </a:t>
            </a:r>
            <a:r>
              <a:rPr sz="5400" u="none" spc="-160" dirty="0"/>
              <a:t>Sales</a:t>
            </a:r>
            <a:r>
              <a:rPr sz="5400" u="none" spc="-80" dirty="0"/>
              <a:t> </a:t>
            </a:r>
            <a:r>
              <a:rPr sz="5400" u="none" spc="-75" dirty="0"/>
              <a:t>Analytics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2764"/>
            <a:ext cx="334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631185"/>
            <a:ext cx="858583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AF1512"/>
                </a:solidFill>
                <a:latin typeface="Lucida Sans Unicode"/>
                <a:cs typeface="Lucida Sans Unicode"/>
              </a:rPr>
              <a:t>▶	</a:t>
            </a:r>
            <a:r>
              <a:rPr lang="en-US" sz="2400" dirty="0" smtClean="0"/>
              <a:t>Analyzing budget sales data has played a crucial role in demonstrating the value of effective budgeting and resource allocation. This project emphasizes the significance of optimizing marketing expenditures to enhance ROI, showcasing how data-driven decision-making is essential for a successful business strategy.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941070"/>
            <a:ext cx="865441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spc="-8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Most</a:t>
            </a:r>
            <a:r>
              <a:rPr sz="2000" b="1" u="heavy" spc="-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8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of</a:t>
            </a:r>
            <a:r>
              <a:rPr sz="2000" b="1" u="heavy" spc="-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7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the</a:t>
            </a:r>
            <a:r>
              <a:rPr sz="2000" b="1" u="heavy" spc="-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6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customers</a:t>
            </a:r>
            <a:r>
              <a:rPr sz="2000" b="1" u="heavy" spc="-7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are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7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interested</a:t>
            </a:r>
            <a:r>
              <a:rPr sz="2000" b="1" u="heavy" spc="-6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0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in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buying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accessories</a:t>
            </a:r>
            <a:r>
              <a:rPr sz="2000" b="1" u="heavy" spc="-6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like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8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bottles,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u="heavy" spc="4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cages,</a:t>
            </a:r>
            <a:r>
              <a:rPr sz="2000" b="1" u="heavy" spc="-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2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tires,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6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tubes.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Within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7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the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bike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category</a:t>
            </a:r>
            <a:r>
              <a:rPr sz="2000" b="1" u="heavy" spc="-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segment,</a:t>
            </a:r>
            <a:r>
              <a:rPr sz="2000" b="1" u="heavy" spc="-6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road</a:t>
            </a:r>
            <a:r>
              <a:rPr sz="2000" b="1" u="heavy" spc="-2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and </a:t>
            </a:r>
            <a:r>
              <a:rPr sz="2000" b="1" spc="35" dirty="0">
                <a:latin typeface="Tahoma"/>
                <a:cs typeface="Tahoma"/>
              </a:rPr>
              <a:t> </a:t>
            </a:r>
            <a:r>
              <a:rPr sz="2000" b="1" u="heavy" spc="-6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mountain</a:t>
            </a:r>
            <a:r>
              <a:rPr sz="2000" b="1" u="heavy" spc="-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bikes</a:t>
            </a:r>
            <a:r>
              <a:rPr sz="2000" b="1" u="heavy" spc="-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are</a:t>
            </a:r>
            <a:r>
              <a:rPr sz="2000" b="1" u="heavy" spc="-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more</a:t>
            </a:r>
            <a:r>
              <a:rPr sz="2000" b="1" u="heavy" spc="-4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sold.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8763000" cy="3944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005332"/>
            <a:ext cx="85674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spc="-8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Most</a:t>
            </a:r>
            <a:r>
              <a:rPr sz="2000" b="1" u="heavy" spc="-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8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of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7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the</a:t>
            </a:r>
            <a:r>
              <a:rPr sz="2000" b="1" u="heavy" spc="-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4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sales</a:t>
            </a:r>
            <a:r>
              <a:rPr sz="2000" b="1" u="heavy" spc="-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comes</a:t>
            </a:r>
            <a:r>
              <a:rPr sz="2000" b="1" u="heavy" spc="-5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0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from</a:t>
            </a:r>
            <a:r>
              <a:rPr sz="2000" b="1" u="heavy" spc="-4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middle</a:t>
            </a:r>
            <a:r>
              <a:rPr sz="2000" b="1" u="heavy" spc="-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2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class</a:t>
            </a:r>
            <a:r>
              <a:rPr sz="2000" b="1" u="heavy" spc="-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people</a:t>
            </a:r>
            <a:r>
              <a:rPr sz="2000" b="1" u="heavy" spc="-4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5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with</a:t>
            </a:r>
            <a:r>
              <a:rPr sz="2000" b="1" u="heavy" spc="-4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yearly</a:t>
            </a:r>
            <a:r>
              <a:rPr sz="2000" b="1" u="heavy" spc="-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2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income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u="heavy" spc="-13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fro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m</a:t>
            </a:r>
            <a:r>
              <a:rPr sz="2000" b="1" u="heavy" spc="-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6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3</a:t>
            </a:r>
            <a:r>
              <a:rPr sz="2000" b="1" u="heavy" spc="-1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7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,</a:t>
            </a:r>
            <a:r>
              <a:rPr sz="2000" b="1" u="heavy" spc="-1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16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15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2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t</a:t>
            </a:r>
            <a:r>
              <a:rPr sz="2000" b="1" u="heavy" spc="4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o</a:t>
            </a:r>
            <a:r>
              <a:rPr sz="2000" b="1" u="heavy" spc="-3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16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7</a:t>
            </a:r>
            <a:r>
              <a:rPr sz="2000" b="1" u="heavy" spc="-15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7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,</a:t>
            </a:r>
            <a:r>
              <a:rPr sz="2000" b="1" u="heavy" spc="-14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16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15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0</a:t>
            </a:r>
            <a:r>
              <a:rPr sz="2000" b="1" u="heavy" spc="-25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 </a:t>
            </a:r>
            <a:r>
              <a:rPr sz="2000" b="1" u="heavy" spc="-8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Dolla</a:t>
            </a:r>
            <a:r>
              <a:rPr sz="2000" b="1" u="heavy" spc="-7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r</a:t>
            </a:r>
            <a:r>
              <a:rPr sz="2000" b="1" u="heavy" spc="-110" dirty="0">
                <a:uFill>
                  <a:solidFill>
                    <a:srgbClr val="C5E8EA"/>
                  </a:solidFill>
                </a:uFill>
                <a:latin typeface="Tahoma"/>
                <a:cs typeface="Tahoma"/>
              </a:rPr>
              <a:t>s.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780" y="2602992"/>
            <a:ext cx="9227820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820" y="4969890"/>
            <a:ext cx="39979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Tahoma"/>
                <a:cs typeface="Tahoma"/>
              </a:rPr>
              <a:t>Customers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30" dirty="0">
                <a:latin typeface="Tahoma"/>
                <a:cs typeface="Tahoma"/>
              </a:rPr>
              <a:t>with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30" dirty="0">
                <a:latin typeface="Tahoma"/>
                <a:cs typeface="Tahoma"/>
              </a:rPr>
              <a:t>more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than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25" dirty="0">
                <a:latin typeface="Tahoma"/>
                <a:cs typeface="Tahoma"/>
              </a:rPr>
              <a:t>2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35" dirty="0">
                <a:latin typeface="Tahoma"/>
                <a:cs typeface="Tahoma"/>
              </a:rPr>
              <a:t>children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are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40" dirty="0">
                <a:latin typeface="Tahoma"/>
                <a:cs typeface="Tahoma"/>
              </a:rPr>
              <a:t>very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less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as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30" dirty="0">
                <a:latin typeface="Tahoma"/>
                <a:cs typeface="Tahoma"/>
              </a:rPr>
              <a:t>compared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to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the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customers 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55" dirty="0">
                <a:latin typeface="Tahoma"/>
                <a:cs typeface="Tahoma"/>
              </a:rPr>
              <a:t>w</a:t>
            </a:r>
            <a:r>
              <a:rPr sz="1600" b="1" spc="-120" dirty="0">
                <a:latin typeface="Tahoma"/>
                <a:cs typeface="Tahoma"/>
              </a:rPr>
              <a:t>ith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15" dirty="0">
                <a:latin typeface="Tahoma"/>
                <a:cs typeface="Tahoma"/>
              </a:rPr>
              <a:t>child</a:t>
            </a:r>
            <a:r>
              <a:rPr sz="1600" b="1" spc="-185" dirty="0">
                <a:latin typeface="Tahoma"/>
                <a:cs typeface="Tahoma"/>
              </a:rPr>
              <a:t>r</a:t>
            </a:r>
            <a:r>
              <a:rPr sz="1600" b="1" spc="-5" dirty="0">
                <a:latin typeface="Tahoma"/>
                <a:cs typeface="Tahoma"/>
              </a:rPr>
              <a:t>e</a:t>
            </a:r>
            <a:r>
              <a:rPr sz="1600" b="1" dirty="0">
                <a:latin typeface="Tahoma"/>
                <a:cs typeface="Tahoma"/>
              </a:rPr>
              <a:t>n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les</a:t>
            </a:r>
            <a:r>
              <a:rPr sz="1600" b="1" spc="-125" dirty="0">
                <a:latin typeface="Tahoma"/>
                <a:cs typeface="Tahoma"/>
              </a:rPr>
              <a:t>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than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135" dirty="0">
                <a:latin typeface="Tahoma"/>
                <a:cs typeface="Tahoma"/>
              </a:rPr>
              <a:t>3</a:t>
            </a:r>
            <a:r>
              <a:rPr sz="1600" b="1" spc="-55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200" y="5061330"/>
            <a:ext cx="433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ahoma"/>
                <a:cs typeface="Tahoma"/>
              </a:rPr>
              <a:t>Most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customers </a:t>
            </a:r>
            <a:r>
              <a:rPr sz="1800" b="1" spc="-10" dirty="0">
                <a:latin typeface="Tahoma"/>
                <a:cs typeface="Tahoma"/>
              </a:rPr>
              <a:t>are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graduates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or </a:t>
            </a:r>
            <a:r>
              <a:rPr sz="1800" b="1" spc="-509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have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Partial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30" dirty="0">
                <a:latin typeface="Tahoma"/>
                <a:cs typeface="Tahoma"/>
              </a:rPr>
              <a:t>College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education.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4724400" cy="2983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3" y="1378100"/>
            <a:ext cx="5328528" cy="2818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734" y="4711466"/>
            <a:ext cx="38220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latin typeface="Tahoma"/>
                <a:cs typeface="Tahoma"/>
              </a:rPr>
              <a:t>Most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of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the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customers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are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Professional,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Skilled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Manual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20" dirty="0">
                <a:latin typeface="Tahoma"/>
                <a:cs typeface="Tahoma"/>
              </a:rPr>
              <a:t>and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Management 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occupation.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4650188"/>
            <a:ext cx="44259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Tahoma"/>
                <a:cs typeface="Tahoma"/>
              </a:rPr>
              <a:t>Most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of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customers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are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those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who</a:t>
            </a:r>
            <a:r>
              <a:rPr sz="1400" b="1" spc="-30" dirty="0">
                <a:latin typeface="Tahoma"/>
                <a:cs typeface="Tahoma"/>
              </a:rPr>
              <a:t> has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less 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commute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distance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0-1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miles.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Other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customers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who </a:t>
            </a:r>
            <a:r>
              <a:rPr sz="1400" b="1" spc="-395" dirty="0">
                <a:latin typeface="Tahoma"/>
                <a:cs typeface="Tahoma"/>
              </a:rPr>
              <a:t> </a:t>
            </a:r>
            <a:r>
              <a:rPr sz="1400" b="1" spc="10" dirty="0">
                <a:latin typeface="Tahoma"/>
                <a:cs typeface="Tahoma"/>
              </a:rPr>
              <a:t>h</a:t>
            </a:r>
            <a:r>
              <a:rPr sz="1400" b="1" spc="5" dirty="0">
                <a:latin typeface="Tahoma"/>
                <a:cs typeface="Tahoma"/>
              </a:rPr>
              <a:t>a</a:t>
            </a:r>
            <a:r>
              <a:rPr sz="1400" b="1" spc="-105" dirty="0">
                <a:latin typeface="Tahoma"/>
                <a:cs typeface="Tahoma"/>
              </a:rPr>
              <a:t>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commut</a:t>
            </a:r>
            <a:r>
              <a:rPr sz="1400" b="1" dirty="0">
                <a:latin typeface="Tahoma"/>
                <a:cs typeface="Tahoma"/>
              </a:rPr>
              <a:t>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di</a:t>
            </a:r>
            <a:r>
              <a:rPr sz="1400" b="1" spc="-65" dirty="0">
                <a:latin typeface="Tahoma"/>
                <a:cs typeface="Tahoma"/>
              </a:rPr>
              <a:t>s</a:t>
            </a:r>
            <a:r>
              <a:rPr sz="1400" b="1" spc="-40" dirty="0">
                <a:latin typeface="Tahoma"/>
                <a:cs typeface="Tahoma"/>
              </a:rPr>
              <a:t>ta</a:t>
            </a:r>
            <a:r>
              <a:rPr sz="1400" b="1" spc="-60" dirty="0">
                <a:latin typeface="Tahoma"/>
                <a:cs typeface="Tahoma"/>
              </a:rPr>
              <a:t>n</a:t>
            </a:r>
            <a:r>
              <a:rPr sz="1400" b="1" spc="100" dirty="0">
                <a:latin typeface="Tahoma"/>
                <a:cs typeface="Tahoma"/>
              </a:rPr>
              <a:t>c</a:t>
            </a:r>
            <a:r>
              <a:rPr sz="1400" b="1" spc="120" dirty="0">
                <a:latin typeface="Tahoma"/>
                <a:cs typeface="Tahoma"/>
              </a:rPr>
              <a:t>e</a:t>
            </a:r>
            <a:r>
              <a:rPr sz="1400" b="1" spc="-15" dirty="0">
                <a:latin typeface="Tahoma"/>
                <a:cs typeface="Tahoma"/>
              </a:rPr>
              <a:t> betwe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55" dirty="0">
                <a:latin typeface="Tahoma"/>
                <a:cs typeface="Tahoma"/>
              </a:rPr>
              <a:t>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1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10</a:t>
            </a:r>
            <a:r>
              <a:rPr sz="1400" b="1" spc="-45" dirty="0">
                <a:latin typeface="Tahoma"/>
                <a:cs typeface="Tahoma"/>
              </a:rPr>
              <a:t>,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10" dirty="0">
                <a:latin typeface="Tahoma"/>
                <a:cs typeface="Tahoma"/>
              </a:rPr>
              <a:t>h</a:t>
            </a:r>
            <a:r>
              <a:rPr sz="1400" b="1" spc="5" dirty="0">
                <a:latin typeface="Tahoma"/>
                <a:cs typeface="Tahoma"/>
              </a:rPr>
              <a:t>a</a:t>
            </a:r>
            <a:r>
              <a:rPr sz="1400" b="1" spc="-105" dirty="0">
                <a:latin typeface="Tahoma"/>
                <a:cs typeface="Tahoma"/>
              </a:rPr>
              <a:t>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n</a:t>
            </a:r>
            <a:r>
              <a:rPr sz="1400" b="1" spc="-10" dirty="0">
                <a:latin typeface="Tahoma"/>
                <a:cs typeface="Tahoma"/>
              </a:rPr>
              <a:t>ea</a:t>
            </a:r>
            <a:r>
              <a:rPr sz="1400" b="1" spc="-15" dirty="0">
                <a:latin typeface="Tahoma"/>
                <a:cs typeface="Tahoma"/>
              </a:rPr>
              <a:t>r</a:t>
            </a:r>
            <a:r>
              <a:rPr sz="1400" b="1" spc="-35" dirty="0">
                <a:latin typeface="Tahoma"/>
                <a:cs typeface="Tahoma"/>
              </a:rPr>
              <a:t>ly  </a:t>
            </a:r>
            <a:r>
              <a:rPr sz="1400" b="1" spc="15" dirty="0">
                <a:latin typeface="Tahoma"/>
                <a:cs typeface="Tahoma"/>
              </a:rPr>
              <a:t>have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same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customers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count.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5077534" cy="3172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72" y="996287"/>
            <a:ext cx="3724795" cy="3210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4800600"/>
            <a:ext cx="2861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ahoma"/>
                <a:cs typeface="Tahoma"/>
              </a:rPr>
              <a:t>Most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55" dirty="0">
                <a:latin typeface="Tahoma"/>
                <a:cs typeface="Tahoma"/>
              </a:rPr>
              <a:t> customers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are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buying </a:t>
            </a:r>
            <a:r>
              <a:rPr sz="1800" b="1" spc="-10" dirty="0">
                <a:latin typeface="Tahoma"/>
                <a:cs typeface="Tahoma"/>
              </a:rPr>
              <a:t>Accessories.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4953000"/>
            <a:ext cx="4132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ahoma"/>
                <a:cs typeface="Tahoma"/>
              </a:rPr>
              <a:t>More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than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o</a:t>
            </a:r>
            <a:r>
              <a:rPr sz="1800" b="1" spc="-55" dirty="0">
                <a:latin typeface="Tahoma"/>
                <a:cs typeface="Tahoma"/>
              </a:rPr>
              <a:t>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35" dirty="0">
                <a:latin typeface="Tahoma"/>
                <a:cs typeface="Tahoma"/>
              </a:rPr>
              <a:t>50</a:t>
            </a:r>
            <a:r>
              <a:rPr sz="1800" b="1" spc="-430" dirty="0">
                <a:latin typeface="Tahoma"/>
                <a:cs typeface="Tahoma"/>
              </a:rPr>
              <a:t>%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customer</a:t>
            </a:r>
            <a:r>
              <a:rPr sz="1800" b="1" spc="-45" dirty="0">
                <a:latin typeface="Tahoma"/>
                <a:cs typeface="Tahoma"/>
              </a:rPr>
              <a:t>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ar</a:t>
            </a:r>
            <a:r>
              <a:rPr sz="1800" b="1" spc="-5" dirty="0">
                <a:latin typeface="Tahoma"/>
                <a:cs typeface="Tahoma"/>
              </a:rPr>
              <a:t>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from  </a:t>
            </a:r>
            <a:r>
              <a:rPr sz="1800" b="1" spc="-75" dirty="0">
                <a:latin typeface="Tahoma"/>
                <a:cs typeface="Tahoma"/>
              </a:rPr>
              <a:t>Unite</a:t>
            </a:r>
            <a:r>
              <a:rPr sz="1800" b="1" spc="-85" dirty="0">
                <a:latin typeface="Tahoma"/>
                <a:cs typeface="Tahoma"/>
              </a:rPr>
              <a:t>d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State</a:t>
            </a:r>
            <a:r>
              <a:rPr sz="1800" b="1" spc="-95" dirty="0">
                <a:latin typeface="Tahoma"/>
                <a:cs typeface="Tahoma"/>
              </a:rPr>
              <a:t>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5" dirty="0">
                <a:latin typeface="Tahoma"/>
                <a:cs typeface="Tahoma"/>
              </a:rPr>
              <a:t>an</a:t>
            </a:r>
            <a:r>
              <a:rPr sz="1800" b="1" spc="55" dirty="0">
                <a:latin typeface="Tahoma"/>
                <a:cs typeface="Tahoma"/>
              </a:rPr>
              <a:t>d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Australia.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20" y="1600200"/>
            <a:ext cx="3553321" cy="2715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3516"/>
            <a:ext cx="3658111" cy="2781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3" name="object 3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Most</a:t>
            </a:r>
            <a:r>
              <a:rPr spc="-45" dirty="0"/>
              <a:t> </a:t>
            </a:r>
            <a:r>
              <a:rPr spc="-130" dirty="0"/>
              <a:t>of</a:t>
            </a:r>
            <a:r>
              <a:rPr spc="-50" dirty="0"/>
              <a:t> </a:t>
            </a:r>
            <a:r>
              <a:rPr spc="-95" dirty="0"/>
              <a:t>customers</a:t>
            </a:r>
            <a:r>
              <a:rPr spc="-40" dirty="0"/>
              <a:t> </a:t>
            </a:r>
            <a:r>
              <a:rPr spc="-10" dirty="0"/>
              <a:t>are</a:t>
            </a:r>
            <a:r>
              <a:rPr spc="-50" dirty="0"/>
              <a:t> </a:t>
            </a:r>
            <a:r>
              <a:rPr spc="-165" dirty="0"/>
              <a:t>from</a:t>
            </a:r>
            <a:r>
              <a:rPr spc="-40" dirty="0"/>
              <a:t> </a:t>
            </a:r>
            <a:r>
              <a:rPr spc="-130" dirty="0"/>
              <a:t>United</a:t>
            </a:r>
            <a:r>
              <a:rPr spc="-50" dirty="0"/>
              <a:t> </a:t>
            </a:r>
            <a:r>
              <a:rPr spc="-170" dirty="0"/>
              <a:t>States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67" y="2287397"/>
            <a:ext cx="7358065" cy="4279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7502" y="3747897"/>
            <a:ext cx="2859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250" dirty="0">
                <a:solidFill>
                  <a:srgbClr val="404040"/>
                </a:solidFill>
              </a:rPr>
              <a:t>THA</a:t>
            </a:r>
            <a:r>
              <a:rPr sz="4000" u="none" spc="-295" dirty="0">
                <a:solidFill>
                  <a:srgbClr val="404040"/>
                </a:solidFill>
              </a:rPr>
              <a:t>N</a:t>
            </a:r>
            <a:r>
              <a:rPr sz="4000" u="none" spc="-310" dirty="0">
                <a:solidFill>
                  <a:srgbClr val="404040"/>
                </a:solidFill>
              </a:rPr>
              <a:t>K</a:t>
            </a:r>
            <a:r>
              <a:rPr sz="4000" u="none" spc="-30" dirty="0">
                <a:solidFill>
                  <a:srgbClr val="404040"/>
                </a:solidFill>
              </a:rPr>
              <a:t> </a:t>
            </a:r>
            <a:r>
              <a:rPr sz="4000" u="none" spc="-114" dirty="0">
                <a:solidFill>
                  <a:srgbClr val="404040"/>
                </a:solidFill>
              </a:rPr>
              <a:t>YOU</a:t>
            </a:r>
            <a:endParaRPr sz="4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449</TotalTime>
  <Words>162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Garamond</vt:lpstr>
      <vt:lpstr>Lucida Sans Unicode</vt:lpstr>
      <vt:lpstr>Tahoma</vt:lpstr>
      <vt:lpstr>Verdana</vt:lpstr>
      <vt:lpstr>Organic</vt:lpstr>
      <vt:lpstr>Budget Sales Analytics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of customers are from United States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Sales Analytics</dc:title>
  <dc:creator>Rahul Guha</dc:creator>
  <cp:lastModifiedBy>Admin</cp:lastModifiedBy>
  <cp:revision>6</cp:revision>
  <dcterms:created xsi:type="dcterms:W3CDTF">2024-07-13T07:16:25Z</dcterms:created>
  <dcterms:modified xsi:type="dcterms:W3CDTF">2024-07-16T10:12:38Z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2024-07-13T00:00:00Z</vt:filetime>
  </property>
</Properties>
</file>