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5" r:id="rId1"/>
  </p:sldMasterIdLst>
  <p:sldIdLst>
    <p:sldId id="256" r:id="rId2"/>
    <p:sldId id="257" r:id="rId3"/>
    <p:sldId id="261" r:id="rId4"/>
    <p:sldId id="258" r:id="rId5"/>
    <p:sldId id="259" r:id="rId6"/>
    <p:sldId id="260" r:id="rId7"/>
    <p:sldId id="262" r:id="rId8"/>
    <p:sldId id="263" r:id="rId9"/>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D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2"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56978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87258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09477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63633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150645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788532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415922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76818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18390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84825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7/11/2024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9536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7/11/2024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40842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7/11/2024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13575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7/11/2024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10911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25779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t>7/11/2024</a:t>
            </a:fld>
            <a:endParaRPr lang="en-US"/>
          </a:p>
        </p:txBody>
      </p:sp>
    </p:spTree>
    <p:extLst>
      <p:ext uri="{BB962C8B-B14F-4D97-AF65-F5344CB8AC3E}">
        <p14:creationId xmlns:p14="http://schemas.microsoft.com/office/powerpoint/2010/main" val="1579534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7/11/2024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4024592944"/>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81DEFF"/>
        </a:solidFill>
        <a:effectLst/>
      </p:bgPr>
    </p:bg>
    <p:spTree>
      <p:nvGrpSpPr>
        <p:cNvPr id="1" name=""/>
        <p:cNvGrpSpPr/>
        <p:nvPr/>
      </p:nvGrpSpPr>
      <p:grpSpPr>
        <a:xfrm>
          <a:off x="0" y="0"/>
          <a:ext cx="0" cy="0"/>
          <a:chOff x="0" y="0"/>
          <a:chExt cx="0" cy="0"/>
        </a:xfrm>
      </p:grpSpPr>
      <p:grpSp>
        <p:nvGrpSpPr>
          <p:cNvPr id="2" name="object 2"/>
          <p:cNvGrpSpPr/>
          <p:nvPr/>
        </p:nvGrpSpPr>
        <p:grpSpPr>
          <a:xfrm>
            <a:off x="382523" y="228600"/>
            <a:ext cx="11426953" cy="6858000"/>
            <a:chOff x="1523" y="0"/>
            <a:chExt cx="11426953" cy="6858000"/>
          </a:xfrm>
        </p:grpSpPr>
        <p:pic>
          <p:nvPicPr>
            <p:cNvPr id="4" name="object 4"/>
            <p:cNvPicPr/>
            <p:nvPr/>
          </p:nvPicPr>
          <p:blipFill>
            <a:blip r:embed="rId2" cstate="print"/>
            <a:stretch>
              <a:fillRect/>
            </a:stretch>
          </p:blipFill>
          <p:spPr>
            <a:xfrm>
              <a:off x="3047" y="2667000"/>
              <a:ext cx="4191000" cy="4191000"/>
            </a:xfrm>
            <a:prstGeom prst="rect">
              <a:avLst/>
            </a:prstGeom>
          </p:spPr>
        </p:pic>
        <p:pic>
          <p:nvPicPr>
            <p:cNvPr id="5" name="object 5"/>
            <p:cNvPicPr/>
            <p:nvPr/>
          </p:nvPicPr>
          <p:blipFill>
            <a:blip r:embed="rId3" cstate="print"/>
            <a:stretch>
              <a:fillRect/>
            </a:stretch>
          </p:blipFill>
          <p:spPr>
            <a:xfrm>
              <a:off x="1523" y="2895600"/>
              <a:ext cx="2362200" cy="2362200"/>
            </a:xfrm>
            <a:prstGeom prst="rect">
              <a:avLst/>
            </a:prstGeom>
          </p:spPr>
        </p:pic>
        <p:pic>
          <p:nvPicPr>
            <p:cNvPr id="6" name="object 6"/>
            <p:cNvPicPr/>
            <p:nvPr/>
          </p:nvPicPr>
          <p:blipFill>
            <a:blip r:embed="rId4" cstate="print"/>
            <a:stretch>
              <a:fillRect/>
            </a:stretch>
          </p:blipFill>
          <p:spPr>
            <a:xfrm>
              <a:off x="8609076" y="1676400"/>
              <a:ext cx="2819400" cy="2819400"/>
            </a:xfrm>
            <a:prstGeom prst="rect">
              <a:avLst/>
            </a:prstGeom>
          </p:spPr>
        </p:pic>
        <p:pic>
          <p:nvPicPr>
            <p:cNvPr id="7" name="object 7"/>
            <p:cNvPicPr/>
            <p:nvPr/>
          </p:nvPicPr>
          <p:blipFill>
            <a:blip r:embed="rId5" cstate="print"/>
            <a:stretch>
              <a:fillRect/>
            </a:stretch>
          </p:blipFill>
          <p:spPr>
            <a:xfrm>
              <a:off x="7999476" y="0"/>
              <a:ext cx="1600200" cy="1597152"/>
            </a:xfrm>
            <a:prstGeom prst="rect">
              <a:avLst/>
            </a:prstGeom>
          </p:spPr>
        </p:pic>
        <p:pic>
          <p:nvPicPr>
            <p:cNvPr id="8" name="object 8"/>
            <p:cNvPicPr/>
            <p:nvPr/>
          </p:nvPicPr>
          <p:blipFill>
            <a:blip r:embed="rId6" cstate="print"/>
            <a:stretch>
              <a:fillRect/>
            </a:stretch>
          </p:blipFill>
          <p:spPr>
            <a:xfrm>
              <a:off x="8609076" y="5873496"/>
              <a:ext cx="990600" cy="984501"/>
            </a:xfrm>
            <a:prstGeom prst="rect">
              <a:avLst/>
            </a:prstGeom>
          </p:spPr>
        </p:pic>
      </p:grpSp>
      <p:sp>
        <p:nvSpPr>
          <p:cNvPr id="10" name="object 10"/>
          <p:cNvSpPr/>
          <p:nvPr/>
        </p:nvSpPr>
        <p:spPr>
          <a:xfrm>
            <a:off x="-76200" y="1631099"/>
            <a:ext cx="9753600" cy="1270363"/>
          </a:xfrm>
          <a:custGeom>
            <a:avLst/>
            <a:gdLst/>
            <a:ahLst/>
            <a:cxnLst/>
            <a:rect l="l" t="t" r="r" b="b"/>
            <a:pathLst>
              <a:path w="12192000" h="6856730">
                <a:moveTo>
                  <a:pt x="12192000" y="0"/>
                </a:moveTo>
                <a:lnTo>
                  <a:pt x="0" y="0"/>
                </a:lnTo>
                <a:lnTo>
                  <a:pt x="0" y="469900"/>
                </a:lnTo>
                <a:lnTo>
                  <a:pt x="0" y="6380480"/>
                </a:lnTo>
                <a:lnTo>
                  <a:pt x="0" y="6856730"/>
                </a:lnTo>
                <a:lnTo>
                  <a:pt x="12192000" y="6856730"/>
                </a:lnTo>
                <a:lnTo>
                  <a:pt x="12192000" y="6380480"/>
                </a:lnTo>
                <a:lnTo>
                  <a:pt x="12192000" y="470154"/>
                </a:lnTo>
                <a:lnTo>
                  <a:pt x="11709273" y="470154"/>
                </a:lnTo>
                <a:lnTo>
                  <a:pt x="11709273" y="6380480"/>
                </a:lnTo>
                <a:lnTo>
                  <a:pt x="476377" y="6380480"/>
                </a:lnTo>
                <a:lnTo>
                  <a:pt x="476377" y="469900"/>
                </a:lnTo>
                <a:lnTo>
                  <a:pt x="12192000" y="469900"/>
                </a:lnTo>
                <a:lnTo>
                  <a:pt x="12192000" y="0"/>
                </a:lnTo>
                <a:close/>
              </a:path>
            </a:pathLst>
          </a:custGeom>
          <a:solidFill>
            <a:srgbClr val="FFFFFF"/>
          </a:solidFill>
        </p:spPr>
        <p:txBody>
          <a:bodyPr wrap="square" lIns="0" tIns="0" rIns="0" bIns="0" rtlCol="0"/>
          <a:lstStyle/>
          <a:p>
            <a:endParaRPr/>
          </a:p>
        </p:txBody>
      </p:sp>
      <p:sp>
        <p:nvSpPr>
          <p:cNvPr id="14" name="object 14"/>
          <p:cNvSpPr txBox="1">
            <a:spLocks noGrp="1"/>
          </p:cNvSpPr>
          <p:nvPr>
            <p:ph type="title"/>
          </p:nvPr>
        </p:nvSpPr>
        <p:spPr>
          <a:xfrm>
            <a:off x="2451051" y="1828801"/>
            <a:ext cx="6853555" cy="848360"/>
          </a:xfrm>
          <a:prstGeom prst="rect">
            <a:avLst/>
          </a:prstGeom>
        </p:spPr>
        <p:txBody>
          <a:bodyPr vert="horz" wrap="square" lIns="0" tIns="12700" rIns="0" bIns="0" rtlCol="0">
            <a:spAutoFit/>
          </a:bodyPr>
          <a:lstStyle/>
          <a:p>
            <a:pPr marL="12700">
              <a:lnSpc>
                <a:spcPct val="100000"/>
              </a:lnSpc>
              <a:spcBef>
                <a:spcPts val="100"/>
              </a:spcBef>
            </a:pPr>
            <a:r>
              <a:rPr sz="5400" u="none" spc="-20" dirty="0">
                <a:solidFill>
                  <a:srgbClr val="000000"/>
                </a:solidFill>
                <a:latin typeface="Calibri"/>
                <a:cs typeface="Calibri"/>
              </a:rPr>
              <a:t>FIFA</a:t>
            </a:r>
            <a:r>
              <a:rPr sz="5400" u="none" spc="-215" dirty="0">
                <a:solidFill>
                  <a:srgbClr val="000000"/>
                </a:solidFill>
                <a:latin typeface="Calibri"/>
                <a:cs typeface="Calibri"/>
              </a:rPr>
              <a:t> </a:t>
            </a:r>
            <a:r>
              <a:rPr sz="5400" u="none" spc="-20" dirty="0">
                <a:solidFill>
                  <a:srgbClr val="000000"/>
                </a:solidFill>
                <a:latin typeface="Calibri"/>
                <a:cs typeface="Calibri"/>
              </a:rPr>
              <a:t>World</a:t>
            </a:r>
            <a:r>
              <a:rPr sz="5400" u="none" spc="-195" dirty="0">
                <a:solidFill>
                  <a:srgbClr val="000000"/>
                </a:solidFill>
                <a:latin typeface="Calibri"/>
                <a:cs typeface="Calibri"/>
              </a:rPr>
              <a:t> </a:t>
            </a:r>
            <a:r>
              <a:rPr sz="5400" u="none" dirty="0">
                <a:solidFill>
                  <a:srgbClr val="000000"/>
                </a:solidFill>
                <a:latin typeface="Calibri"/>
                <a:cs typeface="Calibri"/>
              </a:rPr>
              <a:t>Cup</a:t>
            </a:r>
            <a:r>
              <a:rPr sz="5400" u="none" spc="-180" dirty="0">
                <a:solidFill>
                  <a:srgbClr val="000000"/>
                </a:solidFill>
                <a:latin typeface="Calibri"/>
                <a:cs typeface="Calibri"/>
              </a:rPr>
              <a:t> </a:t>
            </a:r>
            <a:r>
              <a:rPr sz="5400" u="none" spc="-10" dirty="0">
                <a:solidFill>
                  <a:srgbClr val="000000"/>
                </a:solidFill>
                <a:latin typeface="Calibri"/>
                <a:cs typeface="Calibri"/>
              </a:rPr>
              <a:t>Analysis</a:t>
            </a:r>
            <a:endParaRPr sz="5400" dirty="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89278" y="2644647"/>
            <a:ext cx="8188959" cy="2353310"/>
          </a:xfrm>
          <a:custGeom>
            <a:avLst/>
            <a:gdLst/>
            <a:ahLst/>
            <a:cxnLst/>
            <a:rect l="l" t="t" r="r" b="b"/>
            <a:pathLst>
              <a:path w="8188959" h="2353310">
                <a:moveTo>
                  <a:pt x="8188452" y="0"/>
                </a:moveTo>
                <a:lnTo>
                  <a:pt x="0" y="0"/>
                </a:lnTo>
                <a:lnTo>
                  <a:pt x="0" y="335280"/>
                </a:lnTo>
                <a:lnTo>
                  <a:pt x="0" y="339852"/>
                </a:lnTo>
                <a:lnTo>
                  <a:pt x="0" y="2353056"/>
                </a:lnTo>
                <a:lnTo>
                  <a:pt x="5501640" y="2353056"/>
                </a:lnTo>
                <a:lnTo>
                  <a:pt x="5501640" y="2016252"/>
                </a:lnTo>
                <a:lnTo>
                  <a:pt x="7955280" y="2016252"/>
                </a:lnTo>
                <a:lnTo>
                  <a:pt x="7955280" y="1676400"/>
                </a:lnTo>
                <a:lnTo>
                  <a:pt x="7906499" y="1676400"/>
                </a:lnTo>
                <a:lnTo>
                  <a:pt x="7906499" y="1341120"/>
                </a:lnTo>
                <a:lnTo>
                  <a:pt x="7118604" y="1341120"/>
                </a:lnTo>
                <a:lnTo>
                  <a:pt x="7118604" y="1010412"/>
                </a:lnTo>
                <a:lnTo>
                  <a:pt x="7927848" y="1010412"/>
                </a:lnTo>
                <a:lnTo>
                  <a:pt x="7927848" y="670560"/>
                </a:lnTo>
                <a:lnTo>
                  <a:pt x="7831823" y="670560"/>
                </a:lnTo>
                <a:lnTo>
                  <a:pt x="7831823" y="339852"/>
                </a:lnTo>
                <a:lnTo>
                  <a:pt x="8188452" y="339852"/>
                </a:lnTo>
                <a:lnTo>
                  <a:pt x="8188452" y="0"/>
                </a:lnTo>
                <a:close/>
              </a:path>
            </a:pathLst>
          </a:custGeom>
          <a:solidFill>
            <a:srgbClr val="FFFFFF"/>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305" dirty="0"/>
              <a:t>INTRODUCTION</a:t>
            </a:r>
          </a:p>
        </p:txBody>
      </p:sp>
      <p:sp>
        <p:nvSpPr>
          <p:cNvPr id="4" name="object 4"/>
          <p:cNvSpPr txBox="1"/>
          <p:nvPr/>
        </p:nvSpPr>
        <p:spPr>
          <a:xfrm>
            <a:off x="1233932" y="2620517"/>
            <a:ext cx="8489950" cy="1858201"/>
          </a:xfrm>
          <a:prstGeom prst="rect">
            <a:avLst/>
          </a:prstGeom>
        </p:spPr>
        <p:txBody>
          <a:bodyPr vert="horz" wrap="square" lIns="0" tIns="11430" rIns="0" bIns="0" rtlCol="0">
            <a:spAutoFit/>
          </a:bodyPr>
          <a:lstStyle/>
          <a:p>
            <a:pPr marL="355600" marR="5080" indent="-342900">
              <a:lnSpc>
                <a:spcPct val="100099"/>
              </a:lnSpc>
              <a:spcBef>
                <a:spcPts val="90"/>
              </a:spcBef>
              <a:tabLst>
                <a:tab pos="354965" algn="l"/>
              </a:tabLst>
            </a:pPr>
            <a:r>
              <a:rPr sz="1750" spc="100" dirty="0">
                <a:solidFill>
                  <a:srgbClr val="ACD333"/>
                </a:solidFill>
                <a:latin typeface="Lucida Sans Unicode"/>
                <a:cs typeface="Lucida Sans Unicode"/>
              </a:rPr>
              <a:t>▶</a:t>
            </a:r>
            <a:r>
              <a:rPr sz="2000" dirty="0">
                <a:solidFill>
                  <a:srgbClr val="ACD333"/>
                </a:solidFill>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Welcome to the FIFA World Cup Analysis project, a deep dive into the stories behind football's grandest event. We spotlight the often-overlooked analysts whose diligent efforts, aided by Python and other tools, reveal the crucial metrics and factors influencing the tournament's results. Embark on this thrilling adventure with us as we explore the intriguing narrative behind every kick, goal, and victory in the world of international football.</a:t>
            </a:r>
            <a:endParaRPr sz="2000" dirty="0">
              <a:latin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46390" y="1062227"/>
            <a:ext cx="6899275" cy="512445"/>
          </a:xfrm>
          <a:custGeom>
            <a:avLst/>
            <a:gdLst/>
            <a:ahLst/>
            <a:cxnLst/>
            <a:rect l="l" t="t" r="r" b="b"/>
            <a:pathLst>
              <a:path w="6899275" h="512444">
                <a:moveTo>
                  <a:pt x="6899148" y="0"/>
                </a:moveTo>
                <a:lnTo>
                  <a:pt x="0" y="0"/>
                </a:lnTo>
                <a:lnTo>
                  <a:pt x="0" y="512063"/>
                </a:lnTo>
                <a:lnTo>
                  <a:pt x="6899148" y="512063"/>
                </a:lnTo>
                <a:lnTo>
                  <a:pt x="6899148" y="0"/>
                </a:lnTo>
                <a:close/>
              </a:path>
            </a:pathLst>
          </a:custGeom>
          <a:solidFill>
            <a:srgbClr val="FFFFFF"/>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u="sng" spc="-20" dirty="0">
                <a:solidFill>
                  <a:srgbClr val="000000"/>
                </a:solidFill>
                <a:uFill>
                  <a:solidFill>
                    <a:srgbClr val="000000"/>
                  </a:solidFill>
                </a:uFill>
                <a:latin typeface="Arial"/>
                <a:cs typeface="Arial"/>
              </a:rPr>
              <a:t>Teams</a:t>
            </a:r>
            <a:r>
              <a:rPr u="sng" spc="-80" dirty="0">
                <a:solidFill>
                  <a:srgbClr val="000000"/>
                </a:solidFill>
                <a:uFill>
                  <a:solidFill>
                    <a:srgbClr val="000000"/>
                  </a:solidFill>
                </a:uFill>
                <a:latin typeface="Arial"/>
                <a:cs typeface="Arial"/>
              </a:rPr>
              <a:t> </a:t>
            </a:r>
            <a:r>
              <a:rPr u="sng" dirty="0">
                <a:solidFill>
                  <a:srgbClr val="000000"/>
                </a:solidFill>
                <a:uFill>
                  <a:solidFill>
                    <a:srgbClr val="000000"/>
                  </a:solidFill>
                </a:uFill>
                <a:latin typeface="Arial"/>
                <a:cs typeface="Arial"/>
              </a:rPr>
              <a:t>with</a:t>
            </a:r>
            <a:r>
              <a:rPr u="sng" spc="-75" dirty="0">
                <a:solidFill>
                  <a:srgbClr val="000000"/>
                </a:solidFill>
                <a:uFill>
                  <a:solidFill>
                    <a:srgbClr val="000000"/>
                  </a:solidFill>
                </a:uFill>
                <a:latin typeface="Arial"/>
                <a:cs typeface="Arial"/>
              </a:rPr>
              <a:t> </a:t>
            </a:r>
            <a:r>
              <a:rPr u="sng" dirty="0">
                <a:solidFill>
                  <a:srgbClr val="000000"/>
                </a:solidFill>
                <a:uFill>
                  <a:solidFill>
                    <a:srgbClr val="000000"/>
                  </a:solidFill>
                </a:uFill>
                <a:latin typeface="Arial"/>
                <a:cs typeface="Arial"/>
              </a:rPr>
              <a:t>Most</a:t>
            </a:r>
            <a:r>
              <a:rPr u="sng" spc="-50" dirty="0">
                <a:solidFill>
                  <a:srgbClr val="000000"/>
                </a:solidFill>
                <a:uFill>
                  <a:solidFill>
                    <a:srgbClr val="000000"/>
                  </a:solidFill>
                </a:uFill>
                <a:latin typeface="Arial"/>
                <a:cs typeface="Arial"/>
              </a:rPr>
              <a:t> </a:t>
            </a:r>
            <a:r>
              <a:rPr u="sng" dirty="0">
                <a:solidFill>
                  <a:srgbClr val="000000"/>
                </a:solidFill>
                <a:uFill>
                  <a:solidFill>
                    <a:srgbClr val="000000"/>
                  </a:solidFill>
                </a:uFill>
                <a:latin typeface="Arial"/>
                <a:cs typeface="Arial"/>
              </a:rPr>
              <a:t>Goals</a:t>
            </a:r>
            <a:r>
              <a:rPr u="sng" spc="-65" dirty="0">
                <a:solidFill>
                  <a:srgbClr val="000000"/>
                </a:solidFill>
                <a:uFill>
                  <a:solidFill>
                    <a:srgbClr val="000000"/>
                  </a:solidFill>
                </a:uFill>
                <a:latin typeface="Arial"/>
                <a:cs typeface="Arial"/>
              </a:rPr>
              <a:t> </a:t>
            </a:r>
            <a:r>
              <a:rPr u="sng" dirty="0">
                <a:solidFill>
                  <a:srgbClr val="000000"/>
                </a:solidFill>
                <a:uFill>
                  <a:solidFill>
                    <a:srgbClr val="000000"/>
                  </a:solidFill>
                </a:uFill>
                <a:latin typeface="Arial"/>
                <a:cs typeface="Arial"/>
              </a:rPr>
              <a:t>per</a:t>
            </a:r>
            <a:r>
              <a:rPr u="sng" spc="-65" dirty="0">
                <a:solidFill>
                  <a:srgbClr val="000000"/>
                </a:solidFill>
                <a:uFill>
                  <a:solidFill>
                    <a:srgbClr val="000000"/>
                  </a:solidFill>
                </a:uFill>
                <a:latin typeface="Arial"/>
                <a:cs typeface="Arial"/>
              </a:rPr>
              <a:t> </a:t>
            </a:r>
            <a:r>
              <a:rPr u="sng" spc="-25" dirty="0">
                <a:solidFill>
                  <a:srgbClr val="000000"/>
                </a:solidFill>
                <a:uFill>
                  <a:solidFill>
                    <a:srgbClr val="000000"/>
                  </a:solidFill>
                </a:uFill>
                <a:latin typeface="Arial"/>
                <a:cs typeface="Arial"/>
              </a:rPr>
              <a:t>Cup</a:t>
            </a:r>
          </a:p>
        </p:txBody>
      </p:sp>
      <p:sp>
        <p:nvSpPr>
          <p:cNvPr id="5" name="object 5"/>
          <p:cNvSpPr txBox="1">
            <a:spLocks noGrp="1"/>
          </p:cNvSpPr>
          <p:nvPr>
            <p:ph idx="1"/>
          </p:nvPr>
        </p:nvSpPr>
        <p:spPr>
          <a:xfrm>
            <a:off x="1233932" y="2620517"/>
            <a:ext cx="9129268" cy="2782813"/>
          </a:xfrm>
          <a:prstGeom prst="rect">
            <a:avLst/>
          </a:prstGeom>
        </p:spPr>
        <p:txBody>
          <a:bodyPr vert="horz" wrap="square" lIns="0" tIns="12700" rIns="0" bIns="0" rtlCol="0">
            <a:spAutoFit/>
          </a:bodyPr>
          <a:lstStyle/>
          <a:p>
            <a:pPr marL="342900" indent="-342900">
              <a:buFont typeface="Arial" panose="020B0604020202020204" pitchFamily="34" charset="0"/>
              <a:buChar char="•"/>
            </a:pPr>
            <a:r>
              <a:rPr lang="en-US" sz="2000" dirty="0" smtClean="0">
                <a:latin typeface="+mn-lt"/>
              </a:rPr>
              <a:t>I </a:t>
            </a:r>
            <a:r>
              <a:rPr lang="en-US" sz="2000" dirty="0">
                <a:latin typeface="+mn-lt"/>
              </a:rPr>
              <a:t>plan to analyze the goal-scoring patterns of teams in each World Cup. To do this, I'll create a new dataset from the World Cup matches set through a process similar to a "map-reduce" operation:</a:t>
            </a:r>
          </a:p>
          <a:p>
            <a:pPr marL="342900" indent="-342900" algn="just">
              <a:buFont typeface="Arial" panose="020B0604020202020204" pitchFamily="34" charset="0"/>
              <a:buChar char="•"/>
            </a:pPr>
            <a:r>
              <a:rPr lang="en-US" sz="2000" b="1" dirty="0">
                <a:latin typeface="+mn-lt"/>
              </a:rPr>
              <a:t>Step 1:</a:t>
            </a:r>
            <a:r>
              <a:rPr lang="en-US" sz="2000" dirty="0">
                <a:latin typeface="+mn-lt"/>
              </a:rPr>
              <a:t> Extract the year, home team name, and home team goals, then sum the goals by year and team name. </a:t>
            </a:r>
            <a:endParaRPr lang="en-US" sz="2000" dirty="0" smtClean="0">
              <a:latin typeface="+mn-lt"/>
            </a:endParaRPr>
          </a:p>
          <a:p>
            <a:pPr marL="342900" indent="-342900" algn="just">
              <a:buFont typeface="Arial" panose="020B0604020202020204" pitchFamily="34" charset="0"/>
              <a:buChar char="•"/>
            </a:pPr>
            <a:r>
              <a:rPr lang="en-US" sz="2000" b="1" dirty="0" smtClean="0">
                <a:latin typeface="+mn-lt"/>
              </a:rPr>
              <a:t>Step </a:t>
            </a:r>
            <a:r>
              <a:rPr lang="en-US" sz="2000" b="1" dirty="0">
                <a:latin typeface="+mn-lt"/>
              </a:rPr>
              <a:t>2:</a:t>
            </a:r>
            <a:r>
              <a:rPr lang="en-US" sz="2000" dirty="0">
                <a:latin typeface="+mn-lt"/>
              </a:rPr>
              <a:t> Perform the same operation as in Step 1, but for the away team. </a:t>
            </a:r>
            <a:endParaRPr lang="en-US" sz="2000" dirty="0" smtClean="0">
              <a:latin typeface="+mn-lt"/>
            </a:endParaRPr>
          </a:p>
          <a:p>
            <a:pPr marL="342900" indent="-342900" algn="just">
              <a:buFont typeface="Arial" panose="020B0604020202020204" pitchFamily="34" charset="0"/>
              <a:buChar char="•"/>
            </a:pPr>
            <a:r>
              <a:rPr lang="en-US" sz="2000" b="1" dirty="0" smtClean="0">
                <a:latin typeface="+mn-lt"/>
              </a:rPr>
              <a:t>Step </a:t>
            </a:r>
            <a:r>
              <a:rPr lang="en-US" sz="2000" b="1" dirty="0">
                <a:latin typeface="+mn-lt"/>
              </a:rPr>
              <a:t>3:</a:t>
            </a:r>
            <a:r>
              <a:rPr lang="en-US" sz="2000" dirty="0">
                <a:latin typeface="+mn-lt"/>
              </a:rPr>
              <a:t> Combine the two datasets based on team name and year.</a:t>
            </a:r>
          </a:p>
          <a:p>
            <a:pPr marL="342900" indent="-342900" algn="just">
              <a:buFont typeface="Arial" panose="020B0604020202020204" pitchFamily="34" charset="0"/>
              <a:buChar char="•"/>
            </a:pPr>
            <a:r>
              <a:rPr lang="en-US" sz="2000" dirty="0">
                <a:latin typeface="+mn-lt"/>
              </a:rPr>
              <a:t>This approach will allow me to examine the number of goals scored by each team in every World Cup and aggregate the results across all tournaments.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46390" y="1042161"/>
            <a:ext cx="6163310" cy="561340"/>
          </a:xfrm>
          <a:custGeom>
            <a:avLst/>
            <a:gdLst/>
            <a:ahLst/>
            <a:cxnLst/>
            <a:rect l="l" t="t" r="r" b="b"/>
            <a:pathLst>
              <a:path w="6163309" h="561340">
                <a:moveTo>
                  <a:pt x="6163055" y="0"/>
                </a:moveTo>
                <a:lnTo>
                  <a:pt x="0" y="0"/>
                </a:lnTo>
                <a:lnTo>
                  <a:pt x="0" y="560831"/>
                </a:lnTo>
                <a:lnTo>
                  <a:pt x="6163055" y="560831"/>
                </a:lnTo>
                <a:lnTo>
                  <a:pt x="6163055" y="0"/>
                </a:lnTo>
                <a:close/>
              </a:path>
            </a:pathLst>
          </a:custGeom>
          <a:solidFill>
            <a:srgbClr val="FFFFFF"/>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u="sng" dirty="0">
                <a:solidFill>
                  <a:srgbClr val="000000"/>
                </a:solidFill>
                <a:uFill>
                  <a:solidFill>
                    <a:srgbClr val="000000"/>
                  </a:solidFill>
                </a:uFill>
                <a:latin typeface="Arial"/>
                <a:cs typeface="Arial"/>
              </a:rPr>
              <a:t>Countries</a:t>
            </a:r>
            <a:r>
              <a:rPr u="sng" spc="-110" dirty="0">
                <a:solidFill>
                  <a:srgbClr val="000000"/>
                </a:solidFill>
                <a:uFill>
                  <a:solidFill>
                    <a:srgbClr val="000000"/>
                  </a:solidFill>
                </a:uFill>
                <a:latin typeface="Arial"/>
                <a:cs typeface="Arial"/>
              </a:rPr>
              <a:t> </a:t>
            </a:r>
            <a:r>
              <a:rPr u="sng" dirty="0">
                <a:solidFill>
                  <a:srgbClr val="000000"/>
                </a:solidFill>
                <a:uFill>
                  <a:solidFill>
                    <a:srgbClr val="000000"/>
                  </a:solidFill>
                </a:uFill>
                <a:latin typeface="Arial"/>
                <a:cs typeface="Arial"/>
              </a:rPr>
              <a:t>That</a:t>
            </a:r>
            <a:r>
              <a:rPr u="sng" spc="-110" dirty="0">
                <a:solidFill>
                  <a:srgbClr val="000000"/>
                </a:solidFill>
                <a:uFill>
                  <a:solidFill>
                    <a:srgbClr val="000000"/>
                  </a:solidFill>
                </a:uFill>
                <a:latin typeface="Arial"/>
                <a:cs typeface="Arial"/>
              </a:rPr>
              <a:t> </a:t>
            </a:r>
            <a:r>
              <a:rPr u="sng" dirty="0">
                <a:solidFill>
                  <a:srgbClr val="000000"/>
                </a:solidFill>
                <a:uFill>
                  <a:solidFill>
                    <a:srgbClr val="000000"/>
                  </a:solidFill>
                </a:uFill>
                <a:latin typeface="Arial"/>
                <a:cs typeface="Arial"/>
              </a:rPr>
              <a:t>Won</a:t>
            </a:r>
            <a:r>
              <a:rPr u="sng" spc="-110" dirty="0">
                <a:solidFill>
                  <a:srgbClr val="000000"/>
                </a:solidFill>
                <a:uFill>
                  <a:solidFill>
                    <a:srgbClr val="000000"/>
                  </a:solidFill>
                </a:uFill>
                <a:latin typeface="Arial"/>
                <a:cs typeface="Arial"/>
              </a:rPr>
              <a:t> </a:t>
            </a:r>
            <a:r>
              <a:rPr u="sng" dirty="0">
                <a:solidFill>
                  <a:srgbClr val="000000"/>
                </a:solidFill>
                <a:uFill>
                  <a:solidFill>
                    <a:srgbClr val="000000"/>
                  </a:solidFill>
                </a:uFill>
                <a:latin typeface="Arial"/>
                <a:cs typeface="Arial"/>
              </a:rPr>
              <a:t>the</a:t>
            </a:r>
            <a:r>
              <a:rPr u="sng" spc="-110" dirty="0">
                <a:solidFill>
                  <a:srgbClr val="000000"/>
                </a:solidFill>
                <a:uFill>
                  <a:solidFill>
                    <a:srgbClr val="000000"/>
                  </a:solidFill>
                </a:uFill>
                <a:latin typeface="Arial"/>
                <a:cs typeface="Arial"/>
              </a:rPr>
              <a:t> </a:t>
            </a:r>
            <a:r>
              <a:rPr u="sng" spc="-25" dirty="0">
                <a:solidFill>
                  <a:srgbClr val="000000"/>
                </a:solidFill>
                <a:uFill>
                  <a:solidFill>
                    <a:srgbClr val="000000"/>
                  </a:solidFill>
                </a:uFill>
                <a:latin typeface="Arial"/>
                <a:cs typeface="Arial"/>
              </a:rPr>
              <a:t>Cup</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230" y="2057400"/>
            <a:ext cx="9421540" cy="436305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46390" y="1042161"/>
            <a:ext cx="6426835" cy="561340"/>
          </a:xfrm>
          <a:custGeom>
            <a:avLst/>
            <a:gdLst/>
            <a:ahLst/>
            <a:cxnLst/>
            <a:rect l="l" t="t" r="r" b="b"/>
            <a:pathLst>
              <a:path w="6426834" h="561340">
                <a:moveTo>
                  <a:pt x="6426708" y="0"/>
                </a:moveTo>
                <a:lnTo>
                  <a:pt x="0" y="0"/>
                </a:lnTo>
                <a:lnTo>
                  <a:pt x="0" y="560831"/>
                </a:lnTo>
                <a:lnTo>
                  <a:pt x="6426708" y="560831"/>
                </a:lnTo>
                <a:lnTo>
                  <a:pt x="6426708" y="0"/>
                </a:lnTo>
                <a:close/>
              </a:path>
            </a:pathLst>
          </a:custGeom>
          <a:solidFill>
            <a:srgbClr val="FFFFFF"/>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u="sng" dirty="0">
                <a:solidFill>
                  <a:srgbClr val="000000"/>
                </a:solidFill>
                <a:uFill>
                  <a:solidFill>
                    <a:srgbClr val="000000"/>
                  </a:solidFill>
                </a:uFill>
                <a:latin typeface="Arial"/>
                <a:cs typeface="Arial"/>
              </a:rPr>
              <a:t>Number</a:t>
            </a:r>
            <a:r>
              <a:rPr u="sng" spc="-25" dirty="0">
                <a:solidFill>
                  <a:srgbClr val="000000"/>
                </a:solidFill>
                <a:uFill>
                  <a:solidFill>
                    <a:srgbClr val="000000"/>
                  </a:solidFill>
                </a:uFill>
                <a:latin typeface="Arial"/>
                <a:cs typeface="Arial"/>
              </a:rPr>
              <a:t> </a:t>
            </a:r>
            <a:r>
              <a:rPr u="sng" dirty="0">
                <a:solidFill>
                  <a:srgbClr val="000000"/>
                </a:solidFill>
                <a:uFill>
                  <a:solidFill>
                    <a:srgbClr val="000000"/>
                  </a:solidFill>
                </a:uFill>
                <a:latin typeface="Arial"/>
                <a:cs typeface="Arial"/>
              </a:rPr>
              <a:t>of</a:t>
            </a:r>
            <a:r>
              <a:rPr u="sng" spc="-25" dirty="0">
                <a:solidFill>
                  <a:srgbClr val="000000"/>
                </a:solidFill>
                <a:uFill>
                  <a:solidFill>
                    <a:srgbClr val="000000"/>
                  </a:solidFill>
                </a:uFill>
                <a:latin typeface="Arial"/>
                <a:cs typeface="Arial"/>
              </a:rPr>
              <a:t> </a:t>
            </a:r>
            <a:r>
              <a:rPr u="sng" dirty="0">
                <a:solidFill>
                  <a:srgbClr val="000000"/>
                </a:solidFill>
                <a:uFill>
                  <a:solidFill>
                    <a:srgbClr val="000000"/>
                  </a:solidFill>
                </a:uFill>
                <a:latin typeface="Arial"/>
                <a:cs typeface="Arial"/>
              </a:rPr>
              <a:t>Goals</a:t>
            </a:r>
            <a:r>
              <a:rPr u="sng" spc="-25" dirty="0">
                <a:solidFill>
                  <a:srgbClr val="000000"/>
                </a:solidFill>
                <a:uFill>
                  <a:solidFill>
                    <a:srgbClr val="000000"/>
                  </a:solidFill>
                </a:uFill>
                <a:latin typeface="Arial"/>
                <a:cs typeface="Arial"/>
              </a:rPr>
              <a:t> </a:t>
            </a:r>
            <a:r>
              <a:rPr u="sng" dirty="0">
                <a:solidFill>
                  <a:srgbClr val="000000"/>
                </a:solidFill>
                <a:uFill>
                  <a:solidFill>
                    <a:srgbClr val="000000"/>
                  </a:solidFill>
                </a:uFill>
                <a:latin typeface="Arial"/>
                <a:cs typeface="Arial"/>
              </a:rPr>
              <a:t>Per</a:t>
            </a:r>
            <a:r>
              <a:rPr u="sng" spc="-15" dirty="0">
                <a:solidFill>
                  <a:srgbClr val="000000"/>
                </a:solidFill>
                <a:uFill>
                  <a:solidFill>
                    <a:srgbClr val="000000"/>
                  </a:solidFill>
                </a:uFill>
                <a:latin typeface="Arial"/>
                <a:cs typeface="Arial"/>
              </a:rPr>
              <a:t> </a:t>
            </a:r>
            <a:r>
              <a:rPr u="sng" spc="-10" dirty="0">
                <a:solidFill>
                  <a:srgbClr val="000000"/>
                </a:solidFill>
                <a:uFill>
                  <a:solidFill>
                    <a:srgbClr val="000000"/>
                  </a:solidFill>
                </a:uFill>
                <a:latin typeface="Arial"/>
                <a:cs typeface="Arial"/>
              </a:rPr>
              <a:t>Country</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286000"/>
            <a:ext cx="7543800" cy="406286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46390" y="1042161"/>
            <a:ext cx="6369050" cy="561340"/>
          </a:xfrm>
          <a:custGeom>
            <a:avLst/>
            <a:gdLst/>
            <a:ahLst/>
            <a:cxnLst/>
            <a:rect l="l" t="t" r="r" b="b"/>
            <a:pathLst>
              <a:path w="6369050" h="561340">
                <a:moveTo>
                  <a:pt x="6368795" y="0"/>
                </a:moveTo>
                <a:lnTo>
                  <a:pt x="0" y="0"/>
                </a:lnTo>
                <a:lnTo>
                  <a:pt x="0" y="560831"/>
                </a:lnTo>
                <a:lnTo>
                  <a:pt x="6368795" y="560831"/>
                </a:lnTo>
                <a:lnTo>
                  <a:pt x="6368795" y="0"/>
                </a:lnTo>
                <a:close/>
              </a:path>
            </a:pathLst>
          </a:custGeom>
          <a:solidFill>
            <a:srgbClr val="FFFFFF"/>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u="sng" dirty="0">
                <a:solidFill>
                  <a:srgbClr val="000000"/>
                </a:solidFill>
                <a:uFill>
                  <a:solidFill>
                    <a:srgbClr val="000000"/>
                  </a:solidFill>
                </a:uFill>
                <a:latin typeface="Arial"/>
                <a:cs typeface="Arial"/>
              </a:rPr>
              <a:t>Cup</a:t>
            </a:r>
            <a:r>
              <a:rPr u="sng" spc="-50" dirty="0">
                <a:solidFill>
                  <a:srgbClr val="000000"/>
                </a:solidFill>
                <a:uFill>
                  <a:solidFill>
                    <a:srgbClr val="000000"/>
                  </a:solidFill>
                </a:uFill>
                <a:latin typeface="Arial"/>
                <a:cs typeface="Arial"/>
              </a:rPr>
              <a:t> </a:t>
            </a:r>
            <a:r>
              <a:rPr u="sng" dirty="0">
                <a:solidFill>
                  <a:srgbClr val="000000"/>
                </a:solidFill>
                <a:uFill>
                  <a:solidFill>
                    <a:srgbClr val="000000"/>
                  </a:solidFill>
                </a:uFill>
                <a:latin typeface="Arial"/>
                <a:cs typeface="Arial"/>
              </a:rPr>
              <a:t>Statistics</a:t>
            </a:r>
            <a:r>
              <a:rPr u="sng" spc="-45" dirty="0">
                <a:solidFill>
                  <a:srgbClr val="000000"/>
                </a:solidFill>
                <a:uFill>
                  <a:solidFill>
                    <a:srgbClr val="000000"/>
                  </a:solidFill>
                </a:uFill>
                <a:latin typeface="Arial"/>
                <a:cs typeface="Arial"/>
              </a:rPr>
              <a:t> </a:t>
            </a:r>
            <a:r>
              <a:rPr u="sng" dirty="0">
                <a:solidFill>
                  <a:srgbClr val="000000"/>
                </a:solidFill>
                <a:uFill>
                  <a:solidFill>
                    <a:srgbClr val="000000"/>
                  </a:solidFill>
                </a:uFill>
                <a:latin typeface="Arial"/>
                <a:cs typeface="Arial"/>
              </a:rPr>
              <a:t>Over</a:t>
            </a:r>
            <a:r>
              <a:rPr u="sng" spc="-50" dirty="0">
                <a:solidFill>
                  <a:srgbClr val="000000"/>
                </a:solidFill>
                <a:uFill>
                  <a:solidFill>
                    <a:srgbClr val="000000"/>
                  </a:solidFill>
                </a:uFill>
                <a:latin typeface="Arial"/>
                <a:cs typeface="Arial"/>
              </a:rPr>
              <a:t> </a:t>
            </a:r>
            <a:r>
              <a:rPr u="sng" dirty="0">
                <a:solidFill>
                  <a:srgbClr val="000000"/>
                </a:solidFill>
                <a:uFill>
                  <a:solidFill>
                    <a:srgbClr val="000000"/>
                  </a:solidFill>
                </a:uFill>
                <a:latin typeface="Arial"/>
                <a:cs typeface="Arial"/>
              </a:rPr>
              <a:t>the</a:t>
            </a:r>
            <a:r>
              <a:rPr u="sng" spc="-105" dirty="0">
                <a:solidFill>
                  <a:srgbClr val="000000"/>
                </a:solidFill>
                <a:uFill>
                  <a:solidFill>
                    <a:srgbClr val="000000"/>
                  </a:solidFill>
                </a:uFill>
                <a:latin typeface="Arial"/>
                <a:cs typeface="Arial"/>
              </a:rPr>
              <a:t> </a:t>
            </a:r>
            <a:r>
              <a:rPr u="sng" spc="-10" dirty="0">
                <a:solidFill>
                  <a:srgbClr val="000000"/>
                </a:solidFill>
                <a:uFill>
                  <a:solidFill>
                    <a:srgbClr val="000000"/>
                  </a:solidFill>
                </a:uFill>
                <a:latin typeface="Arial"/>
                <a:cs typeface="Arial"/>
              </a:rPr>
              <a:t>Years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6390" y="1905000"/>
            <a:ext cx="8261846" cy="4495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60" dirty="0"/>
              <a:t>Top</a:t>
            </a:r>
            <a:r>
              <a:rPr spc="-105" dirty="0"/>
              <a:t> </a:t>
            </a:r>
            <a:r>
              <a:rPr spc="-275" dirty="0"/>
              <a:t>5</a:t>
            </a:r>
            <a:r>
              <a:rPr spc="-50" dirty="0"/>
              <a:t> </a:t>
            </a:r>
            <a:r>
              <a:rPr spc="-114" dirty="0"/>
              <a:t>Teams</a:t>
            </a:r>
            <a:r>
              <a:rPr spc="-125" dirty="0"/>
              <a:t> </a:t>
            </a:r>
            <a:r>
              <a:rPr spc="-290" dirty="0"/>
              <a:t>with</a:t>
            </a:r>
            <a:r>
              <a:rPr spc="-60" dirty="0"/>
              <a:t> </a:t>
            </a:r>
            <a:r>
              <a:rPr spc="-175" dirty="0"/>
              <a:t>most</a:t>
            </a:r>
            <a:r>
              <a:rPr spc="-75" dirty="0"/>
              <a:t> </a:t>
            </a:r>
            <a:r>
              <a:rPr spc="-10" dirty="0"/>
              <a:t>Goals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286000"/>
            <a:ext cx="9629775" cy="3429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1800" y="2133600"/>
            <a:ext cx="4953000" cy="690574"/>
          </a:xfrm>
          <a:prstGeom prst="rect">
            <a:avLst/>
          </a:prstGeom>
        </p:spPr>
        <p:txBody>
          <a:bodyPr vert="horz" wrap="square" lIns="0" tIns="13335" rIns="0" bIns="0" rtlCol="0">
            <a:spAutoFit/>
          </a:bodyPr>
          <a:lstStyle/>
          <a:p>
            <a:pPr marL="12700">
              <a:lnSpc>
                <a:spcPct val="100000"/>
              </a:lnSpc>
              <a:spcBef>
                <a:spcPts val="105"/>
              </a:spcBef>
            </a:pPr>
            <a:r>
              <a:rPr sz="4400" u="none" spc="-315" dirty="0">
                <a:solidFill>
                  <a:srgbClr val="404040"/>
                </a:solidFill>
              </a:rPr>
              <a:t>THANK</a:t>
            </a:r>
            <a:r>
              <a:rPr sz="4400" u="none" spc="-100" dirty="0">
                <a:solidFill>
                  <a:srgbClr val="404040"/>
                </a:solidFill>
              </a:rPr>
              <a:t> </a:t>
            </a:r>
            <a:r>
              <a:rPr sz="4400" u="none" spc="-55" dirty="0">
                <a:solidFill>
                  <a:srgbClr val="404040"/>
                </a:solidFill>
              </a:rPr>
              <a:t>YOU</a:t>
            </a:r>
            <a:endParaRPr sz="440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47</TotalTime>
  <Words>160</Words>
  <Application>Microsoft Office PowerPoint</Application>
  <PresentationFormat>Widescreen</PresentationFormat>
  <Paragraphs>14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Lucida Sans Unicode</vt:lpstr>
      <vt:lpstr>Trebuchet MS</vt:lpstr>
      <vt:lpstr>Wingdings 3</vt:lpstr>
      <vt:lpstr>Facet</vt:lpstr>
      <vt:lpstr>FIFA World Cup Analysis</vt:lpstr>
      <vt:lpstr>INTRODUCTION</vt:lpstr>
      <vt:lpstr>Teams with Most Goals per Cup</vt:lpstr>
      <vt:lpstr>Countries That Won the Cup</vt:lpstr>
      <vt:lpstr>Number of Goals Per Country</vt:lpstr>
      <vt:lpstr>Cup Statistics Over the Years</vt:lpstr>
      <vt:lpstr>Top 5 Teams with most Goals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FIFA World Cup Analysis</dc:title>
  <dc:creator>Rahul Guha</dc:creator>
  <cp:lastModifiedBy>Admin</cp:lastModifiedBy>
  <cp:revision>5</cp:revision>
  <dcterms:created xsi:type="dcterms:W3CDTF">2024-07-11T13:59:46Z</dcterms:created>
  <dcterms:modified xsi:type="dcterms:W3CDTF">2024-07-11T14:49:07Z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2024-05-08T00:00:00Z</vt:filetime>
  </property>
  <property fmtid="{D5CDD505-2E9C-101B-9397-08002B2CF9AE}" pid="3" name="Creator">
    <vt:lpwstr>Microsoft® PowerPoint® 2016</vt:lpwstr>
  </property>
  <property fmtid="{D5CDD505-2E9C-101B-9397-08002B2CF9AE}" pid="4" name="LastSaved">
    <vt:filetime>2024-07-11T00:00:00Z</vt:filetime>
  </property>
  <property fmtid="{D5CDD505-2E9C-101B-9397-08002B2CF9AE}" pid="5" name="Producer">
    <vt:lpwstr>Microsoft® PowerPoint® 2016</vt:lpwstr>
  </property>
</Properties>
</file>