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6" r:id="rId11"/>
    <p:sldId id="284" r:id="rId12"/>
    <p:sldId id="267" r:id="rId13"/>
    <p:sldId id="283" r:id="rId14"/>
    <p:sldId id="268" r:id="rId15"/>
    <p:sldId id="269" r:id="rId16"/>
    <p:sldId id="282" r:id="rId17"/>
    <p:sldId id="270" r:id="rId18"/>
    <p:sldId id="285" r:id="rId19"/>
    <p:sldId id="271" r:id="rId20"/>
    <p:sldId id="272" r:id="rId21"/>
    <p:sldId id="273" r:id="rId22"/>
    <p:sldId id="274" r:id="rId23"/>
    <p:sldId id="276" r:id="rId24"/>
    <p:sldId id="277" r:id="rId25"/>
    <p:sldId id="278" r:id="rId26"/>
    <p:sldId id="286" r:id="rId27"/>
    <p:sldId id="280" r:id="rId28"/>
    <p:sldId id="281"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013" autoAdjust="0"/>
    <p:restoredTop sz="94660"/>
  </p:normalViewPr>
  <p:slideViewPr>
    <p:cSldViewPr snapToGrid="0">
      <p:cViewPr varScale="1">
        <p:scale>
          <a:sx n="28" d="100"/>
          <a:sy n="28" d="100"/>
        </p:scale>
        <p:origin x="53" y="1320"/>
      </p:cViewPr>
      <p:guideLst/>
    </p:cSldViewPr>
  </p:slideViewPr>
  <p:notesTextViewPr>
    <p:cViewPr>
      <p:scale>
        <a:sx n="1" d="1"/>
        <a:sy n="1" d="1"/>
      </p:scale>
      <p:origin x="0" y="0"/>
    </p:cViewPr>
  </p:notesTextViewPr>
  <p:notesViewPr>
    <p:cSldViewPr snapToGrid="0">
      <p:cViewPr varScale="1">
        <p:scale>
          <a:sx n="65" d="100"/>
          <a:sy n="65" d="100"/>
        </p:scale>
        <p:origin x="845"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E0F7D-D362-4B3B-A496-99BE2E4049FC}" type="doc">
      <dgm:prSet loTypeId="urn:microsoft.com/office/officeart/2005/8/layout/default" loCatId="list" qsTypeId="urn:microsoft.com/office/officeart/2005/8/quickstyle/simple5" qsCatId="simple" csTypeId="urn:microsoft.com/office/officeart/2005/8/colors/accent3_1" csCatId="accent3"/>
      <dgm:spPr/>
      <dgm:t>
        <a:bodyPr/>
        <a:lstStyle/>
        <a:p>
          <a:endParaRPr lang="en-US"/>
        </a:p>
      </dgm:t>
    </dgm:pt>
    <dgm:pt modelId="{9BD9377A-D62E-43E5-9434-91F88C4E6B37}">
      <dgm:prSet/>
      <dgm:spPr/>
      <dgm:t>
        <a:bodyPr/>
        <a:lstStyle/>
        <a:p>
          <a:r>
            <a:rPr lang="en-US"/>
            <a:t>710,201 observations </a:t>
          </a:r>
        </a:p>
      </dgm:t>
    </dgm:pt>
    <dgm:pt modelId="{5F106627-50B8-4A0B-A71E-3E756392DE02}" type="parTrans" cxnId="{02A1AC89-B8CD-4A75-B716-2175468A1212}">
      <dgm:prSet/>
      <dgm:spPr/>
      <dgm:t>
        <a:bodyPr/>
        <a:lstStyle/>
        <a:p>
          <a:endParaRPr lang="en-US"/>
        </a:p>
      </dgm:t>
    </dgm:pt>
    <dgm:pt modelId="{3E1E98F2-4044-42D2-B602-BC933F23EB3D}" type="sibTrans" cxnId="{02A1AC89-B8CD-4A75-B716-2175468A1212}">
      <dgm:prSet/>
      <dgm:spPr/>
      <dgm:t>
        <a:bodyPr/>
        <a:lstStyle/>
        <a:p>
          <a:endParaRPr lang="en-US"/>
        </a:p>
      </dgm:t>
    </dgm:pt>
    <dgm:pt modelId="{9CA0B78F-9236-426D-8186-2FD62BD0A76E}">
      <dgm:prSet/>
      <dgm:spPr/>
      <dgm:t>
        <a:bodyPr/>
        <a:lstStyle/>
        <a:p>
          <a:r>
            <a:rPr lang="en-US"/>
            <a:t>64 feature variables </a:t>
          </a:r>
        </a:p>
      </dgm:t>
    </dgm:pt>
    <dgm:pt modelId="{389B8192-2D29-40D6-9244-53CEEB2031E1}" type="parTrans" cxnId="{65B35CEC-68A8-4E65-8512-0E55B1387409}">
      <dgm:prSet/>
      <dgm:spPr/>
      <dgm:t>
        <a:bodyPr/>
        <a:lstStyle/>
        <a:p>
          <a:endParaRPr lang="en-US"/>
        </a:p>
      </dgm:t>
    </dgm:pt>
    <dgm:pt modelId="{35885E59-E894-4860-817F-5C505DC7E328}" type="sibTrans" cxnId="{65B35CEC-68A8-4E65-8512-0E55B1387409}">
      <dgm:prSet/>
      <dgm:spPr/>
      <dgm:t>
        <a:bodyPr/>
        <a:lstStyle/>
        <a:p>
          <a:endParaRPr lang="en-US"/>
        </a:p>
      </dgm:t>
    </dgm:pt>
    <dgm:pt modelId="{4E47B44F-F9FC-4C35-9E48-76B949D3E670}">
      <dgm:prSet/>
      <dgm:spPr/>
      <dgm:t>
        <a:bodyPr/>
        <a:lstStyle/>
        <a:p>
          <a:r>
            <a:rPr lang="en-US"/>
            <a:t>Classification task for customer credit or insurance</a:t>
          </a:r>
        </a:p>
      </dgm:t>
    </dgm:pt>
    <dgm:pt modelId="{5B45FC3F-A073-4161-9068-01CC7BD0A6C3}" type="parTrans" cxnId="{CB59FA12-4838-4691-8987-1ABAE0666B97}">
      <dgm:prSet/>
      <dgm:spPr/>
      <dgm:t>
        <a:bodyPr/>
        <a:lstStyle/>
        <a:p>
          <a:endParaRPr lang="en-US"/>
        </a:p>
      </dgm:t>
    </dgm:pt>
    <dgm:pt modelId="{D7AE0A51-B7DA-40F8-BB16-49ECD626DF22}" type="sibTrans" cxnId="{CB59FA12-4838-4691-8987-1ABAE0666B97}">
      <dgm:prSet/>
      <dgm:spPr/>
      <dgm:t>
        <a:bodyPr/>
        <a:lstStyle/>
        <a:p>
          <a:endParaRPr lang="en-US"/>
        </a:p>
      </dgm:t>
    </dgm:pt>
    <dgm:pt modelId="{B67A30B8-7A70-4419-B247-0946B03353D3}" type="pres">
      <dgm:prSet presAssocID="{60DE0F7D-D362-4B3B-A496-99BE2E4049FC}" presName="diagram" presStyleCnt="0">
        <dgm:presLayoutVars>
          <dgm:dir/>
          <dgm:resizeHandles val="exact"/>
        </dgm:presLayoutVars>
      </dgm:prSet>
      <dgm:spPr/>
    </dgm:pt>
    <dgm:pt modelId="{3FC3D40A-AE42-4615-ADDF-83E0FFF0D5CD}" type="pres">
      <dgm:prSet presAssocID="{9BD9377A-D62E-43E5-9434-91F88C4E6B37}" presName="node" presStyleLbl="node1" presStyleIdx="0" presStyleCnt="3">
        <dgm:presLayoutVars>
          <dgm:bulletEnabled val="1"/>
        </dgm:presLayoutVars>
      </dgm:prSet>
      <dgm:spPr/>
    </dgm:pt>
    <dgm:pt modelId="{0AC216C3-3021-4717-B6F4-B07DC91F6752}" type="pres">
      <dgm:prSet presAssocID="{3E1E98F2-4044-42D2-B602-BC933F23EB3D}" presName="sibTrans" presStyleCnt="0"/>
      <dgm:spPr/>
    </dgm:pt>
    <dgm:pt modelId="{4AC9E73C-5A03-46D7-8AD3-108A1C3D06D0}" type="pres">
      <dgm:prSet presAssocID="{9CA0B78F-9236-426D-8186-2FD62BD0A76E}" presName="node" presStyleLbl="node1" presStyleIdx="1" presStyleCnt="3">
        <dgm:presLayoutVars>
          <dgm:bulletEnabled val="1"/>
        </dgm:presLayoutVars>
      </dgm:prSet>
      <dgm:spPr/>
    </dgm:pt>
    <dgm:pt modelId="{C0B3482D-EECB-49E2-80FC-EE5B01C295ED}" type="pres">
      <dgm:prSet presAssocID="{35885E59-E894-4860-817F-5C505DC7E328}" presName="sibTrans" presStyleCnt="0"/>
      <dgm:spPr/>
    </dgm:pt>
    <dgm:pt modelId="{928E0BEC-2BE5-4E8A-982B-0A6E63665250}" type="pres">
      <dgm:prSet presAssocID="{4E47B44F-F9FC-4C35-9E48-76B949D3E670}" presName="node" presStyleLbl="node1" presStyleIdx="2" presStyleCnt="3">
        <dgm:presLayoutVars>
          <dgm:bulletEnabled val="1"/>
        </dgm:presLayoutVars>
      </dgm:prSet>
      <dgm:spPr/>
    </dgm:pt>
  </dgm:ptLst>
  <dgm:cxnLst>
    <dgm:cxn modelId="{CB59FA12-4838-4691-8987-1ABAE0666B97}" srcId="{60DE0F7D-D362-4B3B-A496-99BE2E4049FC}" destId="{4E47B44F-F9FC-4C35-9E48-76B949D3E670}" srcOrd="2" destOrd="0" parTransId="{5B45FC3F-A073-4161-9068-01CC7BD0A6C3}" sibTransId="{D7AE0A51-B7DA-40F8-BB16-49ECD626DF22}"/>
    <dgm:cxn modelId="{3CD1912B-9547-4073-81FA-947C88D4308C}" type="presOf" srcId="{60DE0F7D-D362-4B3B-A496-99BE2E4049FC}" destId="{B67A30B8-7A70-4419-B247-0946B03353D3}" srcOrd="0" destOrd="0" presId="urn:microsoft.com/office/officeart/2005/8/layout/default"/>
    <dgm:cxn modelId="{02A1AC89-B8CD-4A75-B716-2175468A1212}" srcId="{60DE0F7D-D362-4B3B-A496-99BE2E4049FC}" destId="{9BD9377A-D62E-43E5-9434-91F88C4E6B37}" srcOrd="0" destOrd="0" parTransId="{5F106627-50B8-4A0B-A71E-3E756392DE02}" sibTransId="{3E1E98F2-4044-42D2-B602-BC933F23EB3D}"/>
    <dgm:cxn modelId="{EAE5149A-C167-43FB-8739-68A82EBB2D6F}" type="presOf" srcId="{9CA0B78F-9236-426D-8186-2FD62BD0A76E}" destId="{4AC9E73C-5A03-46D7-8AD3-108A1C3D06D0}" srcOrd="0" destOrd="0" presId="urn:microsoft.com/office/officeart/2005/8/layout/default"/>
    <dgm:cxn modelId="{5666899E-86CB-415D-A332-9C17231091F6}" type="presOf" srcId="{9BD9377A-D62E-43E5-9434-91F88C4E6B37}" destId="{3FC3D40A-AE42-4615-ADDF-83E0FFF0D5CD}" srcOrd="0" destOrd="0" presId="urn:microsoft.com/office/officeart/2005/8/layout/default"/>
    <dgm:cxn modelId="{01E187E4-FF09-4964-944F-F21E9D118914}" type="presOf" srcId="{4E47B44F-F9FC-4C35-9E48-76B949D3E670}" destId="{928E0BEC-2BE5-4E8A-982B-0A6E63665250}" srcOrd="0" destOrd="0" presId="urn:microsoft.com/office/officeart/2005/8/layout/default"/>
    <dgm:cxn modelId="{65B35CEC-68A8-4E65-8512-0E55B1387409}" srcId="{60DE0F7D-D362-4B3B-A496-99BE2E4049FC}" destId="{9CA0B78F-9236-426D-8186-2FD62BD0A76E}" srcOrd="1" destOrd="0" parTransId="{389B8192-2D29-40D6-9244-53CEEB2031E1}" sibTransId="{35885E59-E894-4860-817F-5C505DC7E328}"/>
    <dgm:cxn modelId="{E17BA809-9D49-4C87-8191-0EF8DEDC6AFE}" type="presParOf" srcId="{B67A30B8-7A70-4419-B247-0946B03353D3}" destId="{3FC3D40A-AE42-4615-ADDF-83E0FFF0D5CD}" srcOrd="0" destOrd="0" presId="urn:microsoft.com/office/officeart/2005/8/layout/default"/>
    <dgm:cxn modelId="{E50495EC-E6FB-4188-BC84-EC258379A298}" type="presParOf" srcId="{B67A30B8-7A70-4419-B247-0946B03353D3}" destId="{0AC216C3-3021-4717-B6F4-B07DC91F6752}" srcOrd="1" destOrd="0" presId="urn:microsoft.com/office/officeart/2005/8/layout/default"/>
    <dgm:cxn modelId="{C76FA633-956C-4091-89BD-6846DB306310}" type="presParOf" srcId="{B67A30B8-7A70-4419-B247-0946B03353D3}" destId="{4AC9E73C-5A03-46D7-8AD3-108A1C3D06D0}" srcOrd="2" destOrd="0" presId="urn:microsoft.com/office/officeart/2005/8/layout/default"/>
    <dgm:cxn modelId="{3B699A56-6926-4DE7-A6E2-7EC2C3E9F34E}" type="presParOf" srcId="{B67A30B8-7A70-4419-B247-0946B03353D3}" destId="{C0B3482D-EECB-49E2-80FC-EE5B01C295ED}" srcOrd="3" destOrd="0" presId="urn:microsoft.com/office/officeart/2005/8/layout/default"/>
    <dgm:cxn modelId="{F73BB3BB-6E6B-400C-9AA2-1B5EC6108F83}" type="presParOf" srcId="{B67A30B8-7A70-4419-B247-0946B03353D3}" destId="{928E0BEC-2BE5-4E8A-982B-0A6E6366525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2894D0-7238-407E-A424-6C5FC5D81BEC}" type="doc">
      <dgm:prSet loTypeId="urn:microsoft.com/office/officeart/2005/8/layout/hierarchy2" loCatId="hierarchy" qsTypeId="urn:microsoft.com/office/officeart/2005/8/quickstyle/simple3" qsCatId="simple" csTypeId="urn:microsoft.com/office/officeart/2005/8/colors/accent1_3" csCatId="accent1"/>
      <dgm:spPr/>
      <dgm:t>
        <a:bodyPr/>
        <a:lstStyle/>
        <a:p>
          <a:endParaRPr lang="en-US"/>
        </a:p>
      </dgm:t>
    </dgm:pt>
    <dgm:pt modelId="{666EF4AB-99C5-4D1B-ACFC-ADC60A530C2E}">
      <dgm:prSet/>
      <dgm:spPr/>
      <dgm:t>
        <a:bodyPr/>
        <a:lstStyle/>
        <a:p>
          <a:r>
            <a:rPr lang="en-US"/>
            <a:t>Positive skew</a:t>
          </a:r>
        </a:p>
      </dgm:t>
    </dgm:pt>
    <dgm:pt modelId="{3AE32EF8-1E77-4C51-8A00-2D4B6AA7453C}" type="parTrans" cxnId="{B4BB2DAA-496E-4CD0-8DC1-DA224E90208E}">
      <dgm:prSet/>
      <dgm:spPr/>
      <dgm:t>
        <a:bodyPr/>
        <a:lstStyle/>
        <a:p>
          <a:endParaRPr lang="en-US"/>
        </a:p>
      </dgm:t>
    </dgm:pt>
    <dgm:pt modelId="{E4C9F0E0-87A2-416E-BCF7-F87FDFB83E83}" type="sibTrans" cxnId="{B4BB2DAA-496E-4CD0-8DC1-DA224E90208E}">
      <dgm:prSet/>
      <dgm:spPr/>
      <dgm:t>
        <a:bodyPr/>
        <a:lstStyle/>
        <a:p>
          <a:endParaRPr lang="en-US"/>
        </a:p>
      </dgm:t>
    </dgm:pt>
    <dgm:pt modelId="{D0286EDE-3808-4558-AC56-A38489A29E8E}">
      <dgm:prSet/>
      <dgm:spPr/>
      <dgm:t>
        <a:bodyPr/>
        <a:lstStyle/>
        <a:p>
          <a:r>
            <a:rPr lang="en-US"/>
            <a:t>Log transformation</a:t>
          </a:r>
        </a:p>
      </dgm:t>
    </dgm:pt>
    <dgm:pt modelId="{0113F543-8482-4FD8-B223-42A3073C769E}" type="parTrans" cxnId="{1F2EE266-5EBE-4A96-AA79-6910A7159223}">
      <dgm:prSet/>
      <dgm:spPr/>
      <dgm:t>
        <a:bodyPr/>
        <a:lstStyle/>
        <a:p>
          <a:endParaRPr lang="en-US"/>
        </a:p>
      </dgm:t>
    </dgm:pt>
    <dgm:pt modelId="{FD94BCC3-7AEB-4705-ABD8-D9202D7B7A3C}" type="sibTrans" cxnId="{1F2EE266-5EBE-4A96-AA79-6910A7159223}">
      <dgm:prSet/>
      <dgm:spPr/>
      <dgm:t>
        <a:bodyPr/>
        <a:lstStyle/>
        <a:p>
          <a:endParaRPr lang="en-US"/>
        </a:p>
      </dgm:t>
    </dgm:pt>
    <dgm:pt modelId="{1D028AC8-6987-420C-8CC2-C9109A4DA389}">
      <dgm:prSet/>
      <dgm:spPr/>
      <dgm:t>
        <a:bodyPr/>
        <a:lstStyle/>
        <a:p>
          <a:r>
            <a:rPr lang="en-US"/>
            <a:t>Positive skew</a:t>
          </a:r>
        </a:p>
      </dgm:t>
    </dgm:pt>
    <dgm:pt modelId="{133E7747-7121-4E64-A418-FB4E00387092}" type="parTrans" cxnId="{9E21EA76-F138-4D29-BFAE-BB829F75167E}">
      <dgm:prSet/>
      <dgm:spPr/>
      <dgm:t>
        <a:bodyPr/>
        <a:lstStyle/>
        <a:p>
          <a:endParaRPr lang="en-US"/>
        </a:p>
      </dgm:t>
    </dgm:pt>
    <dgm:pt modelId="{FDC9BCBE-563F-446F-A914-9DC33E3B2FFC}" type="sibTrans" cxnId="{9E21EA76-F138-4D29-BFAE-BB829F75167E}">
      <dgm:prSet/>
      <dgm:spPr/>
      <dgm:t>
        <a:bodyPr/>
        <a:lstStyle/>
        <a:p>
          <a:endParaRPr lang="en-US"/>
        </a:p>
      </dgm:t>
    </dgm:pt>
    <dgm:pt modelId="{5BC59BE4-2614-4F88-AE5A-5A66A425DD31}">
      <dgm:prSet/>
      <dgm:spPr/>
      <dgm:t>
        <a:bodyPr/>
        <a:lstStyle/>
        <a:p>
          <a:r>
            <a:rPr lang="en-US"/>
            <a:t>Negative power transformation</a:t>
          </a:r>
        </a:p>
      </dgm:t>
    </dgm:pt>
    <dgm:pt modelId="{ABD46C64-FB84-42C4-B0EA-C9C01B7C0636}" type="parTrans" cxnId="{4CD3DE66-167D-44E8-8316-C498DBBC618D}">
      <dgm:prSet/>
      <dgm:spPr/>
      <dgm:t>
        <a:bodyPr/>
        <a:lstStyle/>
        <a:p>
          <a:endParaRPr lang="en-US"/>
        </a:p>
      </dgm:t>
    </dgm:pt>
    <dgm:pt modelId="{9AF04869-BFA0-43C0-A255-BCDD24629732}" type="sibTrans" cxnId="{4CD3DE66-167D-44E8-8316-C498DBBC618D}">
      <dgm:prSet/>
      <dgm:spPr/>
      <dgm:t>
        <a:bodyPr/>
        <a:lstStyle/>
        <a:p>
          <a:endParaRPr lang="en-US"/>
        </a:p>
      </dgm:t>
    </dgm:pt>
    <dgm:pt modelId="{3CA87E7D-015B-47B4-BE3B-45649C886EE8}">
      <dgm:prSet/>
      <dgm:spPr/>
      <dgm:t>
        <a:bodyPr/>
        <a:lstStyle/>
        <a:p>
          <a:r>
            <a:rPr lang="en-US"/>
            <a:t>Negative skew</a:t>
          </a:r>
        </a:p>
      </dgm:t>
    </dgm:pt>
    <dgm:pt modelId="{78539487-4BD4-4719-A9CC-E99723952B7C}" type="parTrans" cxnId="{AB5E9EA8-2E41-4DA7-BE90-F99CB77FBB41}">
      <dgm:prSet/>
      <dgm:spPr/>
      <dgm:t>
        <a:bodyPr/>
        <a:lstStyle/>
        <a:p>
          <a:endParaRPr lang="en-US"/>
        </a:p>
      </dgm:t>
    </dgm:pt>
    <dgm:pt modelId="{4DA89D28-2667-42D6-AFF7-156B70BCFBAF}" type="sibTrans" cxnId="{AB5E9EA8-2E41-4DA7-BE90-F99CB77FBB41}">
      <dgm:prSet/>
      <dgm:spPr/>
      <dgm:t>
        <a:bodyPr/>
        <a:lstStyle/>
        <a:p>
          <a:endParaRPr lang="en-US"/>
        </a:p>
      </dgm:t>
    </dgm:pt>
    <dgm:pt modelId="{2B1AD193-BAB4-4696-8B4A-D499FA45EC26}">
      <dgm:prSet/>
      <dgm:spPr/>
      <dgm:t>
        <a:bodyPr/>
        <a:lstStyle/>
        <a:p>
          <a:r>
            <a:rPr lang="en-US"/>
            <a:t>Power transformation between 0 and 1</a:t>
          </a:r>
        </a:p>
      </dgm:t>
    </dgm:pt>
    <dgm:pt modelId="{EDF89757-EFA7-4DF7-A5B2-220959A66C7E}" type="parTrans" cxnId="{30CE6D33-4B4D-4D4F-8827-2557F37AE2DE}">
      <dgm:prSet/>
      <dgm:spPr/>
      <dgm:t>
        <a:bodyPr/>
        <a:lstStyle/>
        <a:p>
          <a:endParaRPr lang="en-US"/>
        </a:p>
      </dgm:t>
    </dgm:pt>
    <dgm:pt modelId="{1F1B945A-C6D1-4FE6-9355-A53F5F0EC097}" type="sibTrans" cxnId="{30CE6D33-4B4D-4D4F-8827-2557F37AE2DE}">
      <dgm:prSet/>
      <dgm:spPr/>
      <dgm:t>
        <a:bodyPr/>
        <a:lstStyle/>
        <a:p>
          <a:endParaRPr lang="en-US"/>
        </a:p>
      </dgm:t>
    </dgm:pt>
    <dgm:pt modelId="{8ADB53B1-6677-4B65-90E2-099E4AF9293A}">
      <dgm:prSet/>
      <dgm:spPr/>
      <dgm:t>
        <a:bodyPr/>
        <a:lstStyle/>
        <a:p>
          <a:r>
            <a:rPr lang="en-US"/>
            <a:t>Negative Skew</a:t>
          </a:r>
        </a:p>
      </dgm:t>
    </dgm:pt>
    <dgm:pt modelId="{3494E45E-0B0E-43DB-8732-BCDD2F41E635}" type="parTrans" cxnId="{2C8CC3C1-5C73-4A09-8FEC-E1A666AFEE31}">
      <dgm:prSet/>
      <dgm:spPr/>
      <dgm:t>
        <a:bodyPr/>
        <a:lstStyle/>
        <a:p>
          <a:endParaRPr lang="en-US"/>
        </a:p>
      </dgm:t>
    </dgm:pt>
    <dgm:pt modelId="{F74E858D-D40F-4B5A-9455-452A4DFD0218}" type="sibTrans" cxnId="{2C8CC3C1-5C73-4A09-8FEC-E1A666AFEE31}">
      <dgm:prSet/>
      <dgm:spPr/>
      <dgm:t>
        <a:bodyPr/>
        <a:lstStyle/>
        <a:p>
          <a:endParaRPr lang="en-US"/>
        </a:p>
      </dgm:t>
    </dgm:pt>
    <dgm:pt modelId="{D4EF9D3C-B44D-497E-99F2-C6DFC2111B39}">
      <dgm:prSet/>
      <dgm:spPr/>
      <dgm:t>
        <a:bodyPr/>
        <a:lstStyle/>
        <a:p>
          <a:r>
            <a:rPr lang="en-US"/>
            <a:t>Square transformation</a:t>
          </a:r>
        </a:p>
      </dgm:t>
    </dgm:pt>
    <dgm:pt modelId="{AB23D448-7329-4186-9281-0B3CBD987403}" type="parTrans" cxnId="{4FB08192-C396-4582-BDB3-9FE1C85CD904}">
      <dgm:prSet/>
      <dgm:spPr/>
      <dgm:t>
        <a:bodyPr/>
        <a:lstStyle/>
        <a:p>
          <a:endParaRPr lang="en-US"/>
        </a:p>
      </dgm:t>
    </dgm:pt>
    <dgm:pt modelId="{7F306A4D-5233-4EE1-8571-426C7B7CFFE3}" type="sibTrans" cxnId="{4FB08192-C396-4582-BDB3-9FE1C85CD904}">
      <dgm:prSet/>
      <dgm:spPr/>
      <dgm:t>
        <a:bodyPr/>
        <a:lstStyle/>
        <a:p>
          <a:endParaRPr lang="en-US"/>
        </a:p>
      </dgm:t>
    </dgm:pt>
    <dgm:pt modelId="{9A4D3322-F11C-4A2D-9226-8D916C57D789}">
      <dgm:prSet/>
      <dgm:spPr/>
      <dgm:t>
        <a:bodyPr/>
        <a:lstStyle/>
        <a:p>
          <a:r>
            <a:rPr lang="en-US"/>
            <a:t>Postive skew</a:t>
          </a:r>
        </a:p>
      </dgm:t>
    </dgm:pt>
    <dgm:pt modelId="{DB972075-6DCE-4FD0-BB84-2EF1B29B6A40}" type="parTrans" cxnId="{7A7E7677-BAF3-4E8D-993F-08A26B068025}">
      <dgm:prSet/>
      <dgm:spPr/>
      <dgm:t>
        <a:bodyPr/>
        <a:lstStyle/>
        <a:p>
          <a:endParaRPr lang="en-US"/>
        </a:p>
      </dgm:t>
    </dgm:pt>
    <dgm:pt modelId="{76853E6F-61FB-4536-BB8E-EE20BEE8711A}" type="sibTrans" cxnId="{7A7E7677-BAF3-4E8D-993F-08A26B068025}">
      <dgm:prSet/>
      <dgm:spPr/>
      <dgm:t>
        <a:bodyPr/>
        <a:lstStyle/>
        <a:p>
          <a:endParaRPr lang="en-US"/>
        </a:p>
      </dgm:t>
    </dgm:pt>
    <dgm:pt modelId="{70A27962-BE61-40EF-B18A-1FC810482D08}">
      <dgm:prSet/>
      <dgm:spPr/>
      <dgm:t>
        <a:bodyPr/>
        <a:lstStyle/>
        <a:p>
          <a:r>
            <a:rPr lang="en-US"/>
            <a:t>Power transformation of 1 or 2</a:t>
          </a:r>
        </a:p>
      </dgm:t>
    </dgm:pt>
    <dgm:pt modelId="{A3B0DCCA-0281-45B4-B10A-758E670BE3FD}" type="parTrans" cxnId="{305E8DA3-4DCE-4C55-9CE8-490EF9581AD4}">
      <dgm:prSet/>
      <dgm:spPr/>
      <dgm:t>
        <a:bodyPr/>
        <a:lstStyle/>
        <a:p>
          <a:endParaRPr lang="en-US"/>
        </a:p>
      </dgm:t>
    </dgm:pt>
    <dgm:pt modelId="{5A5781A2-5A10-4D8E-88A1-56FA154A0F43}" type="sibTrans" cxnId="{305E8DA3-4DCE-4C55-9CE8-490EF9581AD4}">
      <dgm:prSet/>
      <dgm:spPr/>
      <dgm:t>
        <a:bodyPr/>
        <a:lstStyle/>
        <a:p>
          <a:endParaRPr lang="en-US"/>
        </a:p>
      </dgm:t>
    </dgm:pt>
    <dgm:pt modelId="{3002BA3F-7057-4DDE-843E-9848722F6EE5}">
      <dgm:prSet/>
      <dgm:spPr/>
      <dgm:t>
        <a:bodyPr/>
        <a:lstStyle/>
        <a:p>
          <a:r>
            <a:rPr lang="en-US"/>
            <a:t>Negative skew</a:t>
          </a:r>
        </a:p>
      </dgm:t>
    </dgm:pt>
    <dgm:pt modelId="{0DBA6185-A5F6-4D49-AB33-08D946E52698}" type="parTrans" cxnId="{C0C60ADE-2546-47B8-8DE6-80D70F0E2297}">
      <dgm:prSet/>
      <dgm:spPr/>
      <dgm:t>
        <a:bodyPr/>
        <a:lstStyle/>
        <a:p>
          <a:endParaRPr lang="en-US"/>
        </a:p>
      </dgm:t>
    </dgm:pt>
    <dgm:pt modelId="{B20611CF-D067-4E09-9380-A83C0724C390}" type="sibTrans" cxnId="{C0C60ADE-2546-47B8-8DE6-80D70F0E2297}">
      <dgm:prSet/>
      <dgm:spPr/>
      <dgm:t>
        <a:bodyPr/>
        <a:lstStyle/>
        <a:p>
          <a:endParaRPr lang="en-US"/>
        </a:p>
      </dgm:t>
    </dgm:pt>
    <dgm:pt modelId="{A14C58E2-A2EB-43AA-BF66-E5177CCD77D9}">
      <dgm:prSet/>
      <dgm:spPr/>
      <dgm:t>
        <a:bodyPr/>
        <a:lstStyle/>
        <a:p>
          <a:r>
            <a:rPr lang="en-US" dirty="0"/>
            <a:t>Power transformation greater than 2</a:t>
          </a:r>
        </a:p>
      </dgm:t>
    </dgm:pt>
    <dgm:pt modelId="{0CAE802E-FF74-4E88-914A-4F5DE219AE96}" type="parTrans" cxnId="{DA704878-BBF9-4DC9-80A2-36EA2D8D2D98}">
      <dgm:prSet/>
      <dgm:spPr/>
      <dgm:t>
        <a:bodyPr/>
        <a:lstStyle/>
        <a:p>
          <a:endParaRPr lang="en-US"/>
        </a:p>
      </dgm:t>
    </dgm:pt>
    <dgm:pt modelId="{49E32B59-8AFE-47C4-9B1C-2DE9FBA3E77E}" type="sibTrans" cxnId="{DA704878-BBF9-4DC9-80A2-36EA2D8D2D98}">
      <dgm:prSet/>
      <dgm:spPr/>
      <dgm:t>
        <a:bodyPr/>
        <a:lstStyle/>
        <a:p>
          <a:endParaRPr lang="en-US"/>
        </a:p>
      </dgm:t>
    </dgm:pt>
    <dgm:pt modelId="{E547EBDC-F5BF-4A12-AF19-953C20BAF02D}" type="pres">
      <dgm:prSet presAssocID="{B22894D0-7238-407E-A424-6C5FC5D81BEC}" presName="diagram" presStyleCnt="0">
        <dgm:presLayoutVars>
          <dgm:chPref val="1"/>
          <dgm:dir/>
          <dgm:animOne val="branch"/>
          <dgm:animLvl val="lvl"/>
          <dgm:resizeHandles val="exact"/>
        </dgm:presLayoutVars>
      </dgm:prSet>
      <dgm:spPr/>
    </dgm:pt>
    <dgm:pt modelId="{47512CD7-9F61-48B0-AF7E-B1863989B15E}" type="pres">
      <dgm:prSet presAssocID="{666EF4AB-99C5-4D1B-ACFC-ADC60A530C2E}" presName="root1" presStyleCnt="0"/>
      <dgm:spPr/>
    </dgm:pt>
    <dgm:pt modelId="{33BEE2F1-D795-4A58-BE43-30A71F37D03F}" type="pres">
      <dgm:prSet presAssocID="{666EF4AB-99C5-4D1B-ACFC-ADC60A530C2E}" presName="LevelOneTextNode" presStyleLbl="node0" presStyleIdx="0" presStyleCnt="2">
        <dgm:presLayoutVars>
          <dgm:chPref val="3"/>
        </dgm:presLayoutVars>
      </dgm:prSet>
      <dgm:spPr/>
    </dgm:pt>
    <dgm:pt modelId="{A4AA2D9A-BC2A-40D3-8AF1-56FF8D695616}" type="pres">
      <dgm:prSet presAssocID="{666EF4AB-99C5-4D1B-ACFC-ADC60A530C2E}" presName="level2hierChild" presStyleCnt="0"/>
      <dgm:spPr/>
    </dgm:pt>
    <dgm:pt modelId="{25F87E8F-C00D-4087-9F4D-AFE7C8D2168F}" type="pres">
      <dgm:prSet presAssocID="{0113F543-8482-4FD8-B223-42A3073C769E}" presName="conn2-1" presStyleLbl="parChTrans1D2" presStyleIdx="0" presStyleCnt="2"/>
      <dgm:spPr/>
    </dgm:pt>
    <dgm:pt modelId="{A8DDACDA-254F-4D26-9793-3B6680AEDE55}" type="pres">
      <dgm:prSet presAssocID="{0113F543-8482-4FD8-B223-42A3073C769E}" presName="connTx" presStyleLbl="parChTrans1D2" presStyleIdx="0" presStyleCnt="2"/>
      <dgm:spPr/>
    </dgm:pt>
    <dgm:pt modelId="{DA5EA963-9B08-4C14-9385-A1E228E4D903}" type="pres">
      <dgm:prSet presAssocID="{D0286EDE-3808-4558-AC56-A38489A29E8E}" presName="root2" presStyleCnt="0"/>
      <dgm:spPr/>
    </dgm:pt>
    <dgm:pt modelId="{77FB48B1-1D77-46A2-9A80-9F6C0432045C}" type="pres">
      <dgm:prSet presAssocID="{D0286EDE-3808-4558-AC56-A38489A29E8E}" presName="LevelTwoTextNode" presStyleLbl="node2" presStyleIdx="0" presStyleCnt="2">
        <dgm:presLayoutVars>
          <dgm:chPref val="3"/>
        </dgm:presLayoutVars>
      </dgm:prSet>
      <dgm:spPr/>
    </dgm:pt>
    <dgm:pt modelId="{F8711F09-4C12-4D51-94E7-7C3468691F76}" type="pres">
      <dgm:prSet presAssocID="{D0286EDE-3808-4558-AC56-A38489A29E8E}" presName="level3hierChild" presStyleCnt="0"/>
      <dgm:spPr/>
    </dgm:pt>
    <dgm:pt modelId="{6E4AAAA3-0A25-4CF7-97A4-2AFDA6CD0867}" type="pres">
      <dgm:prSet presAssocID="{133E7747-7121-4E64-A418-FB4E00387092}" presName="conn2-1" presStyleLbl="parChTrans1D3" presStyleIdx="0" presStyleCnt="4"/>
      <dgm:spPr/>
    </dgm:pt>
    <dgm:pt modelId="{8C74F81C-53EB-4E7A-80E1-D333E910A659}" type="pres">
      <dgm:prSet presAssocID="{133E7747-7121-4E64-A418-FB4E00387092}" presName="connTx" presStyleLbl="parChTrans1D3" presStyleIdx="0" presStyleCnt="4"/>
      <dgm:spPr/>
    </dgm:pt>
    <dgm:pt modelId="{A417921C-0DEA-43E9-9B91-B360DDCA83F8}" type="pres">
      <dgm:prSet presAssocID="{1D028AC8-6987-420C-8CC2-C9109A4DA389}" presName="root2" presStyleCnt="0"/>
      <dgm:spPr/>
    </dgm:pt>
    <dgm:pt modelId="{88B78C03-BACE-457A-903A-ACCE00B0621A}" type="pres">
      <dgm:prSet presAssocID="{1D028AC8-6987-420C-8CC2-C9109A4DA389}" presName="LevelTwoTextNode" presStyleLbl="node3" presStyleIdx="0" presStyleCnt="4">
        <dgm:presLayoutVars>
          <dgm:chPref val="3"/>
        </dgm:presLayoutVars>
      </dgm:prSet>
      <dgm:spPr/>
    </dgm:pt>
    <dgm:pt modelId="{6BEC795D-BCB6-4D32-85AB-6E10108FFBCA}" type="pres">
      <dgm:prSet presAssocID="{1D028AC8-6987-420C-8CC2-C9109A4DA389}" presName="level3hierChild" presStyleCnt="0"/>
      <dgm:spPr/>
    </dgm:pt>
    <dgm:pt modelId="{4899BCBC-8B6A-4F58-B8DE-FE5652907D05}" type="pres">
      <dgm:prSet presAssocID="{ABD46C64-FB84-42C4-B0EA-C9C01B7C0636}" presName="conn2-1" presStyleLbl="parChTrans1D4" presStyleIdx="0" presStyleCnt="4"/>
      <dgm:spPr/>
    </dgm:pt>
    <dgm:pt modelId="{69F3BA96-33B6-4BB6-BF67-3A2A8D049548}" type="pres">
      <dgm:prSet presAssocID="{ABD46C64-FB84-42C4-B0EA-C9C01B7C0636}" presName="connTx" presStyleLbl="parChTrans1D4" presStyleIdx="0" presStyleCnt="4"/>
      <dgm:spPr/>
    </dgm:pt>
    <dgm:pt modelId="{C30F30B8-18A4-4CF7-8BAA-214B2CAEA16B}" type="pres">
      <dgm:prSet presAssocID="{5BC59BE4-2614-4F88-AE5A-5A66A425DD31}" presName="root2" presStyleCnt="0"/>
      <dgm:spPr/>
    </dgm:pt>
    <dgm:pt modelId="{A066E652-9544-40C1-A77A-8F550A199A5A}" type="pres">
      <dgm:prSet presAssocID="{5BC59BE4-2614-4F88-AE5A-5A66A425DD31}" presName="LevelTwoTextNode" presStyleLbl="node4" presStyleIdx="0" presStyleCnt="4">
        <dgm:presLayoutVars>
          <dgm:chPref val="3"/>
        </dgm:presLayoutVars>
      </dgm:prSet>
      <dgm:spPr/>
    </dgm:pt>
    <dgm:pt modelId="{DC31DF29-C7F2-4634-A18F-33D3F8AB8E87}" type="pres">
      <dgm:prSet presAssocID="{5BC59BE4-2614-4F88-AE5A-5A66A425DD31}" presName="level3hierChild" presStyleCnt="0"/>
      <dgm:spPr/>
    </dgm:pt>
    <dgm:pt modelId="{C8AA933E-15B6-4257-80C8-741DE46C6684}" type="pres">
      <dgm:prSet presAssocID="{78539487-4BD4-4719-A9CC-E99723952B7C}" presName="conn2-1" presStyleLbl="parChTrans1D3" presStyleIdx="1" presStyleCnt="4"/>
      <dgm:spPr/>
    </dgm:pt>
    <dgm:pt modelId="{B693D1D6-190B-44CE-9FEB-A73BB2FD8293}" type="pres">
      <dgm:prSet presAssocID="{78539487-4BD4-4719-A9CC-E99723952B7C}" presName="connTx" presStyleLbl="parChTrans1D3" presStyleIdx="1" presStyleCnt="4"/>
      <dgm:spPr/>
    </dgm:pt>
    <dgm:pt modelId="{0A929EA1-F344-47C5-B723-A57C4858D029}" type="pres">
      <dgm:prSet presAssocID="{3CA87E7D-015B-47B4-BE3B-45649C886EE8}" presName="root2" presStyleCnt="0"/>
      <dgm:spPr/>
    </dgm:pt>
    <dgm:pt modelId="{EF10B417-DD13-40CA-B79D-7FD7E7A752D1}" type="pres">
      <dgm:prSet presAssocID="{3CA87E7D-015B-47B4-BE3B-45649C886EE8}" presName="LevelTwoTextNode" presStyleLbl="node3" presStyleIdx="1" presStyleCnt="4">
        <dgm:presLayoutVars>
          <dgm:chPref val="3"/>
        </dgm:presLayoutVars>
      </dgm:prSet>
      <dgm:spPr/>
    </dgm:pt>
    <dgm:pt modelId="{724876B9-5CE5-43FE-B7B8-57E59A052F02}" type="pres">
      <dgm:prSet presAssocID="{3CA87E7D-015B-47B4-BE3B-45649C886EE8}" presName="level3hierChild" presStyleCnt="0"/>
      <dgm:spPr/>
    </dgm:pt>
    <dgm:pt modelId="{6281F2BA-4B28-49F6-91AD-17F58354A113}" type="pres">
      <dgm:prSet presAssocID="{EDF89757-EFA7-4DF7-A5B2-220959A66C7E}" presName="conn2-1" presStyleLbl="parChTrans1D4" presStyleIdx="1" presStyleCnt="4"/>
      <dgm:spPr/>
    </dgm:pt>
    <dgm:pt modelId="{9363DFA8-9095-4A4A-8DCD-2EA9F9B922E5}" type="pres">
      <dgm:prSet presAssocID="{EDF89757-EFA7-4DF7-A5B2-220959A66C7E}" presName="connTx" presStyleLbl="parChTrans1D4" presStyleIdx="1" presStyleCnt="4"/>
      <dgm:spPr/>
    </dgm:pt>
    <dgm:pt modelId="{D4A03D72-437D-46DE-882F-C087AB8B3123}" type="pres">
      <dgm:prSet presAssocID="{2B1AD193-BAB4-4696-8B4A-D499FA45EC26}" presName="root2" presStyleCnt="0"/>
      <dgm:spPr/>
    </dgm:pt>
    <dgm:pt modelId="{FDEC38F7-8AD7-4257-9DA3-5F663DAF0497}" type="pres">
      <dgm:prSet presAssocID="{2B1AD193-BAB4-4696-8B4A-D499FA45EC26}" presName="LevelTwoTextNode" presStyleLbl="node4" presStyleIdx="1" presStyleCnt="4">
        <dgm:presLayoutVars>
          <dgm:chPref val="3"/>
        </dgm:presLayoutVars>
      </dgm:prSet>
      <dgm:spPr/>
    </dgm:pt>
    <dgm:pt modelId="{08700E27-DE85-40BC-95FC-D19CC81D57B2}" type="pres">
      <dgm:prSet presAssocID="{2B1AD193-BAB4-4696-8B4A-D499FA45EC26}" presName="level3hierChild" presStyleCnt="0"/>
      <dgm:spPr/>
    </dgm:pt>
    <dgm:pt modelId="{27A2AE13-7ABE-4BB9-BEE6-C2146DE5F8FC}" type="pres">
      <dgm:prSet presAssocID="{8ADB53B1-6677-4B65-90E2-099E4AF9293A}" presName="root1" presStyleCnt="0"/>
      <dgm:spPr/>
    </dgm:pt>
    <dgm:pt modelId="{A86C64AC-6D8E-484F-8B7C-B6C5849AB72D}" type="pres">
      <dgm:prSet presAssocID="{8ADB53B1-6677-4B65-90E2-099E4AF9293A}" presName="LevelOneTextNode" presStyleLbl="node0" presStyleIdx="1" presStyleCnt="2">
        <dgm:presLayoutVars>
          <dgm:chPref val="3"/>
        </dgm:presLayoutVars>
      </dgm:prSet>
      <dgm:spPr/>
    </dgm:pt>
    <dgm:pt modelId="{9BA68A6A-7ED4-4546-93AE-07C42145ED50}" type="pres">
      <dgm:prSet presAssocID="{8ADB53B1-6677-4B65-90E2-099E4AF9293A}" presName="level2hierChild" presStyleCnt="0"/>
      <dgm:spPr/>
    </dgm:pt>
    <dgm:pt modelId="{ADB6DF90-15C7-41BF-8C9D-A37090163C4E}" type="pres">
      <dgm:prSet presAssocID="{AB23D448-7329-4186-9281-0B3CBD987403}" presName="conn2-1" presStyleLbl="parChTrans1D2" presStyleIdx="1" presStyleCnt="2"/>
      <dgm:spPr/>
    </dgm:pt>
    <dgm:pt modelId="{269F17EF-36A2-44C5-A818-9A751899D1EB}" type="pres">
      <dgm:prSet presAssocID="{AB23D448-7329-4186-9281-0B3CBD987403}" presName="connTx" presStyleLbl="parChTrans1D2" presStyleIdx="1" presStyleCnt="2"/>
      <dgm:spPr/>
    </dgm:pt>
    <dgm:pt modelId="{D52BF136-53E7-4894-8440-B382B06447CC}" type="pres">
      <dgm:prSet presAssocID="{D4EF9D3C-B44D-497E-99F2-C6DFC2111B39}" presName="root2" presStyleCnt="0"/>
      <dgm:spPr/>
    </dgm:pt>
    <dgm:pt modelId="{A09E1A4C-FA20-4683-ADD0-EACB49BE4144}" type="pres">
      <dgm:prSet presAssocID="{D4EF9D3C-B44D-497E-99F2-C6DFC2111B39}" presName="LevelTwoTextNode" presStyleLbl="node2" presStyleIdx="1" presStyleCnt="2">
        <dgm:presLayoutVars>
          <dgm:chPref val="3"/>
        </dgm:presLayoutVars>
      </dgm:prSet>
      <dgm:spPr/>
    </dgm:pt>
    <dgm:pt modelId="{788B1BDA-D8F6-42BD-B4AB-D68571DA1EE0}" type="pres">
      <dgm:prSet presAssocID="{D4EF9D3C-B44D-497E-99F2-C6DFC2111B39}" presName="level3hierChild" presStyleCnt="0"/>
      <dgm:spPr/>
    </dgm:pt>
    <dgm:pt modelId="{86A8E501-177E-40F5-BC21-30AC95937C23}" type="pres">
      <dgm:prSet presAssocID="{DB972075-6DCE-4FD0-BB84-2EF1B29B6A40}" presName="conn2-1" presStyleLbl="parChTrans1D3" presStyleIdx="2" presStyleCnt="4"/>
      <dgm:spPr/>
    </dgm:pt>
    <dgm:pt modelId="{FCC67D66-5A44-4CDA-A3D0-5A2FAC588502}" type="pres">
      <dgm:prSet presAssocID="{DB972075-6DCE-4FD0-BB84-2EF1B29B6A40}" presName="connTx" presStyleLbl="parChTrans1D3" presStyleIdx="2" presStyleCnt="4"/>
      <dgm:spPr/>
    </dgm:pt>
    <dgm:pt modelId="{4CCB4E3F-8E6E-4CEE-9B6B-A785A4FAD675}" type="pres">
      <dgm:prSet presAssocID="{9A4D3322-F11C-4A2D-9226-8D916C57D789}" presName="root2" presStyleCnt="0"/>
      <dgm:spPr/>
    </dgm:pt>
    <dgm:pt modelId="{C126A45C-635E-4D2F-9FC7-5F6F18A62B5F}" type="pres">
      <dgm:prSet presAssocID="{9A4D3322-F11C-4A2D-9226-8D916C57D789}" presName="LevelTwoTextNode" presStyleLbl="node3" presStyleIdx="2" presStyleCnt="4">
        <dgm:presLayoutVars>
          <dgm:chPref val="3"/>
        </dgm:presLayoutVars>
      </dgm:prSet>
      <dgm:spPr/>
    </dgm:pt>
    <dgm:pt modelId="{E9BDD70A-5EE6-4460-A5EF-AFD9D7F7BE5E}" type="pres">
      <dgm:prSet presAssocID="{9A4D3322-F11C-4A2D-9226-8D916C57D789}" presName="level3hierChild" presStyleCnt="0"/>
      <dgm:spPr/>
    </dgm:pt>
    <dgm:pt modelId="{4F231B79-0F4C-46FE-B876-E392EC55BE7C}" type="pres">
      <dgm:prSet presAssocID="{A3B0DCCA-0281-45B4-B10A-758E670BE3FD}" presName="conn2-1" presStyleLbl="parChTrans1D4" presStyleIdx="2" presStyleCnt="4"/>
      <dgm:spPr/>
    </dgm:pt>
    <dgm:pt modelId="{4D5DA1F0-9842-4768-8A3F-5FD11CD22330}" type="pres">
      <dgm:prSet presAssocID="{A3B0DCCA-0281-45B4-B10A-758E670BE3FD}" presName="connTx" presStyleLbl="parChTrans1D4" presStyleIdx="2" presStyleCnt="4"/>
      <dgm:spPr/>
    </dgm:pt>
    <dgm:pt modelId="{FE4642F4-F53D-4EFF-93CC-E2E3C06C8866}" type="pres">
      <dgm:prSet presAssocID="{70A27962-BE61-40EF-B18A-1FC810482D08}" presName="root2" presStyleCnt="0"/>
      <dgm:spPr/>
    </dgm:pt>
    <dgm:pt modelId="{32F8B2F4-2507-4D01-BD06-3378139F3BE4}" type="pres">
      <dgm:prSet presAssocID="{70A27962-BE61-40EF-B18A-1FC810482D08}" presName="LevelTwoTextNode" presStyleLbl="node4" presStyleIdx="2" presStyleCnt="4">
        <dgm:presLayoutVars>
          <dgm:chPref val="3"/>
        </dgm:presLayoutVars>
      </dgm:prSet>
      <dgm:spPr/>
    </dgm:pt>
    <dgm:pt modelId="{1C6585EC-6D20-4F2F-A599-B8446FAF022A}" type="pres">
      <dgm:prSet presAssocID="{70A27962-BE61-40EF-B18A-1FC810482D08}" presName="level3hierChild" presStyleCnt="0"/>
      <dgm:spPr/>
    </dgm:pt>
    <dgm:pt modelId="{61F834D1-5E7A-486C-BC72-FDC09C578EA0}" type="pres">
      <dgm:prSet presAssocID="{0DBA6185-A5F6-4D49-AB33-08D946E52698}" presName="conn2-1" presStyleLbl="parChTrans1D3" presStyleIdx="3" presStyleCnt="4"/>
      <dgm:spPr/>
    </dgm:pt>
    <dgm:pt modelId="{DBB781FD-3AFD-4E4A-8E44-423762BF21CC}" type="pres">
      <dgm:prSet presAssocID="{0DBA6185-A5F6-4D49-AB33-08D946E52698}" presName="connTx" presStyleLbl="parChTrans1D3" presStyleIdx="3" presStyleCnt="4"/>
      <dgm:spPr/>
    </dgm:pt>
    <dgm:pt modelId="{EBDC1FE3-1783-444F-B4AF-F0AE71FA451A}" type="pres">
      <dgm:prSet presAssocID="{3002BA3F-7057-4DDE-843E-9848722F6EE5}" presName="root2" presStyleCnt="0"/>
      <dgm:spPr/>
    </dgm:pt>
    <dgm:pt modelId="{67BFB573-9105-407D-A084-5422DF52B60A}" type="pres">
      <dgm:prSet presAssocID="{3002BA3F-7057-4DDE-843E-9848722F6EE5}" presName="LevelTwoTextNode" presStyleLbl="node3" presStyleIdx="3" presStyleCnt="4">
        <dgm:presLayoutVars>
          <dgm:chPref val="3"/>
        </dgm:presLayoutVars>
      </dgm:prSet>
      <dgm:spPr/>
    </dgm:pt>
    <dgm:pt modelId="{42DD4B1F-4AD9-45B4-B1EE-0A4253633D7D}" type="pres">
      <dgm:prSet presAssocID="{3002BA3F-7057-4DDE-843E-9848722F6EE5}" presName="level3hierChild" presStyleCnt="0"/>
      <dgm:spPr/>
    </dgm:pt>
    <dgm:pt modelId="{5807AC59-484D-47AD-A564-E7DF7E0BFD4F}" type="pres">
      <dgm:prSet presAssocID="{0CAE802E-FF74-4E88-914A-4F5DE219AE96}" presName="conn2-1" presStyleLbl="parChTrans1D4" presStyleIdx="3" presStyleCnt="4"/>
      <dgm:spPr/>
    </dgm:pt>
    <dgm:pt modelId="{27E2DCE6-8480-4EEF-8D5C-88AD73A8153C}" type="pres">
      <dgm:prSet presAssocID="{0CAE802E-FF74-4E88-914A-4F5DE219AE96}" presName="connTx" presStyleLbl="parChTrans1D4" presStyleIdx="3" presStyleCnt="4"/>
      <dgm:spPr/>
    </dgm:pt>
    <dgm:pt modelId="{30CC71B5-F58C-4BDA-9EF7-1CD5EFCA8BF6}" type="pres">
      <dgm:prSet presAssocID="{A14C58E2-A2EB-43AA-BF66-E5177CCD77D9}" presName="root2" presStyleCnt="0"/>
      <dgm:spPr/>
    </dgm:pt>
    <dgm:pt modelId="{CEAE66F7-B5A2-4BBF-9F9B-579F2AF93D21}" type="pres">
      <dgm:prSet presAssocID="{A14C58E2-A2EB-43AA-BF66-E5177CCD77D9}" presName="LevelTwoTextNode" presStyleLbl="node4" presStyleIdx="3" presStyleCnt="4">
        <dgm:presLayoutVars>
          <dgm:chPref val="3"/>
        </dgm:presLayoutVars>
      </dgm:prSet>
      <dgm:spPr/>
    </dgm:pt>
    <dgm:pt modelId="{E67E9DA5-7BBD-4C52-95F3-FC72CA952F06}" type="pres">
      <dgm:prSet presAssocID="{A14C58E2-A2EB-43AA-BF66-E5177CCD77D9}" presName="level3hierChild" presStyleCnt="0"/>
      <dgm:spPr/>
    </dgm:pt>
  </dgm:ptLst>
  <dgm:cxnLst>
    <dgm:cxn modelId="{56C37D01-674A-4A34-B3CB-D89AFF6E9440}" type="presOf" srcId="{A3B0DCCA-0281-45B4-B10A-758E670BE3FD}" destId="{4F231B79-0F4C-46FE-B876-E392EC55BE7C}" srcOrd="0" destOrd="0" presId="urn:microsoft.com/office/officeart/2005/8/layout/hierarchy2"/>
    <dgm:cxn modelId="{56F1FA09-EE50-4D1C-A31A-5D9C0679360E}" type="presOf" srcId="{78539487-4BD4-4719-A9CC-E99723952B7C}" destId="{C8AA933E-15B6-4257-80C8-741DE46C6684}" srcOrd="0" destOrd="0" presId="urn:microsoft.com/office/officeart/2005/8/layout/hierarchy2"/>
    <dgm:cxn modelId="{F602FD10-9AF1-47D0-BAE0-3DB406361FEF}" type="presOf" srcId="{133E7747-7121-4E64-A418-FB4E00387092}" destId="{6E4AAAA3-0A25-4CF7-97A4-2AFDA6CD0867}" srcOrd="0" destOrd="0" presId="urn:microsoft.com/office/officeart/2005/8/layout/hierarchy2"/>
    <dgm:cxn modelId="{07557F29-D1D4-4CF6-B04D-16893F1BEAF1}" type="presOf" srcId="{133E7747-7121-4E64-A418-FB4E00387092}" destId="{8C74F81C-53EB-4E7A-80E1-D333E910A659}" srcOrd="1" destOrd="0" presId="urn:microsoft.com/office/officeart/2005/8/layout/hierarchy2"/>
    <dgm:cxn modelId="{30CE6D33-4B4D-4D4F-8827-2557F37AE2DE}" srcId="{3CA87E7D-015B-47B4-BE3B-45649C886EE8}" destId="{2B1AD193-BAB4-4696-8B4A-D499FA45EC26}" srcOrd="0" destOrd="0" parTransId="{EDF89757-EFA7-4DF7-A5B2-220959A66C7E}" sibTransId="{1F1B945A-C6D1-4FE6-9355-A53F5F0EC097}"/>
    <dgm:cxn modelId="{AA440434-63A2-4735-8678-DDFBB863B18D}" type="presOf" srcId="{8ADB53B1-6677-4B65-90E2-099E4AF9293A}" destId="{A86C64AC-6D8E-484F-8B7C-B6C5849AB72D}" srcOrd="0" destOrd="0" presId="urn:microsoft.com/office/officeart/2005/8/layout/hierarchy2"/>
    <dgm:cxn modelId="{53A8DF36-7550-4FBE-BE47-2397D65D9806}" type="presOf" srcId="{1D028AC8-6987-420C-8CC2-C9109A4DA389}" destId="{88B78C03-BACE-457A-903A-ACCE00B0621A}" srcOrd="0" destOrd="0" presId="urn:microsoft.com/office/officeart/2005/8/layout/hierarchy2"/>
    <dgm:cxn modelId="{8529AE37-2B71-40F4-B847-3E97D6CB9EF3}" type="presOf" srcId="{B22894D0-7238-407E-A424-6C5FC5D81BEC}" destId="{E547EBDC-F5BF-4A12-AF19-953C20BAF02D}" srcOrd="0" destOrd="0" presId="urn:microsoft.com/office/officeart/2005/8/layout/hierarchy2"/>
    <dgm:cxn modelId="{FF899C3A-6684-4719-8435-B300826D986A}" type="presOf" srcId="{EDF89757-EFA7-4DF7-A5B2-220959A66C7E}" destId="{6281F2BA-4B28-49F6-91AD-17F58354A113}" srcOrd="0" destOrd="0" presId="urn:microsoft.com/office/officeart/2005/8/layout/hierarchy2"/>
    <dgm:cxn modelId="{1340CE5D-1718-4DFF-AD17-9AC1135F7376}" type="presOf" srcId="{3002BA3F-7057-4DDE-843E-9848722F6EE5}" destId="{67BFB573-9105-407D-A084-5422DF52B60A}" srcOrd="0" destOrd="0" presId="urn:microsoft.com/office/officeart/2005/8/layout/hierarchy2"/>
    <dgm:cxn modelId="{4CD3DE66-167D-44E8-8316-C498DBBC618D}" srcId="{1D028AC8-6987-420C-8CC2-C9109A4DA389}" destId="{5BC59BE4-2614-4F88-AE5A-5A66A425DD31}" srcOrd="0" destOrd="0" parTransId="{ABD46C64-FB84-42C4-B0EA-C9C01B7C0636}" sibTransId="{9AF04869-BFA0-43C0-A255-BCDD24629732}"/>
    <dgm:cxn modelId="{1F2EE266-5EBE-4A96-AA79-6910A7159223}" srcId="{666EF4AB-99C5-4D1B-ACFC-ADC60A530C2E}" destId="{D0286EDE-3808-4558-AC56-A38489A29E8E}" srcOrd="0" destOrd="0" parTransId="{0113F543-8482-4FD8-B223-42A3073C769E}" sibTransId="{FD94BCC3-7AEB-4705-ABD8-D9202D7B7A3C}"/>
    <dgm:cxn modelId="{D1EA1E70-1F43-4C61-815E-A999178D2B1E}" type="presOf" srcId="{AB23D448-7329-4186-9281-0B3CBD987403}" destId="{269F17EF-36A2-44C5-A818-9A751899D1EB}" srcOrd="1" destOrd="0" presId="urn:microsoft.com/office/officeart/2005/8/layout/hierarchy2"/>
    <dgm:cxn modelId="{58FCC650-2D6F-4339-8E93-A827511C4ED8}" type="presOf" srcId="{0CAE802E-FF74-4E88-914A-4F5DE219AE96}" destId="{5807AC59-484D-47AD-A564-E7DF7E0BFD4F}" srcOrd="0" destOrd="0" presId="urn:microsoft.com/office/officeart/2005/8/layout/hierarchy2"/>
    <dgm:cxn modelId="{82A91451-A0AD-47F0-94BC-E7F98D169E46}" type="presOf" srcId="{A3B0DCCA-0281-45B4-B10A-758E670BE3FD}" destId="{4D5DA1F0-9842-4768-8A3F-5FD11CD22330}" srcOrd="1" destOrd="0" presId="urn:microsoft.com/office/officeart/2005/8/layout/hierarchy2"/>
    <dgm:cxn modelId="{5C45EF51-577C-484D-824B-BEDF1C91B0A9}" type="presOf" srcId="{ABD46C64-FB84-42C4-B0EA-C9C01B7C0636}" destId="{4899BCBC-8B6A-4F58-B8DE-FE5652907D05}" srcOrd="0" destOrd="0" presId="urn:microsoft.com/office/officeart/2005/8/layout/hierarchy2"/>
    <dgm:cxn modelId="{1F84CA52-05CD-4F2F-A15F-D886CD9CE88A}" type="presOf" srcId="{D0286EDE-3808-4558-AC56-A38489A29E8E}" destId="{77FB48B1-1D77-46A2-9A80-9F6C0432045C}" srcOrd="0" destOrd="0" presId="urn:microsoft.com/office/officeart/2005/8/layout/hierarchy2"/>
    <dgm:cxn modelId="{3AA4E652-0362-41C0-B51D-DE6027007D10}" type="presOf" srcId="{5BC59BE4-2614-4F88-AE5A-5A66A425DD31}" destId="{A066E652-9544-40C1-A77A-8F550A199A5A}" srcOrd="0" destOrd="0" presId="urn:microsoft.com/office/officeart/2005/8/layout/hierarchy2"/>
    <dgm:cxn modelId="{4525FF54-804C-4011-9484-041DFFEC892F}" type="presOf" srcId="{0113F543-8482-4FD8-B223-42A3073C769E}" destId="{A8DDACDA-254F-4D26-9793-3B6680AEDE55}" srcOrd="1" destOrd="0" presId="urn:microsoft.com/office/officeart/2005/8/layout/hierarchy2"/>
    <dgm:cxn modelId="{E5A12956-2127-46B2-AD15-0B29563E9E8D}" type="presOf" srcId="{78539487-4BD4-4719-A9CC-E99723952B7C}" destId="{B693D1D6-190B-44CE-9FEB-A73BB2FD8293}" srcOrd="1" destOrd="0" presId="urn:microsoft.com/office/officeart/2005/8/layout/hierarchy2"/>
    <dgm:cxn modelId="{FD50B576-8637-41D7-8037-2791481ED272}" type="presOf" srcId="{D4EF9D3C-B44D-497E-99F2-C6DFC2111B39}" destId="{A09E1A4C-FA20-4683-ADD0-EACB49BE4144}" srcOrd="0" destOrd="0" presId="urn:microsoft.com/office/officeart/2005/8/layout/hierarchy2"/>
    <dgm:cxn modelId="{9E21EA76-F138-4D29-BFAE-BB829F75167E}" srcId="{D0286EDE-3808-4558-AC56-A38489A29E8E}" destId="{1D028AC8-6987-420C-8CC2-C9109A4DA389}" srcOrd="0" destOrd="0" parTransId="{133E7747-7121-4E64-A418-FB4E00387092}" sibTransId="{FDC9BCBE-563F-446F-A914-9DC33E3B2FFC}"/>
    <dgm:cxn modelId="{7A7E7677-BAF3-4E8D-993F-08A26B068025}" srcId="{D4EF9D3C-B44D-497E-99F2-C6DFC2111B39}" destId="{9A4D3322-F11C-4A2D-9226-8D916C57D789}" srcOrd="0" destOrd="0" parTransId="{DB972075-6DCE-4FD0-BB84-2EF1B29B6A40}" sibTransId="{76853E6F-61FB-4536-BB8E-EE20BEE8711A}"/>
    <dgm:cxn modelId="{788B6478-9479-4DA2-A417-BB59DF8DAB49}" type="presOf" srcId="{0DBA6185-A5F6-4D49-AB33-08D946E52698}" destId="{DBB781FD-3AFD-4E4A-8E44-423762BF21CC}" srcOrd="1" destOrd="0" presId="urn:microsoft.com/office/officeart/2005/8/layout/hierarchy2"/>
    <dgm:cxn modelId="{DA704878-BBF9-4DC9-80A2-36EA2D8D2D98}" srcId="{3002BA3F-7057-4DDE-843E-9848722F6EE5}" destId="{A14C58E2-A2EB-43AA-BF66-E5177CCD77D9}" srcOrd="0" destOrd="0" parTransId="{0CAE802E-FF74-4E88-914A-4F5DE219AE96}" sibTransId="{49E32B59-8AFE-47C4-9B1C-2DE9FBA3E77E}"/>
    <dgm:cxn modelId="{196CED79-16DD-4209-B163-7C8ECB9E7DC1}" type="presOf" srcId="{DB972075-6DCE-4FD0-BB84-2EF1B29B6A40}" destId="{FCC67D66-5A44-4CDA-A3D0-5A2FAC588502}" srcOrd="1" destOrd="0" presId="urn:microsoft.com/office/officeart/2005/8/layout/hierarchy2"/>
    <dgm:cxn modelId="{A94B2382-D65B-4FCB-A2F4-F81AF7862043}" type="presOf" srcId="{3CA87E7D-015B-47B4-BE3B-45649C886EE8}" destId="{EF10B417-DD13-40CA-B79D-7FD7E7A752D1}" srcOrd="0" destOrd="0" presId="urn:microsoft.com/office/officeart/2005/8/layout/hierarchy2"/>
    <dgm:cxn modelId="{4FB08192-C396-4582-BDB3-9FE1C85CD904}" srcId="{8ADB53B1-6677-4B65-90E2-099E4AF9293A}" destId="{D4EF9D3C-B44D-497E-99F2-C6DFC2111B39}" srcOrd="0" destOrd="0" parTransId="{AB23D448-7329-4186-9281-0B3CBD987403}" sibTransId="{7F306A4D-5233-4EE1-8571-426C7B7CFFE3}"/>
    <dgm:cxn modelId="{2A70ED95-3D12-4B82-A162-6ACC67450D9C}" type="presOf" srcId="{DB972075-6DCE-4FD0-BB84-2EF1B29B6A40}" destId="{86A8E501-177E-40F5-BC21-30AC95937C23}" srcOrd="0" destOrd="0" presId="urn:microsoft.com/office/officeart/2005/8/layout/hierarchy2"/>
    <dgm:cxn modelId="{305E8DA3-4DCE-4C55-9CE8-490EF9581AD4}" srcId="{9A4D3322-F11C-4A2D-9226-8D916C57D789}" destId="{70A27962-BE61-40EF-B18A-1FC810482D08}" srcOrd="0" destOrd="0" parTransId="{A3B0DCCA-0281-45B4-B10A-758E670BE3FD}" sibTransId="{5A5781A2-5A10-4D8E-88A1-56FA154A0F43}"/>
    <dgm:cxn modelId="{F237D1A5-1FDD-4A0B-BB45-5D6E2359CDB0}" type="presOf" srcId="{666EF4AB-99C5-4D1B-ACFC-ADC60A530C2E}" destId="{33BEE2F1-D795-4A58-BE43-30A71F37D03F}" srcOrd="0" destOrd="0" presId="urn:microsoft.com/office/officeart/2005/8/layout/hierarchy2"/>
    <dgm:cxn modelId="{AB5E9EA8-2E41-4DA7-BE90-F99CB77FBB41}" srcId="{D0286EDE-3808-4558-AC56-A38489A29E8E}" destId="{3CA87E7D-015B-47B4-BE3B-45649C886EE8}" srcOrd="1" destOrd="0" parTransId="{78539487-4BD4-4719-A9CC-E99723952B7C}" sibTransId="{4DA89D28-2667-42D6-AFF7-156B70BCFBAF}"/>
    <dgm:cxn modelId="{D3B729A9-4369-4826-839A-2ECD679DA01E}" type="presOf" srcId="{70A27962-BE61-40EF-B18A-1FC810482D08}" destId="{32F8B2F4-2507-4D01-BD06-3378139F3BE4}" srcOrd="0" destOrd="0" presId="urn:microsoft.com/office/officeart/2005/8/layout/hierarchy2"/>
    <dgm:cxn modelId="{B4BB2DAA-496E-4CD0-8DC1-DA224E90208E}" srcId="{B22894D0-7238-407E-A424-6C5FC5D81BEC}" destId="{666EF4AB-99C5-4D1B-ACFC-ADC60A530C2E}" srcOrd="0" destOrd="0" parTransId="{3AE32EF8-1E77-4C51-8A00-2D4B6AA7453C}" sibTransId="{E4C9F0E0-87A2-416E-BCF7-F87FDFB83E83}"/>
    <dgm:cxn modelId="{5FCAE8B5-AD28-41AF-B95F-60327B3DD9F9}" type="presOf" srcId="{AB23D448-7329-4186-9281-0B3CBD987403}" destId="{ADB6DF90-15C7-41BF-8C9D-A37090163C4E}" srcOrd="0" destOrd="0" presId="urn:microsoft.com/office/officeart/2005/8/layout/hierarchy2"/>
    <dgm:cxn modelId="{2C8CC3C1-5C73-4A09-8FEC-E1A666AFEE31}" srcId="{B22894D0-7238-407E-A424-6C5FC5D81BEC}" destId="{8ADB53B1-6677-4B65-90E2-099E4AF9293A}" srcOrd="1" destOrd="0" parTransId="{3494E45E-0B0E-43DB-8732-BCDD2F41E635}" sibTransId="{F74E858D-D40F-4B5A-9455-452A4DFD0218}"/>
    <dgm:cxn modelId="{CE1FE5C1-6D4E-4B48-8724-38906D21C6AE}" type="presOf" srcId="{0DBA6185-A5F6-4D49-AB33-08D946E52698}" destId="{61F834D1-5E7A-486C-BC72-FDC09C578EA0}" srcOrd="0" destOrd="0" presId="urn:microsoft.com/office/officeart/2005/8/layout/hierarchy2"/>
    <dgm:cxn modelId="{6CEAF3C2-6AA0-4400-9216-1AE6C3D5F1C2}" type="presOf" srcId="{0113F543-8482-4FD8-B223-42A3073C769E}" destId="{25F87E8F-C00D-4087-9F4D-AFE7C8D2168F}" srcOrd="0" destOrd="0" presId="urn:microsoft.com/office/officeart/2005/8/layout/hierarchy2"/>
    <dgm:cxn modelId="{9E8CFCC2-07AA-46AD-9696-F27206D5CE41}" type="presOf" srcId="{A14C58E2-A2EB-43AA-BF66-E5177CCD77D9}" destId="{CEAE66F7-B5A2-4BBF-9F9B-579F2AF93D21}" srcOrd="0" destOrd="0" presId="urn:microsoft.com/office/officeart/2005/8/layout/hierarchy2"/>
    <dgm:cxn modelId="{56D736D5-150B-40EB-ACFB-0B0B44F31B0C}" type="presOf" srcId="{9A4D3322-F11C-4A2D-9226-8D916C57D789}" destId="{C126A45C-635E-4D2F-9FC7-5F6F18A62B5F}" srcOrd="0" destOrd="0" presId="urn:microsoft.com/office/officeart/2005/8/layout/hierarchy2"/>
    <dgm:cxn modelId="{72004CDB-4C15-4D44-8725-67008DBF584F}" type="presOf" srcId="{ABD46C64-FB84-42C4-B0EA-C9C01B7C0636}" destId="{69F3BA96-33B6-4BB6-BF67-3A2A8D049548}" srcOrd="1" destOrd="0" presId="urn:microsoft.com/office/officeart/2005/8/layout/hierarchy2"/>
    <dgm:cxn modelId="{C0C60ADE-2546-47B8-8DE6-80D70F0E2297}" srcId="{D4EF9D3C-B44D-497E-99F2-C6DFC2111B39}" destId="{3002BA3F-7057-4DDE-843E-9848722F6EE5}" srcOrd="1" destOrd="0" parTransId="{0DBA6185-A5F6-4D49-AB33-08D946E52698}" sibTransId="{B20611CF-D067-4E09-9380-A83C0724C390}"/>
    <dgm:cxn modelId="{6EF068E1-5A2F-4645-829E-CBC035BD797E}" type="presOf" srcId="{0CAE802E-FF74-4E88-914A-4F5DE219AE96}" destId="{27E2DCE6-8480-4EEF-8D5C-88AD73A8153C}" srcOrd="1" destOrd="0" presId="urn:microsoft.com/office/officeart/2005/8/layout/hierarchy2"/>
    <dgm:cxn modelId="{6DCF20E3-FBB1-426F-A4BB-87D764148A75}" type="presOf" srcId="{EDF89757-EFA7-4DF7-A5B2-220959A66C7E}" destId="{9363DFA8-9095-4A4A-8DCD-2EA9F9B922E5}" srcOrd="1" destOrd="0" presId="urn:microsoft.com/office/officeart/2005/8/layout/hierarchy2"/>
    <dgm:cxn modelId="{EE45EEFA-094B-42C5-AD5C-BE0251777A77}" type="presOf" srcId="{2B1AD193-BAB4-4696-8B4A-D499FA45EC26}" destId="{FDEC38F7-8AD7-4257-9DA3-5F663DAF0497}" srcOrd="0" destOrd="0" presId="urn:microsoft.com/office/officeart/2005/8/layout/hierarchy2"/>
    <dgm:cxn modelId="{3BB43312-DE6D-4025-8F90-3A12EFA490C0}" type="presParOf" srcId="{E547EBDC-F5BF-4A12-AF19-953C20BAF02D}" destId="{47512CD7-9F61-48B0-AF7E-B1863989B15E}" srcOrd="0" destOrd="0" presId="urn:microsoft.com/office/officeart/2005/8/layout/hierarchy2"/>
    <dgm:cxn modelId="{42618C2A-93C8-4904-B2E4-D2E949A02E90}" type="presParOf" srcId="{47512CD7-9F61-48B0-AF7E-B1863989B15E}" destId="{33BEE2F1-D795-4A58-BE43-30A71F37D03F}" srcOrd="0" destOrd="0" presId="urn:microsoft.com/office/officeart/2005/8/layout/hierarchy2"/>
    <dgm:cxn modelId="{A8109917-21F6-4D8C-AFEF-1FF6F2651997}" type="presParOf" srcId="{47512CD7-9F61-48B0-AF7E-B1863989B15E}" destId="{A4AA2D9A-BC2A-40D3-8AF1-56FF8D695616}" srcOrd="1" destOrd="0" presId="urn:microsoft.com/office/officeart/2005/8/layout/hierarchy2"/>
    <dgm:cxn modelId="{185065E5-683E-4BE5-B6C8-AB1192EBFECA}" type="presParOf" srcId="{A4AA2D9A-BC2A-40D3-8AF1-56FF8D695616}" destId="{25F87E8F-C00D-4087-9F4D-AFE7C8D2168F}" srcOrd="0" destOrd="0" presId="urn:microsoft.com/office/officeart/2005/8/layout/hierarchy2"/>
    <dgm:cxn modelId="{9F1AC0A8-01D9-4308-BA13-4CF532494674}" type="presParOf" srcId="{25F87E8F-C00D-4087-9F4D-AFE7C8D2168F}" destId="{A8DDACDA-254F-4D26-9793-3B6680AEDE55}" srcOrd="0" destOrd="0" presId="urn:microsoft.com/office/officeart/2005/8/layout/hierarchy2"/>
    <dgm:cxn modelId="{1AD0E344-FC38-41E5-996E-36A7D4E8DA66}" type="presParOf" srcId="{A4AA2D9A-BC2A-40D3-8AF1-56FF8D695616}" destId="{DA5EA963-9B08-4C14-9385-A1E228E4D903}" srcOrd="1" destOrd="0" presId="urn:microsoft.com/office/officeart/2005/8/layout/hierarchy2"/>
    <dgm:cxn modelId="{839647CF-A202-4DA6-93DB-FB4350BF98D6}" type="presParOf" srcId="{DA5EA963-9B08-4C14-9385-A1E228E4D903}" destId="{77FB48B1-1D77-46A2-9A80-9F6C0432045C}" srcOrd="0" destOrd="0" presId="urn:microsoft.com/office/officeart/2005/8/layout/hierarchy2"/>
    <dgm:cxn modelId="{BBE97498-4878-4930-8912-42985E0AAF37}" type="presParOf" srcId="{DA5EA963-9B08-4C14-9385-A1E228E4D903}" destId="{F8711F09-4C12-4D51-94E7-7C3468691F76}" srcOrd="1" destOrd="0" presId="urn:microsoft.com/office/officeart/2005/8/layout/hierarchy2"/>
    <dgm:cxn modelId="{E6E14554-26DB-4A08-AF86-7F3B0BF60549}" type="presParOf" srcId="{F8711F09-4C12-4D51-94E7-7C3468691F76}" destId="{6E4AAAA3-0A25-4CF7-97A4-2AFDA6CD0867}" srcOrd="0" destOrd="0" presId="urn:microsoft.com/office/officeart/2005/8/layout/hierarchy2"/>
    <dgm:cxn modelId="{0A845A1E-D0C7-4A89-9D74-0ABB9F70C583}" type="presParOf" srcId="{6E4AAAA3-0A25-4CF7-97A4-2AFDA6CD0867}" destId="{8C74F81C-53EB-4E7A-80E1-D333E910A659}" srcOrd="0" destOrd="0" presId="urn:microsoft.com/office/officeart/2005/8/layout/hierarchy2"/>
    <dgm:cxn modelId="{529566D0-D819-4C6D-8042-0FC428FB67C7}" type="presParOf" srcId="{F8711F09-4C12-4D51-94E7-7C3468691F76}" destId="{A417921C-0DEA-43E9-9B91-B360DDCA83F8}" srcOrd="1" destOrd="0" presId="urn:microsoft.com/office/officeart/2005/8/layout/hierarchy2"/>
    <dgm:cxn modelId="{8986C2B3-C852-40EA-AE17-F2C3CF4613DA}" type="presParOf" srcId="{A417921C-0DEA-43E9-9B91-B360DDCA83F8}" destId="{88B78C03-BACE-457A-903A-ACCE00B0621A}" srcOrd="0" destOrd="0" presId="urn:microsoft.com/office/officeart/2005/8/layout/hierarchy2"/>
    <dgm:cxn modelId="{5D4BA488-C941-4AFB-B605-1AE3F053A157}" type="presParOf" srcId="{A417921C-0DEA-43E9-9B91-B360DDCA83F8}" destId="{6BEC795D-BCB6-4D32-85AB-6E10108FFBCA}" srcOrd="1" destOrd="0" presId="urn:microsoft.com/office/officeart/2005/8/layout/hierarchy2"/>
    <dgm:cxn modelId="{48578C54-F5D1-47C7-9AAD-8274E06FE100}" type="presParOf" srcId="{6BEC795D-BCB6-4D32-85AB-6E10108FFBCA}" destId="{4899BCBC-8B6A-4F58-B8DE-FE5652907D05}" srcOrd="0" destOrd="0" presId="urn:microsoft.com/office/officeart/2005/8/layout/hierarchy2"/>
    <dgm:cxn modelId="{FEE947D4-62AA-46E8-B0B6-5CFEF42AABEE}" type="presParOf" srcId="{4899BCBC-8B6A-4F58-B8DE-FE5652907D05}" destId="{69F3BA96-33B6-4BB6-BF67-3A2A8D049548}" srcOrd="0" destOrd="0" presId="urn:microsoft.com/office/officeart/2005/8/layout/hierarchy2"/>
    <dgm:cxn modelId="{EBC161F9-3090-4DA3-ADA9-2FCE32710F46}" type="presParOf" srcId="{6BEC795D-BCB6-4D32-85AB-6E10108FFBCA}" destId="{C30F30B8-18A4-4CF7-8BAA-214B2CAEA16B}" srcOrd="1" destOrd="0" presId="urn:microsoft.com/office/officeart/2005/8/layout/hierarchy2"/>
    <dgm:cxn modelId="{FF3159FE-446F-467B-8DDE-FFFDCE276E6D}" type="presParOf" srcId="{C30F30B8-18A4-4CF7-8BAA-214B2CAEA16B}" destId="{A066E652-9544-40C1-A77A-8F550A199A5A}" srcOrd="0" destOrd="0" presId="urn:microsoft.com/office/officeart/2005/8/layout/hierarchy2"/>
    <dgm:cxn modelId="{0FD49C05-7DEC-4FC2-9960-047CED1BB3ED}" type="presParOf" srcId="{C30F30B8-18A4-4CF7-8BAA-214B2CAEA16B}" destId="{DC31DF29-C7F2-4634-A18F-33D3F8AB8E87}" srcOrd="1" destOrd="0" presId="urn:microsoft.com/office/officeart/2005/8/layout/hierarchy2"/>
    <dgm:cxn modelId="{68E826F4-FDE8-4B6A-AF80-278B94B58C8F}" type="presParOf" srcId="{F8711F09-4C12-4D51-94E7-7C3468691F76}" destId="{C8AA933E-15B6-4257-80C8-741DE46C6684}" srcOrd="2" destOrd="0" presId="urn:microsoft.com/office/officeart/2005/8/layout/hierarchy2"/>
    <dgm:cxn modelId="{7FA88FC4-BD14-40CC-92EC-0FF825718B04}" type="presParOf" srcId="{C8AA933E-15B6-4257-80C8-741DE46C6684}" destId="{B693D1D6-190B-44CE-9FEB-A73BB2FD8293}" srcOrd="0" destOrd="0" presId="urn:microsoft.com/office/officeart/2005/8/layout/hierarchy2"/>
    <dgm:cxn modelId="{CDF0E85F-19B2-460A-99D2-5C9EAE147F90}" type="presParOf" srcId="{F8711F09-4C12-4D51-94E7-7C3468691F76}" destId="{0A929EA1-F344-47C5-B723-A57C4858D029}" srcOrd="3" destOrd="0" presId="urn:microsoft.com/office/officeart/2005/8/layout/hierarchy2"/>
    <dgm:cxn modelId="{779F964F-0826-4D13-BA8B-82D47176AD58}" type="presParOf" srcId="{0A929EA1-F344-47C5-B723-A57C4858D029}" destId="{EF10B417-DD13-40CA-B79D-7FD7E7A752D1}" srcOrd="0" destOrd="0" presId="urn:microsoft.com/office/officeart/2005/8/layout/hierarchy2"/>
    <dgm:cxn modelId="{6F90A83F-6B11-40B5-8033-30471E54FA03}" type="presParOf" srcId="{0A929EA1-F344-47C5-B723-A57C4858D029}" destId="{724876B9-5CE5-43FE-B7B8-57E59A052F02}" srcOrd="1" destOrd="0" presId="urn:microsoft.com/office/officeart/2005/8/layout/hierarchy2"/>
    <dgm:cxn modelId="{2934E6FF-6CF8-4238-BA5A-DD0F90979BFB}" type="presParOf" srcId="{724876B9-5CE5-43FE-B7B8-57E59A052F02}" destId="{6281F2BA-4B28-49F6-91AD-17F58354A113}" srcOrd="0" destOrd="0" presId="urn:microsoft.com/office/officeart/2005/8/layout/hierarchy2"/>
    <dgm:cxn modelId="{60AC2AE4-3060-4485-B94D-78107A02FBB9}" type="presParOf" srcId="{6281F2BA-4B28-49F6-91AD-17F58354A113}" destId="{9363DFA8-9095-4A4A-8DCD-2EA9F9B922E5}" srcOrd="0" destOrd="0" presId="urn:microsoft.com/office/officeart/2005/8/layout/hierarchy2"/>
    <dgm:cxn modelId="{9D5E1A43-4A76-4AF7-B443-8B512BCB5708}" type="presParOf" srcId="{724876B9-5CE5-43FE-B7B8-57E59A052F02}" destId="{D4A03D72-437D-46DE-882F-C087AB8B3123}" srcOrd="1" destOrd="0" presId="urn:microsoft.com/office/officeart/2005/8/layout/hierarchy2"/>
    <dgm:cxn modelId="{7070414F-3D40-4DA6-9672-B60EA18F3164}" type="presParOf" srcId="{D4A03D72-437D-46DE-882F-C087AB8B3123}" destId="{FDEC38F7-8AD7-4257-9DA3-5F663DAF0497}" srcOrd="0" destOrd="0" presId="urn:microsoft.com/office/officeart/2005/8/layout/hierarchy2"/>
    <dgm:cxn modelId="{398A3760-417D-467A-BE87-4FE7A708E29E}" type="presParOf" srcId="{D4A03D72-437D-46DE-882F-C087AB8B3123}" destId="{08700E27-DE85-40BC-95FC-D19CC81D57B2}" srcOrd="1" destOrd="0" presId="urn:microsoft.com/office/officeart/2005/8/layout/hierarchy2"/>
    <dgm:cxn modelId="{D06AA173-E444-4B6D-A222-18F0F65CCE93}" type="presParOf" srcId="{E547EBDC-F5BF-4A12-AF19-953C20BAF02D}" destId="{27A2AE13-7ABE-4BB9-BEE6-C2146DE5F8FC}" srcOrd="1" destOrd="0" presId="urn:microsoft.com/office/officeart/2005/8/layout/hierarchy2"/>
    <dgm:cxn modelId="{CE75ECEF-051C-4BC0-B849-0E231422D259}" type="presParOf" srcId="{27A2AE13-7ABE-4BB9-BEE6-C2146DE5F8FC}" destId="{A86C64AC-6D8E-484F-8B7C-B6C5849AB72D}" srcOrd="0" destOrd="0" presId="urn:microsoft.com/office/officeart/2005/8/layout/hierarchy2"/>
    <dgm:cxn modelId="{EFEDB864-4BF1-4878-8180-A2071B324587}" type="presParOf" srcId="{27A2AE13-7ABE-4BB9-BEE6-C2146DE5F8FC}" destId="{9BA68A6A-7ED4-4546-93AE-07C42145ED50}" srcOrd="1" destOrd="0" presId="urn:microsoft.com/office/officeart/2005/8/layout/hierarchy2"/>
    <dgm:cxn modelId="{AD116B43-7498-4AC2-A6F8-285DD5E8F6D4}" type="presParOf" srcId="{9BA68A6A-7ED4-4546-93AE-07C42145ED50}" destId="{ADB6DF90-15C7-41BF-8C9D-A37090163C4E}" srcOrd="0" destOrd="0" presId="urn:microsoft.com/office/officeart/2005/8/layout/hierarchy2"/>
    <dgm:cxn modelId="{C887F156-4B4A-45FF-B3B0-C155D96BC346}" type="presParOf" srcId="{ADB6DF90-15C7-41BF-8C9D-A37090163C4E}" destId="{269F17EF-36A2-44C5-A818-9A751899D1EB}" srcOrd="0" destOrd="0" presId="urn:microsoft.com/office/officeart/2005/8/layout/hierarchy2"/>
    <dgm:cxn modelId="{1542D1C8-3CDB-4BD0-8BCB-42AE4E9EA41E}" type="presParOf" srcId="{9BA68A6A-7ED4-4546-93AE-07C42145ED50}" destId="{D52BF136-53E7-4894-8440-B382B06447CC}" srcOrd="1" destOrd="0" presId="urn:microsoft.com/office/officeart/2005/8/layout/hierarchy2"/>
    <dgm:cxn modelId="{0E8CE2A1-8647-4095-A991-01FA99427302}" type="presParOf" srcId="{D52BF136-53E7-4894-8440-B382B06447CC}" destId="{A09E1A4C-FA20-4683-ADD0-EACB49BE4144}" srcOrd="0" destOrd="0" presId="urn:microsoft.com/office/officeart/2005/8/layout/hierarchy2"/>
    <dgm:cxn modelId="{1021DAF6-1B5A-4CBD-8C92-713F274EF6FF}" type="presParOf" srcId="{D52BF136-53E7-4894-8440-B382B06447CC}" destId="{788B1BDA-D8F6-42BD-B4AB-D68571DA1EE0}" srcOrd="1" destOrd="0" presId="urn:microsoft.com/office/officeart/2005/8/layout/hierarchy2"/>
    <dgm:cxn modelId="{C6A9DCE3-D5C4-4062-B743-DD4B83D7826D}" type="presParOf" srcId="{788B1BDA-D8F6-42BD-B4AB-D68571DA1EE0}" destId="{86A8E501-177E-40F5-BC21-30AC95937C23}" srcOrd="0" destOrd="0" presId="urn:microsoft.com/office/officeart/2005/8/layout/hierarchy2"/>
    <dgm:cxn modelId="{1F982F2E-DFEB-46D8-BFBF-95E1FF857130}" type="presParOf" srcId="{86A8E501-177E-40F5-BC21-30AC95937C23}" destId="{FCC67D66-5A44-4CDA-A3D0-5A2FAC588502}" srcOrd="0" destOrd="0" presId="urn:microsoft.com/office/officeart/2005/8/layout/hierarchy2"/>
    <dgm:cxn modelId="{CCD07B1F-BFAB-4638-B0D1-C7493BF05AF2}" type="presParOf" srcId="{788B1BDA-D8F6-42BD-B4AB-D68571DA1EE0}" destId="{4CCB4E3F-8E6E-4CEE-9B6B-A785A4FAD675}" srcOrd="1" destOrd="0" presId="urn:microsoft.com/office/officeart/2005/8/layout/hierarchy2"/>
    <dgm:cxn modelId="{9C9AC16C-FE2B-4F20-90D8-D4E46A4144CA}" type="presParOf" srcId="{4CCB4E3F-8E6E-4CEE-9B6B-A785A4FAD675}" destId="{C126A45C-635E-4D2F-9FC7-5F6F18A62B5F}" srcOrd="0" destOrd="0" presId="urn:microsoft.com/office/officeart/2005/8/layout/hierarchy2"/>
    <dgm:cxn modelId="{6CF4F5D6-00D4-45BC-99DB-7737F3F1C9CB}" type="presParOf" srcId="{4CCB4E3F-8E6E-4CEE-9B6B-A785A4FAD675}" destId="{E9BDD70A-5EE6-4460-A5EF-AFD9D7F7BE5E}" srcOrd="1" destOrd="0" presId="urn:microsoft.com/office/officeart/2005/8/layout/hierarchy2"/>
    <dgm:cxn modelId="{A853F27C-A0C5-4518-961B-91C8910B4DB5}" type="presParOf" srcId="{E9BDD70A-5EE6-4460-A5EF-AFD9D7F7BE5E}" destId="{4F231B79-0F4C-46FE-B876-E392EC55BE7C}" srcOrd="0" destOrd="0" presId="urn:microsoft.com/office/officeart/2005/8/layout/hierarchy2"/>
    <dgm:cxn modelId="{8AC21A65-3B38-4196-B4ED-DA0D592916B0}" type="presParOf" srcId="{4F231B79-0F4C-46FE-B876-E392EC55BE7C}" destId="{4D5DA1F0-9842-4768-8A3F-5FD11CD22330}" srcOrd="0" destOrd="0" presId="urn:microsoft.com/office/officeart/2005/8/layout/hierarchy2"/>
    <dgm:cxn modelId="{3DE84C08-A268-41D0-83A1-79D78C86998A}" type="presParOf" srcId="{E9BDD70A-5EE6-4460-A5EF-AFD9D7F7BE5E}" destId="{FE4642F4-F53D-4EFF-93CC-E2E3C06C8866}" srcOrd="1" destOrd="0" presId="urn:microsoft.com/office/officeart/2005/8/layout/hierarchy2"/>
    <dgm:cxn modelId="{6FC9B095-A597-46E7-AD4F-4FF0EE0333CC}" type="presParOf" srcId="{FE4642F4-F53D-4EFF-93CC-E2E3C06C8866}" destId="{32F8B2F4-2507-4D01-BD06-3378139F3BE4}" srcOrd="0" destOrd="0" presId="urn:microsoft.com/office/officeart/2005/8/layout/hierarchy2"/>
    <dgm:cxn modelId="{A0482613-0253-46AF-A619-9ACCFE6F81FF}" type="presParOf" srcId="{FE4642F4-F53D-4EFF-93CC-E2E3C06C8866}" destId="{1C6585EC-6D20-4F2F-A599-B8446FAF022A}" srcOrd="1" destOrd="0" presId="urn:microsoft.com/office/officeart/2005/8/layout/hierarchy2"/>
    <dgm:cxn modelId="{298DFEB8-C593-4CD4-974B-132683A28FF5}" type="presParOf" srcId="{788B1BDA-D8F6-42BD-B4AB-D68571DA1EE0}" destId="{61F834D1-5E7A-486C-BC72-FDC09C578EA0}" srcOrd="2" destOrd="0" presId="urn:microsoft.com/office/officeart/2005/8/layout/hierarchy2"/>
    <dgm:cxn modelId="{93C131D6-74ED-443C-94A2-4A3FFD990919}" type="presParOf" srcId="{61F834D1-5E7A-486C-BC72-FDC09C578EA0}" destId="{DBB781FD-3AFD-4E4A-8E44-423762BF21CC}" srcOrd="0" destOrd="0" presId="urn:microsoft.com/office/officeart/2005/8/layout/hierarchy2"/>
    <dgm:cxn modelId="{7E454A1B-1441-474C-AE8A-CBF4F12F3C01}" type="presParOf" srcId="{788B1BDA-D8F6-42BD-B4AB-D68571DA1EE0}" destId="{EBDC1FE3-1783-444F-B4AF-F0AE71FA451A}" srcOrd="3" destOrd="0" presId="urn:microsoft.com/office/officeart/2005/8/layout/hierarchy2"/>
    <dgm:cxn modelId="{EF006DF6-4614-4135-95CE-B130AE7E4038}" type="presParOf" srcId="{EBDC1FE3-1783-444F-B4AF-F0AE71FA451A}" destId="{67BFB573-9105-407D-A084-5422DF52B60A}" srcOrd="0" destOrd="0" presId="urn:microsoft.com/office/officeart/2005/8/layout/hierarchy2"/>
    <dgm:cxn modelId="{5C18E040-D22F-4F6B-BB34-5F8C79B36D2D}" type="presParOf" srcId="{EBDC1FE3-1783-444F-B4AF-F0AE71FA451A}" destId="{42DD4B1F-4AD9-45B4-B1EE-0A4253633D7D}" srcOrd="1" destOrd="0" presId="urn:microsoft.com/office/officeart/2005/8/layout/hierarchy2"/>
    <dgm:cxn modelId="{9F1C1DE5-66F4-4B08-BE6E-F72CE9A9E222}" type="presParOf" srcId="{42DD4B1F-4AD9-45B4-B1EE-0A4253633D7D}" destId="{5807AC59-484D-47AD-A564-E7DF7E0BFD4F}" srcOrd="0" destOrd="0" presId="urn:microsoft.com/office/officeart/2005/8/layout/hierarchy2"/>
    <dgm:cxn modelId="{57471931-04C8-40E2-B57A-180C61C2C275}" type="presParOf" srcId="{5807AC59-484D-47AD-A564-E7DF7E0BFD4F}" destId="{27E2DCE6-8480-4EEF-8D5C-88AD73A8153C}" srcOrd="0" destOrd="0" presId="urn:microsoft.com/office/officeart/2005/8/layout/hierarchy2"/>
    <dgm:cxn modelId="{DB78E4D8-8FE0-4616-8613-4326359577B2}" type="presParOf" srcId="{42DD4B1F-4AD9-45B4-B1EE-0A4253633D7D}" destId="{30CC71B5-F58C-4BDA-9EF7-1CD5EFCA8BF6}" srcOrd="1" destOrd="0" presId="urn:microsoft.com/office/officeart/2005/8/layout/hierarchy2"/>
    <dgm:cxn modelId="{94DC3B65-27FA-4E11-99DA-F7AA9FB0C4D8}" type="presParOf" srcId="{30CC71B5-F58C-4BDA-9EF7-1CD5EFCA8BF6}" destId="{CEAE66F7-B5A2-4BBF-9F9B-579F2AF93D21}" srcOrd="0" destOrd="0" presId="urn:microsoft.com/office/officeart/2005/8/layout/hierarchy2"/>
    <dgm:cxn modelId="{96C5DA20-62D7-4C23-A730-B82363FC9996}" type="presParOf" srcId="{30CC71B5-F58C-4BDA-9EF7-1CD5EFCA8BF6}" destId="{E67E9DA5-7BBD-4C52-95F3-FC72CA952F0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3D40A-AE42-4615-ADDF-83E0FFF0D5CD}">
      <dsp:nvSpPr>
        <dsp:cNvPr id="0" name=""/>
        <dsp:cNvSpPr/>
      </dsp:nvSpPr>
      <dsp:spPr>
        <a:xfrm>
          <a:off x="765" y="846119"/>
          <a:ext cx="2984527" cy="179071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710,201 observations </a:t>
          </a:r>
        </a:p>
      </dsp:txBody>
      <dsp:txXfrm>
        <a:off x="765" y="846119"/>
        <a:ext cx="2984527" cy="1790716"/>
      </dsp:txXfrm>
    </dsp:sp>
    <dsp:sp modelId="{4AC9E73C-5A03-46D7-8AD3-108A1C3D06D0}">
      <dsp:nvSpPr>
        <dsp:cNvPr id="0" name=""/>
        <dsp:cNvSpPr/>
      </dsp:nvSpPr>
      <dsp:spPr>
        <a:xfrm>
          <a:off x="3283745" y="846119"/>
          <a:ext cx="2984527" cy="179071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64 feature variables </a:t>
          </a:r>
        </a:p>
      </dsp:txBody>
      <dsp:txXfrm>
        <a:off x="3283745" y="846119"/>
        <a:ext cx="2984527" cy="1790716"/>
      </dsp:txXfrm>
    </dsp:sp>
    <dsp:sp modelId="{928E0BEC-2BE5-4E8A-982B-0A6E63665250}">
      <dsp:nvSpPr>
        <dsp:cNvPr id="0" name=""/>
        <dsp:cNvSpPr/>
      </dsp:nvSpPr>
      <dsp:spPr>
        <a:xfrm>
          <a:off x="1642255" y="2935288"/>
          <a:ext cx="2984527" cy="179071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Classification task for customer credit or insurance</a:t>
          </a:r>
        </a:p>
      </dsp:txBody>
      <dsp:txXfrm>
        <a:off x="1642255" y="2935288"/>
        <a:ext cx="2984527" cy="1790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EE2F1-D795-4A58-BE43-30A71F37D03F}">
      <dsp:nvSpPr>
        <dsp:cNvPr id="0" name=""/>
        <dsp:cNvSpPr/>
      </dsp:nvSpPr>
      <dsp:spPr>
        <a:xfrm>
          <a:off x="491349" y="528055"/>
          <a:ext cx="1833250" cy="916625"/>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Positive skew</a:t>
          </a:r>
        </a:p>
      </dsp:txBody>
      <dsp:txXfrm>
        <a:off x="518196" y="554902"/>
        <a:ext cx="1779556" cy="862931"/>
      </dsp:txXfrm>
    </dsp:sp>
    <dsp:sp modelId="{25F87E8F-C00D-4087-9F4D-AFE7C8D2168F}">
      <dsp:nvSpPr>
        <dsp:cNvPr id="0" name=""/>
        <dsp:cNvSpPr/>
      </dsp:nvSpPr>
      <dsp:spPr>
        <a:xfrm>
          <a:off x="2324599" y="966153"/>
          <a:ext cx="733300" cy="40429"/>
        </a:xfrm>
        <a:custGeom>
          <a:avLst/>
          <a:gdLst/>
          <a:ahLst/>
          <a:cxnLst/>
          <a:rect l="0" t="0" r="0" b="0"/>
          <a:pathLst>
            <a:path>
              <a:moveTo>
                <a:pt x="0" y="20214"/>
              </a:moveTo>
              <a:lnTo>
                <a:pt x="733300" y="20214"/>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917" y="968035"/>
        <a:ext cx="36665" cy="36665"/>
      </dsp:txXfrm>
    </dsp:sp>
    <dsp:sp modelId="{77FB48B1-1D77-46A2-9A80-9F6C0432045C}">
      <dsp:nvSpPr>
        <dsp:cNvPr id="0" name=""/>
        <dsp:cNvSpPr/>
      </dsp:nvSpPr>
      <dsp:spPr>
        <a:xfrm>
          <a:off x="3057899" y="528055"/>
          <a:ext cx="1833250" cy="916625"/>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Log transformation</a:t>
          </a:r>
        </a:p>
      </dsp:txBody>
      <dsp:txXfrm>
        <a:off x="3084746" y="554902"/>
        <a:ext cx="1779556" cy="862931"/>
      </dsp:txXfrm>
    </dsp:sp>
    <dsp:sp modelId="{6E4AAAA3-0A25-4CF7-97A4-2AFDA6CD0867}">
      <dsp:nvSpPr>
        <dsp:cNvPr id="0" name=""/>
        <dsp:cNvSpPr/>
      </dsp:nvSpPr>
      <dsp:spPr>
        <a:xfrm rot="19457599">
          <a:off x="4806269" y="702623"/>
          <a:ext cx="903061" cy="40429"/>
        </a:xfrm>
        <a:custGeom>
          <a:avLst/>
          <a:gdLst/>
          <a:ahLst/>
          <a:cxnLst/>
          <a:rect l="0" t="0" r="0" b="0"/>
          <a:pathLst>
            <a:path>
              <a:moveTo>
                <a:pt x="0" y="20214"/>
              </a:moveTo>
              <a:lnTo>
                <a:pt x="903061" y="20214"/>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5223" y="700261"/>
        <a:ext cx="45153" cy="45153"/>
      </dsp:txXfrm>
    </dsp:sp>
    <dsp:sp modelId="{88B78C03-BACE-457A-903A-ACCE00B0621A}">
      <dsp:nvSpPr>
        <dsp:cNvPr id="0" name=""/>
        <dsp:cNvSpPr/>
      </dsp:nvSpPr>
      <dsp:spPr>
        <a:xfrm>
          <a:off x="5624450" y="996"/>
          <a:ext cx="1833250" cy="916625"/>
        </a:xfrm>
        <a:prstGeom prst="roundRect">
          <a:avLst>
            <a:gd name="adj" fmla="val 10000"/>
          </a:avLst>
        </a:prstGeom>
        <a:gradFill rotWithShape="0">
          <a:gsLst>
            <a:gs pos="0">
              <a:schemeClr val="accent1">
                <a:tint val="80000"/>
                <a:hueOff val="0"/>
                <a:satOff val="0"/>
                <a:lumOff val="0"/>
                <a:alphaOff val="0"/>
                <a:lumMod val="110000"/>
                <a:satMod val="105000"/>
                <a:tint val="67000"/>
              </a:schemeClr>
            </a:gs>
            <a:gs pos="50000">
              <a:schemeClr val="accent1">
                <a:tint val="80000"/>
                <a:hueOff val="0"/>
                <a:satOff val="0"/>
                <a:lumOff val="0"/>
                <a:alphaOff val="0"/>
                <a:lumMod val="105000"/>
                <a:satMod val="103000"/>
                <a:tint val="73000"/>
              </a:schemeClr>
            </a:gs>
            <a:gs pos="100000">
              <a:schemeClr val="accent1">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Positive skew</a:t>
          </a:r>
        </a:p>
      </dsp:txBody>
      <dsp:txXfrm>
        <a:off x="5651297" y="27843"/>
        <a:ext cx="1779556" cy="862931"/>
      </dsp:txXfrm>
    </dsp:sp>
    <dsp:sp modelId="{4899BCBC-8B6A-4F58-B8DE-FE5652907D05}">
      <dsp:nvSpPr>
        <dsp:cNvPr id="0" name=""/>
        <dsp:cNvSpPr/>
      </dsp:nvSpPr>
      <dsp:spPr>
        <a:xfrm>
          <a:off x="7457700" y="439093"/>
          <a:ext cx="733300" cy="40429"/>
        </a:xfrm>
        <a:custGeom>
          <a:avLst/>
          <a:gdLst/>
          <a:ahLst/>
          <a:cxnLst/>
          <a:rect l="0" t="0" r="0" b="0"/>
          <a:pathLst>
            <a:path>
              <a:moveTo>
                <a:pt x="0" y="20214"/>
              </a:moveTo>
              <a:lnTo>
                <a:pt x="733300" y="2021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06017" y="440976"/>
        <a:ext cx="36665" cy="36665"/>
      </dsp:txXfrm>
    </dsp:sp>
    <dsp:sp modelId="{A066E652-9544-40C1-A77A-8F550A199A5A}">
      <dsp:nvSpPr>
        <dsp:cNvPr id="0" name=""/>
        <dsp:cNvSpPr/>
      </dsp:nvSpPr>
      <dsp:spPr>
        <a:xfrm>
          <a:off x="8191000" y="996"/>
          <a:ext cx="1833250" cy="916625"/>
        </a:xfrm>
        <a:prstGeom prst="roundRect">
          <a:avLst>
            <a:gd name="adj" fmla="val 10000"/>
          </a:avLst>
        </a:prstGeom>
        <a:gradFill rotWithShape="0">
          <a:gsLst>
            <a:gs pos="0">
              <a:schemeClr val="accent1">
                <a:tint val="70000"/>
                <a:hueOff val="0"/>
                <a:satOff val="0"/>
                <a:lumOff val="0"/>
                <a:alphaOff val="0"/>
                <a:lumMod val="110000"/>
                <a:satMod val="105000"/>
                <a:tint val="67000"/>
              </a:schemeClr>
            </a:gs>
            <a:gs pos="50000">
              <a:schemeClr val="accent1">
                <a:tint val="70000"/>
                <a:hueOff val="0"/>
                <a:satOff val="0"/>
                <a:lumOff val="0"/>
                <a:alphaOff val="0"/>
                <a:lumMod val="105000"/>
                <a:satMod val="103000"/>
                <a:tint val="73000"/>
              </a:schemeClr>
            </a:gs>
            <a:gs pos="100000">
              <a:schemeClr val="accent1">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Negative power transformation</a:t>
          </a:r>
        </a:p>
      </dsp:txBody>
      <dsp:txXfrm>
        <a:off x="8217847" y="27843"/>
        <a:ext cx="1779556" cy="862931"/>
      </dsp:txXfrm>
    </dsp:sp>
    <dsp:sp modelId="{C8AA933E-15B6-4257-80C8-741DE46C6684}">
      <dsp:nvSpPr>
        <dsp:cNvPr id="0" name=""/>
        <dsp:cNvSpPr/>
      </dsp:nvSpPr>
      <dsp:spPr>
        <a:xfrm rot="2142401">
          <a:off x="4806269" y="1229683"/>
          <a:ext cx="903061" cy="40429"/>
        </a:xfrm>
        <a:custGeom>
          <a:avLst/>
          <a:gdLst/>
          <a:ahLst/>
          <a:cxnLst/>
          <a:rect l="0" t="0" r="0" b="0"/>
          <a:pathLst>
            <a:path>
              <a:moveTo>
                <a:pt x="0" y="20214"/>
              </a:moveTo>
              <a:lnTo>
                <a:pt x="903061" y="20214"/>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5223" y="1227321"/>
        <a:ext cx="45153" cy="45153"/>
      </dsp:txXfrm>
    </dsp:sp>
    <dsp:sp modelId="{EF10B417-DD13-40CA-B79D-7FD7E7A752D1}">
      <dsp:nvSpPr>
        <dsp:cNvPr id="0" name=""/>
        <dsp:cNvSpPr/>
      </dsp:nvSpPr>
      <dsp:spPr>
        <a:xfrm>
          <a:off x="5624450" y="1055115"/>
          <a:ext cx="1833250" cy="916625"/>
        </a:xfrm>
        <a:prstGeom prst="roundRect">
          <a:avLst>
            <a:gd name="adj" fmla="val 10000"/>
          </a:avLst>
        </a:prstGeom>
        <a:gradFill rotWithShape="0">
          <a:gsLst>
            <a:gs pos="0">
              <a:schemeClr val="accent1">
                <a:tint val="80000"/>
                <a:hueOff val="0"/>
                <a:satOff val="0"/>
                <a:lumOff val="0"/>
                <a:alphaOff val="0"/>
                <a:lumMod val="110000"/>
                <a:satMod val="105000"/>
                <a:tint val="67000"/>
              </a:schemeClr>
            </a:gs>
            <a:gs pos="50000">
              <a:schemeClr val="accent1">
                <a:tint val="80000"/>
                <a:hueOff val="0"/>
                <a:satOff val="0"/>
                <a:lumOff val="0"/>
                <a:alphaOff val="0"/>
                <a:lumMod val="105000"/>
                <a:satMod val="103000"/>
                <a:tint val="73000"/>
              </a:schemeClr>
            </a:gs>
            <a:gs pos="100000">
              <a:schemeClr val="accent1">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Negative skew</a:t>
          </a:r>
        </a:p>
      </dsp:txBody>
      <dsp:txXfrm>
        <a:off x="5651297" y="1081962"/>
        <a:ext cx="1779556" cy="862931"/>
      </dsp:txXfrm>
    </dsp:sp>
    <dsp:sp modelId="{6281F2BA-4B28-49F6-91AD-17F58354A113}">
      <dsp:nvSpPr>
        <dsp:cNvPr id="0" name=""/>
        <dsp:cNvSpPr/>
      </dsp:nvSpPr>
      <dsp:spPr>
        <a:xfrm>
          <a:off x="7457700" y="1493212"/>
          <a:ext cx="733300" cy="40429"/>
        </a:xfrm>
        <a:custGeom>
          <a:avLst/>
          <a:gdLst/>
          <a:ahLst/>
          <a:cxnLst/>
          <a:rect l="0" t="0" r="0" b="0"/>
          <a:pathLst>
            <a:path>
              <a:moveTo>
                <a:pt x="0" y="20214"/>
              </a:moveTo>
              <a:lnTo>
                <a:pt x="733300" y="2021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06017" y="1495095"/>
        <a:ext cx="36665" cy="36665"/>
      </dsp:txXfrm>
    </dsp:sp>
    <dsp:sp modelId="{FDEC38F7-8AD7-4257-9DA3-5F663DAF0497}">
      <dsp:nvSpPr>
        <dsp:cNvPr id="0" name=""/>
        <dsp:cNvSpPr/>
      </dsp:nvSpPr>
      <dsp:spPr>
        <a:xfrm>
          <a:off x="8191000" y="1055115"/>
          <a:ext cx="1833250" cy="916625"/>
        </a:xfrm>
        <a:prstGeom prst="roundRect">
          <a:avLst>
            <a:gd name="adj" fmla="val 10000"/>
          </a:avLst>
        </a:prstGeom>
        <a:gradFill rotWithShape="0">
          <a:gsLst>
            <a:gs pos="0">
              <a:schemeClr val="accent1">
                <a:tint val="70000"/>
                <a:hueOff val="0"/>
                <a:satOff val="0"/>
                <a:lumOff val="0"/>
                <a:alphaOff val="0"/>
                <a:lumMod val="110000"/>
                <a:satMod val="105000"/>
                <a:tint val="67000"/>
              </a:schemeClr>
            </a:gs>
            <a:gs pos="50000">
              <a:schemeClr val="accent1">
                <a:tint val="70000"/>
                <a:hueOff val="0"/>
                <a:satOff val="0"/>
                <a:lumOff val="0"/>
                <a:alphaOff val="0"/>
                <a:lumMod val="105000"/>
                <a:satMod val="103000"/>
                <a:tint val="73000"/>
              </a:schemeClr>
            </a:gs>
            <a:gs pos="100000">
              <a:schemeClr val="accent1">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Power transformation between 0 and 1</a:t>
          </a:r>
        </a:p>
      </dsp:txBody>
      <dsp:txXfrm>
        <a:off x="8217847" y="1081962"/>
        <a:ext cx="1779556" cy="862931"/>
      </dsp:txXfrm>
    </dsp:sp>
    <dsp:sp modelId="{A86C64AC-6D8E-484F-8B7C-B6C5849AB72D}">
      <dsp:nvSpPr>
        <dsp:cNvPr id="0" name=""/>
        <dsp:cNvSpPr/>
      </dsp:nvSpPr>
      <dsp:spPr>
        <a:xfrm>
          <a:off x="491349" y="2636293"/>
          <a:ext cx="1833250" cy="916625"/>
        </a:xfrm>
        <a:prstGeom prst="roundRect">
          <a:avLst>
            <a:gd name="adj" fmla="val 10000"/>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Negative Skew</a:t>
          </a:r>
        </a:p>
      </dsp:txBody>
      <dsp:txXfrm>
        <a:off x="518196" y="2663140"/>
        <a:ext cx="1779556" cy="862931"/>
      </dsp:txXfrm>
    </dsp:sp>
    <dsp:sp modelId="{ADB6DF90-15C7-41BF-8C9D-A37090163C4E}">
      <dsp:nvSpPr>
        <dsp:cNvPr id="0" name=""/>
        <dsp:cNvSpPr/>
      </dsp:nvSpPr>
      <dsp:spPr>
        <a:xfrm>
          <a:off x="2324599" y="3074390"/>
          <a:ext cx="733300" cy="40429"/>
        </a:xfrm>
        <a:custGeom>
          <a:avLst/>
          <a:gdLst/>
          <a:ahLst/>
          <a:cxnLst/>
          <a:rect l="0" t="0" r="0" b="0"/>
          <a:pathLst>
            <a:path>
              <a:moveTo>
                <a:pt x="0" y="20214"/>
              </a:moveTo>
              <a:lnTo>
                <a:pt x="733300" y="20214"/>
              </a:lnTo>
            </a:path>
          </a:pathLst>
        </a:cu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917" y="3076273"/>
        <a:ext cx="36665" cy="36665"/>
      </dsp:txXfrm>
    </dsp:sp>
    <dsp:sp modelId="{A09E1A4C-FA20-4683-ADD0-EACB49BE4144}">
      <dsp:nvSpPr>
        <dsp:cNvPr id="0" name=""/>
        <dsp:cNvSpPr/>
      </dsp:nvSpPr>
      <dsp:spPr>
        <a:xfrm>
          <a:off x="3057899" y="2636293"/>
          <a:ext cx="1833250" cy="916625"/>
        </a:xfrm>
        <a:prstGeom prst="roundRect">
          <a:avLst>
            <a:gd name="adj" fmla="val 10000"/>
          </a:avLst>
        </a:prstGeom>
        <a:gradFill rotWithShape="0">
          <a:gsLst>
            <a:gs pos="0">
              <a:schemeClr val="accent1">
                <a:tint val="99000"/>
                <a:hueOff val="0"/>
                <a:satOff val="0"/>
                <a:lumOff val="0"/>
                <a:alphaOff val="0"/>
                <a:lumMod val="110000"/>
                <a:satMod val="105000"/>
                <a:tint val="67000"/>
              </a:schemeClr>
            </a:gs>
            <a:gs pos="50000">
              <a:schemeClr val="accent1">
                <a:tint val="99000"/>
                <a:hueOff val="0"/>
                <a:satOff val="0"/>
                <a:lumOff val="0"/>
                <a:alphaOff val="0"/>
                <a:lumMod val="105000"/>
                <a:satMod val="103000"/>
                <a:tint val="73000"/>
              </a:schemeClr>
            </a:gs>
            <a:gs pos="100000">
              <a:schemeClr val="accent1">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Square transformation</a:t>
          </a:r>
        </a:p>
      </dsp:txBody>
      <dsp:txXfrm>
        <a:off x="3084746" y="2663140"/>
        <a:ext cx="1779556" cy="862931"/>
      </dsp:txXfrm>
    </dsp:sp>
    <dsp:sp modelId="{86A8E501-177E-40F5-BC21-30AC95937C23}">
      <dsp:nvSpPr>
        <dsp:cNvPr id="0" name=""/>
        <dsp:cNvSpPr/>
      </dsp:nvSpPr>
      <dsp:spPr>
        <a:xfrm rot="19457599">
          <a:off x="4806269" y="2810861"/>
          <a:ext cx="903061" cy="40429"/>
        </a:xfrm>
        <a:custGeom>
          <a:avLst/>
          <a:gdLst/>
          <a:ahLst/>
          <a:cxnLst/>
          <a:rect l="0" t="0" r="0" b="0"/>
          <a:pathLst>
            <a:path>
              <a:moveTo>
                <a:pt x="0" y="20214"/>
              </a:moveTo>
              <a:lnTo>
                <a:pt x="903061" y="20214"/>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5223" y="2808499"/>
        <a:ext cx="45153" cy="45153"/>
      </dsp:txXfrm>
    </dsp:sp>
    <dsp:sp modelId="{C126A45C-635E-4D2F-9FC7-5F6F18A62B5F}">
      <dsp:nvSpPr>
        <dsp:cNvPr id="0" name=""/>
        <dsp:cNvSpPr/>
      </dsp:nvSpPr>
      <dsp:spPr>
        <a:xfrm>
          <a:off x="5624450" y="2109233"/>
          <a:ext cx="1833250" cy="916625"/>
        </a:xfrm>
        <a:prstGeom prst="roundRect">
          <a:avLst>
            <a:gd name="adj" fmla="val 10000"/>
          </a:avLst>
        </a:prstGeom>
        <a:gradFill rotWithShape="0">
          <a:gsLst>
            <a:gs pos="0">
              <a:schemeClr val="accent1">
                <a:tint val="80000"/>
                <a:hueOff val="0"/>
                <a:satOff val="0"/>
                <a:lumOff val="0"/>
                <a:alphaOff val="0"/>
                <a:lumMod val="110000"/>
                <a:satMod val="105000"/>
                <a:tint val="67000"/>
              </a:schemeClr>
            </a:gs>
            <a:gs pos="50000">
              <a:schemeClr val="accent1">
                <a:tint val="80000"/>
                <a:hueOff val="0"/>
                <a:satOff val="0"/>
                <a:lumOff val="0"/>
                <a:alphaOff val="0"/>
                <a:lumMod val="105000"/>
                <a:satMod val="103000"/>
                <a:tint val="73000"/>
              </a:schemeClr>
            </a:gs>
            <a:gs pos="100000">
              <a:schemeClr val="accent1">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Postive skew</a:t>
          </a:r>
        </a:p>
      </dsp:txBody>
      <dsp:txXfrm>
        <a:off x="5651297" y="2136080"/>
        <a:ext cx="1779556" cy="862931"/>
      </dsp:txXfrm>
    </dsp:sp>
    <dsp:sp modelId="{4F231B79-0F4C-46FE-B876-E392EC55BE7C}">
      <dsp:nvSpPr>
        <dsp:cNvPr id="0" name=""/>
        <dsp:cNvSpPr/>
      </dsp:nvSpPr>
      <dsp:spPr>
        <a:xfrm>
          <a:off x="7457700" y="2547331"/>
          <a:ext cx="733300" cy="40429"/>
        </a:xfrm>
        <a:custGeom>
          <a:avLst/>
          <a:gdLst/>
          <a:ahLst/>
          <a:cxnLst/>
          <a:rect l="0" t="0" r="0" b="0"/>
          <a:pathLst>
            <a:path>
              <a:moveTo>
                <a:pt x="0" y="20214"/>
              </a:moveTo>
              <a:lnTo>
                <a:pt x="733300" y="2021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06017" y="2549213"/>
        <a:ext cx="36665" cy="36665"/>
      </dsp:txXfrm>
    </dsp:sp>
    <dsp:sp modelId="{32F8B2F4-2507-4D01-BD06-3378139F3BE4}">
      <dsp:nvSpPr>
        <dsp:cNvPr id="0" name=""/>
        <dsp:cNvSpPr/>
      </dsp:nvSpPr>
      <dsp:spPr>
        <a:xfrm>
          <a:off x="8191000" y="2109233"/>
          <a:ext cx="1833250" cy="916625"/>
        </a:xfrm>
        <a:prstGeom prst="roundRect">
          <a:avLst>
            <a:gd name="adj" fmla="val 10000"/>
          </a:avLst>
        </a:prstGeom>
        <a:gradFill rotWithShape="0">
          <a:gsLst>
            <a:gs pos="0">
              <a:schemeClr val="accent1">
                <a:tint val="70000"/>
                <a:hueOff val="0"/>
                <a:satOff val="0"/>
                <a:lumOff val="0"/>
                <a:alphaOff val="0"/>
                <a:lumMod val="110000"/>
                <a:satMod val="105000"/>
                <a:tint val="67000"/>
              </a:schemeClr>
            </a:gs>
            <a:gs pos="50000">
              <a:schemeClr val="accent1">
                <a:tint val="70000"/>
                <a:hueOff val="0"/>
                <a:satOff val="0"/>
                <a:lumOff val="0"/>
                <a:alphaOff val="0"/>
                <a:lumMod val="105000"/>
                <a:satMod val="103000"/>
                <a:tint val="73000"/>
              </a:schemeClr>
            </a:gs>
            <a:gs pos="100000">
              <a:schemeClr val="accent1">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Power transformation of 1 or 2</a:t>
          </a:r>
        </a:p>
      </dsp:txBody>
      <dsp:txXfrm>
        <a:off x="8217847" y="2136080"/>
        <a:ext cx="1779556" cy="862931"/>
      </dsp:txXfrm>
    </dsp:sp>
    <dsp:sp modelId="{61F834D1-5E7A-486C-BC72-FDC09C578EA0}">
      <dsp:nvSpPr>
        <dsp:cNvPr id="0" name=""/>
        <dsp:cNvSpPr/>
      </dsp:nvSpPr>
      <dsp:spPr>
        <a:xfrm rot="2142401">
          <a:off x="4806269" y="3337920"/>
          <a:ext cx="903061" cy="40429"/>
        </a:xfrm>
        <a:custGeom>
          <a:avLst/>
          <a:gdLst/>
          <a:ahLst/>
          <a:cxnLst/>
          <a:rect l="0" t="0" r="0" b="0"/>
          <a:pathLst>
            <a:path>
              <a:moveTo>
                <a:pt x="0" y="20214"/>
              </a:moveTo>
              <a:lnTo>
                <a:pt x="903061" y="20214"/>
              </a:lnTo>
            </a:path>
          </a:pathLst>
        </a:custGeom>
        <a:noFill/>
        <a:ln w="12700" cap="flat" cmpd="sng" algn="ctr">
          <a:solidFill>
            <a:schemeClr val="accent1">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5223" y="3335558"/>
        <a:ext cx="45153" cy="45153"/>
      </dsp:txXfrm>
    </dsp:sp>
    <dsp:sp modelId="{67BFB573-9105-407D-A084-5422DF52B60A}">
      <dsp:nvSpPr>
        <dsp:cNvPr id="0" name=""/>
        <dsp:cNvSpPr/>
      </dsp:nvSpPr>
      <dsp:spPr>
        <a:xfrm>
          <a:off x="5624450" y="3163352"/>
          <a:ext cx="1833250" cy="916625"/>
        </a:xfrm>
        <a:prstGeom prst="roundRect">
          <a:avLst>
            <a:gd name="adj" fmla="val 10000"/>
          </a:avLst>
        </a:prstGeom>
        <a:gradFill rotWithShape="0">
          <a:gsLst>
            <a:gs pos="0">
              <a:schemeClr val="accent1">
                <a:tint val="80000"/>
                <a:hueOff val="0"/>
                <a:satOff val="0"/>
                <a:lumOff val="0"/>
                <a:alphaOff val="0"/>
                <a:lumMod val="110000"/>
                <a:satMod val="105000"/>
                <a:tint val="67000"/>
              </a:schemeClr>
            </a:gs>
            <a:gs pos="50000">
              <a:schemeClr val="accent1">
                <a:tint val="80000"/>
                <a:hueOff val="0"/>
                <a:satOff val="0"/>
                <a:lumOff val="0"/>
                <a:alphaOff val="0"/>
                <a:lumMod val="105000"/>
                <a:satMod val="103000"/>
                <a:tint val="73000"/>
              </a:schemeClr>
            </a:gs>
            <a:gs pos="100000">
              <a:schemeClr val="accent1">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Negative skew</a:t>
          </a:r>
        </a:p>
      </dsp:txBody>
      <dsp:txXfrm>
        <a:off x="5651297" y="3190199"/>
        <a:ext cx="1779556" cy="862931"/>
      </dsp:txXfrm>
    </dsp:sp>
    <dsp:sp modelId="{5807AC59-484D-47AD-A564-E7DF7E0BFD4F}">
      <dsp:nvSpPr>
        <dsp:cNvPr id="0" name=""/>
        <dsp:cNvSpPr/>
      </dsp:nvSpPr>
      <dsp:spPr>
        <a:xfrm>
          <a:off x="7457700" y="3601450"/>
          <a:ext cx="733300" cy="40429"/>
        </a:xfrm>
        <a:custGeom>
          <a:avLst/>
          <a:gdLst/>
          <a:ahLst/>
          <a:cxnLst/>
          <a:rect l="0" t="0" r="0" b="0"/>
          <a:pathLst>
            <a:path>
              <a:moveTo>
                <a:pt x="0" y="20214"/>
              </a:moveTo>
              <a:lnTo>
                <a:pt x="733300" y="2021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06017" y="3603332"/>
        <a:ext cx="36665" cy="36665"/>
      </dsp:txXfrm>
    </dsp:sp>
    <dsp:sp modelId="{CEAE66F7-B5A2-4BBF-9F9B-579F2AF93D21}">
      <dsp:nvSpPr>
        <dsp:cNvPr id="0" name=""/>
        <dsp:cNvSpPr/>
      </dsp:nvSpPr>
      <dsp:spPr>
        <a:xfrm>
          <a:off x="8191000" y="3163352"/>
          <a:ext cx="1833250" cy="916625"/>
        </a:xfrm>
        <a:prstGeom prst="roundRect">
          <a:avLst>
            <a:gd name="adj" fmla="val 10000"/>
          </a:avLst>
        </a:prstGeom>
        <a:gradFill rotWithShape="0">
          <a:gsLst>
            <a:gs pos="0">
              <a:schemeClr val="accent1">
                <a:tint val="70000"/>
                <a:hueOff val="0"/>
                <a:satOff val="0"/>
                <a:lumOff val="0"/>
                <a:alphaOff val="0"/>
                <a:lumMod val="110000"/>
                <a:satMod val="105000"/>
                <a:tint val="67000"/>
              </a:schemeClr>
            </a:gs>
            <a:gs pos="50000">
              <a:schemeClr val="accent1">
                <a:tint val="70000"/>
                <a:hueOff val="0"/>
                <a:satOff val="0"/>
                <a:lumOff val="0"/>
                <a:alphaOff val="0"/>
                <a:lumMod val="105000"/>
                <a:satMod val="103000"/>
                <a:tint val="73000"/>
              </a:schemeClr>
            </a:gs>
            <a:gs pos="100000">
              <a:schemeClr val="accent1">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Power transformation greater than 2</a:t>
          </a:r>
        </a:p>
      </dsp:txBody>
      <dsp:txXfrm>
        <a:off x="8217847" y="3190199"/>
        <a:ext cx="1779556" cy="8629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168FD-2227-43A2-9078-C32F2C357C76}"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9839D-8F0D-4D3B-837D-339FF745FE2C}" type="slidenum">
              <a:rPr lang="en-US" smtClean="0"/>
              <a:t>‹#›</a:t>
            </a:fld>
            <a:endParaRPr lang="en-US"/>
          </a:p>
        </p:txBody>
      </p:sp>
    </p:spTree>
    <p:extLst>
      <p:ext uri="{BB962C8B-B14F-4D97-AF65-F5344CB8AC3E}">
        <p14:creationId xmlns:p14="http://schemas.microsoft.com/office/powerpoint/2010/main" val="262616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were tasked with preparing a large raw dataset of 710,201 observations and 64 feature variables for use in a classification task. </a:t>
            </a:r>
          </a:p>
          <a:p>
            <a:endParaRPr lang="en-US" dirty="0"/>
          </a:p>
          <a:p>
            <a:r>
              <a:rPr lang="en-US" dirty="0"/>
              <a:t>This data could be representative of both categorical and numeric descriptors of the demographic and economic status of a customer purchasing a vehicle. This type of dataset is incredibly useful for creating models that allow us to classify a new customer walking through the door by their likelihood of good or bad payment activity based on the performance of customers from the training data. If we know a customer’s classification, we can make an informed decision about what down payment they should be assessed and what kind of payment terms they should be given. In this dataset, we can use the binary variable </a:t>
            </a:r>
            <a:r>
              <a:rPr lang="en-US" dirty="0" err="1"/>
              <a:t>firstterm_survival</a:t>
            </a:r>
            <a:r>
              <a:rPr lang="en-US" dirty="0"/>
              <a:t> to measure performance. A customer with a 1 does survive the first payment term and a customer with a 0 does not survive the first term. This can be owed to a variety of factors, but we are most concerned about their risk for not making payments on the asset, whether they walked in the door with fraudulent intentions or were simply unable to afford their payments.</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a:t>
            </a:fld>
            <a:endParaRPr lang="en-US"/>
          </a:p>
        </p:txBody>
      </p:sp>
    </p:spTree>
    <p:extLst>
      <p:ext uri="{BB962C8B-B14F-4D97-AF65-F5344CB8AC3E}">
        <p14:creationId xmlns:p14="http://schemas.microsoft.com/office/powerpoint/2010/main" val="170627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create missing value indicators called </a:t>
            </a:r>
            <a:r>
              <a:rPr lang="en-US" dirty="0" err="1"/>
              <a:t>MI_PIP_Limit</a:t>
            </a:r>
            <a:r>
              <a:rPr lang="en-US" dirty="0"/>
              <a:t> and </a:t>
            </a:r>
            <a:r>
              <a:rPr lang="en-US" dirty="0" err="1"/>
              <a:t>MI_CP_Limit</a:t>
            </a:r>
            <a:r>
              <a:rPr lang="en-US" dirty="0"/>
              <a:t> for both </a:t>
            </a:r>
            <a:r>
              <a:rPr lang="en-US" dirty="0" err="1"/>
              <a:t>PIP_limit</a:t>
            </a:r>
            <a:r>
              <a:rPr lang="en-US" dirty="0"/>
              <a:t> and </a:t>
            </a:r>
            <a:r>
              <a:rPr lang="en-US" dirty="0" err="1"/>
              <a:t>CP_limit</a:t>
            </a:r>
            <a:r>
              <a:rPr lang="en-US" dirty="0"/>
              <a:t>, and then we create a single missing indicator called </a:t>
            </a:r>
            <a:r>
              <a:rPr lang="en-US" dirty="0" err="1"/>
              <a:t>M_Others</a:t>
            </a:r>
            <a:r>
              <a:rPr lang="en-US" dirty="0"/>
              <a:t> for all other categorical variables with any missing values, including </a:t>
            </a:r>
            <a:r>
              <a:rPr lang="en-US" dirty="0" err="1"/>
              <a:t>BI_Limit</a:t>
            </a:r>
            <a:r>
              <a:rPr lang="en-US" dirty="0"/>
              <a:t>, </a:t>
            </a:r>
            <a:r>
              <a:rPr lang="en-US" dirty="0" err="1"/>
              <a:t>CreditActionCode</a:t>
            </a:r>
            <a:r>
              <a:rPr lang="en-US" dirty="0"/>
              <a:t>, </a:t>
            </a:r>
            <a:r>
              <a:rPr lang="en-US" dirty="0" err="1"/>
              <a:t>DistributionChannelName</a:t>
            </a:r>
            <a:r>
              <a:rPr lang="en-US" dirty="0"/>
              <a:t>, </a:t>
            </a:r>
            <a:r>
              <a:rPr lang="en-US" dirty="0" err="1"/>
              <a:t>GoverningStateCode</a:t>
            </a:r>
            <a:r>
              <a:rPr lang="en-US" dirty="0"/>
              <a:t>, </a:t>
            </a:r>
            <a:r>
              <a:rPr lang="en-US" dirty="0" err="1"/>
              <a:t>HomeownerInd</a:t>
            </a:r>
            <a:r>
              <a:rPr lang="en-US" dirty="0"/>
              <a:t>, </a:t>
            </a:r>
            <a:r>
              <a:rPr lang="en-US" dirty="0" err="1"/>
              <a:t>MarketingPlanCode</a:t>
            </a:r>
            <a:r>
              <a:rPr lang="en-US" dirty="0"/>
              <a:t>, </a:t>
            </a:r>
            <a:r>
              <a:rPr lang="en-US" dirty="0" err="1"/>
              <a:t>PaymentMethodName</a:t>
            </a:r>
            <a:r>
              <a:rPr lang="en-US" dirty="0"/>
              <a:t>, </a:t>
            </a:r>
            <a:r>
              <a:rPr lang="en-US" dirty="0" err="1"/>
              <a:t>PaymentPlanDesc</a:t>
            </a:r>
            <a:r>
              <a:rPr lang="en-US" dirty="0"/>
              <a:t>, </a:t>
            </a:r>
            <a:r>
              <a:rPr lang="en-US" dirty="0" err="1"/>
              <a:t>PreferredMailDocumentsCode</a:t>
            </a:r>
            <a:r>
              <a:rPr lang="en-US" dirty="0"/>
              <a:t>, </a:t>
            </a:r>
            <a:r>
              <a:rPr lang="en-US" dirty="0" err="1"/>
              <a:t>PriorCarrierTypeCode</a:t>
            </a:r>
            <a:r>
              <a:rPr lang="en-US" dirty="0"/>
              <a:t>, </a:t>
            </a:r>
            <a:r>
              <a:rPr lang="en-US" dirty="0" err="1"/>
              <a:t>ProductVersionName</a:t>
            </a:r>
            <a:r>
              <a:rPr lang="en-US" dirty="0"/>
              <a:t>, </a:t>
            </a:r>
            <a:r>
              <a:rPr lang="en-US" dirty="0" err="1"/>
              <a:t>StateGroup</a:t>
            </a:r>
            <a:r>
              <a:rPr lang="en-US" dirty="0"/>
              <a:t>, </a:t>
            </a:r>
            <a:r>
              <a:rPr lang="en-US" dirty="0" err="1"/>
              <a:t>StateRegion</a:t>
            </a:r>
            <a:r>
              <a:rPr lang="en-US" dirty="0"/>
              <a:t>, </a:t>
            </a:r>
            <a:r>
              <a:rPr lang="en-US" dirty="0" err="1"/>
              <a:t>affin_grp</a:t>
            </a:r>
            <a:r>
              <a:rPr lang="en-US" dirty="0"/>
              <a:t>, </a:t>
            </a:r>
            <a:r>
              <a:rPr lang="en-US" dirty="0" err="1"/>
              <a:t>assoc_grp</a:t>
            </a:r>
            <a:r>
              <a:rPr lang="en-US" dirty="0"/>
              <a:t>, </a:t>
            </a:r>
            <a:r>
              <a:rPr lang="en-US" dirty="0" err="1"/>
              <a:t>paymentmethodlong</a:t>
            </a:r>
            <a:r>
              <a:rPr lang="en-US" dirty="0"/>
              <a:t>, and </a:t>
            </a:r>
            <a:r>
              <a:rPr lang="en-US" dirty="0" err="1"/>
              <a:t>premcat</a:t>
            </a:r>
            <a:r>
              <a:rPr lang="en-US" dirty="0"/>
              <a:t>.</a:t>
            </a:r>
          </a:p>
        </p:txBody>
      </p:sp>
      <p:sp>
        <p:nvSpPr>
          <p:cNvPr id="4" name="Slide Number Placeholder 3"/>
          <p:cNvSpPr>
            <a:spLocks noGrp="1"/>
          </p:cNvSpPr>
          <p:nvPr>
            <p:ph type="sldNum" sz="quarter" idx="10"/>
          </p:nvPr>
        </p:nvSpPr>
        <p:spPr/>
        <p:txBody>
          <a:bodyPr/>
          <a:lstStyle/>
          <a:p>
            <a:fld id="{22E9839D-8F0D-4D3B-837D-339FF745FE2C}" type="slidenum">
              <a:rPr lang="en-US" smtClean="0"/>
              <a:t>11</a:t>
            </a:fld>
            <a:endParaRPr lang="en-US"/>
          </a:p>
        </p:txBody>
      </p:sp>
    </p:spTree>
    <p:extLst>
      <p:ext uri="{BB962C8B-B14F-4D97-AF65-F5344CB8AC3E}">
        <p14:creationId xmlns:p14="http://schemas.microsoft.com/office/powerpoint/2010/main" val="243210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project, we need to be able to use algorithms like regression that cannot inherently handle missing values, so we want to find a way to impute the values. When we replace missing values, it is important to consider if the values are missing completely at random (MCAR), so that their </a:t>
            </a:r>
            <a:r>
              <a:rPr lang="en-US" dirty="0" err="1"/>
              <a:t>missingness</a:t>
            </a:r>
            <a:r>
              <a:rPr lang="en-US" dirty="0"/>
              <a:t> is completely independent of the variables, missing at random (MAR), so that their </a:t>
            </a:r>
            <a:r>
              <a:rPr lang="en-US" dirty="0" err="1"/>
              <a:t>missingness</a:t>
            </a:r>
            <a:r>
              <a:rPr lang="en-US" dirty="0"/>
              <a:t> is likely dependent on observed data but not on the explanatory variables, or informative, so that their </a:t>
            </a:r>
            <a:r>
              <a:rPr lang="en-US" dirty="0" err="1"/>
              <a:t>missingness</a:t>
            </a:r>
            <a:r>
              <a:rPr lang="en-US" dirty="0"/>
              <a:t> is driven by an explainable cause. Most of the data we use is observational, so we assume we are working with data that is MAR. </a:t>
            </a:r>
          </a:p>
          <a:p>
            <a:endParaRPr lang="en-US" dirty="0"/>
          </a:p>
          <a:p>
            <a:r>
              <a:rPr lang="en-US" dirty="0"/>
              <a:t>When we replace missing values, we want to consider four requirements: we need to produce an unbiased estimation, retain the relationship between variables, retain information about missing values, and choose a method with lower computational cost. There are many choices for numerical imputation which we will consider later in the project. For categorical variables, we can impute using count, a default constant, or the modal category. </a:t>
            </a:r>
          </a:p>
        </p:txBody>
      </p:sp>
      <p:sp>
        <p:nvSpPr>
          <p:cNvPr id="4" name="Slide Number Placeholder 3"/>
          <p:cNvSpPr>
            <a:spLocks noGrp="1"/>
          </p:cNvSpPr>
          <p:nvPr>
            <p:ph type="sldNum" sz="quarter" idx="10"/>
          </p:nvPr>
        </p:nvSpPr>
        <p:spPr/>
        <p:txBody>
          <a:bodyPr/>
          <a:lstStyle/>
          <a:p>
            <a:fld id="{22E9839D-8F0D-4D3B-837D-339FF745FE2C}" type="slidenum">
              <a:rPr lang="en-US" smtClean="0"/>
              <a:t>12</a:t>
            </a:fld>
            <a:endParaRPr lang="en-US"/>
          </a:p>
        </p:txBody>
      </p:sp>
    </p:spTree>
    <p:extLst>
      <p:ext uri="{BB962C8B-B14F-4D97-AF65-F5344CB8AC3E}">
        <p14:creationId xmlns:p14="http://schemas.microsoft.com/office/powerpoint/2010/main" val="385022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mode imputation on </a:t>
            </a:r>
            <a:r>
              <a:rPr lang="en-US" dirty="0" err="1"/>
              <a:t>BIGroupNum</a:t>
            </a:r>
            <a:r>
              <a:rPr lang="en-US" dirty="0"/>
              <a:t>, </a:t>
            </a:r>
            <a:r>
              <a:rPr lang="en-US" dirty="0" err="1"/>
              <a:t>HomeownerInd</a:t>
            </a:r>
            <a:r>
              <a:rPr lang="en-US" dirty="0"/>
              <a:t>, </a:t>
            </a:r>
            <a:r>
              <a:rPr lang="en-US" dirty="0" err="1"/>
              <a:t>PreferredMailDocumentsCode</a:t>
            </a:r>
            <a:r>
              <a:rPr lang="en-US" dirty="0"/>
              <a:t>, and </a:t>
            </a:r>
            <a:r>
              <a:rPr lang="en-US" dirty="0" err="1"/>
              <a:t>PriorCarrierTypeCode</a:t>
            </a:r>
            <a:r>
              <a:rPr lang="en-US" dirty="0"/>
              <a:t>.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13</a:t>
            </a:fld>
            <a:endParaRPr lang="en-US"/>
          </a:p>
        </p:txBody>
      </p:sp>
    </p:spTree>
    <p:extLst>
      <p:ext uri="{BB962C8B-B14F-4D97-AF65-F5344CB8AC3E}">
        <p14:creationId xmlns:p14="http://schemas.microsoft.com/office/powerpoint/2010/main" val="1257362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 variables with too many levels can be a problem because there are likely to be categories with low frequency which are unreliable for two reasons. Most obviously, fewer observations in a single level of a category provide less data to draw conclusions about and outliers or edge cases may have large influence on the sample data. This is also a challenge when we build models in case extremely low frequency levels are not represented in both training and test data. For example, if we look at zip code as a feature variable, we may have some zip codes with very few to zero current customers in them. In that case, how do we handle it if zip code is a required feature for the model and a new customer lives in a rural zip code that is not represented in the training data? It is better to either look at a less granular feature, like county or state, or in this example we could combine all very low frequency zip codes into a single </a:t>
            </a:r>
            <a:r>
              <a:rPr lang="en-US" dirty="0" err="1"/>
              <a:t>Rural_Zip</a:t>
            </a:r>
            <a:r>
              <a:rPr lang="en-US" dirty="0"/>
              <a:t> level. </a:t>
            </a:r>
          </a:p>
          <a:p>
            <a:endParaRPr lang="en-US" dirty="0"/>
          </a:p>
          <a:p>
            <a:r>
              <a:rPr lang="en-US" dirty="0"/>
              <a:t>We encounter this situation in our data with </a:t>
            </a:r>
            <a:r>
              <a:rPr lang="en-US" dirty="0" err="1"/>
              <a:t>affin_grp</a:t>
            </a:r>
            <a:r>
              <a:rPr lang="en-US" dirty="0"/>
              <a:t>. We see that the levels AFFRV, AGNCY, and BDMKT are significantly more frequent than </a:t>
            </a:r>
            <a:r>
              <a:rPr lang="en-US" dirty="0" err="1"/>
              <a:t>AFFAUxRLC</a:t>
            </a:r>
            <a:r>
              <a:rPr lang="en-US" dirty="0"/>
              <a:t>, ALLY, FF, GMREL, INTER, and RLC, so we combine the low frequency groups into one level called Other. We also cluster all levels of </a:t>
            </a:r>
            <a:r>
              <a:rPr lang="en-US" dirty="0" err="1"/>
              <a:t>StateGroup</a:t>
            </a:r>
            <a:r>
              <a:rPr lang="en-US" dirty="0"/>
              <a:t> and </a:t>
            </a:r>
            <a:r>
              <a:rPr lang="en-US" dirty="0" err="1"/>
              <a:t>ProductVersionName</a:t>
            </a:r>
            <a:r>
              <a:rPr lang="en-US" dirty="0"/>
              <a:t> with less than 25 observations into another level called Other.</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14</a:t>
            </a:fld>
            <a:endParaRPr lang="en-US"/>
          </a:p>
        </p:txBody>
      </p:sp>
    </p:spTree>
    <p:extLst>
      <p:ext uri="{BB962C8B-B14F-4D97-AF65-F5344CB8AC3E}">
        <p14:creationId xmlns:p14="http://schemas.microsoft.com/office/powerpoint/2010/main" val="302795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Coding errors or cross-functional differences in data representation are important to pay attention to. In our dataset, each customer is assigned a </a:t>
            </a:r>
            <a:r>
              <a:rPr lang="en-US" dirty="0" err="1"/>
              <a:t>PaymentPlanDesc</a:t>
            </a:r>
            <a:r>
              <a:rPr lang="en-US" dirty="0"/>
              <a:t> which describes their payment plan. In most cases they are assigned something like “20% down, 4 payments,” meaning that they would pay a down payment of 20% of the price of the vehicle and they pay the other 80% over 4 payments. We want to split the plan description into two new variables, </a:t>
            </a:r>
            <a:r>
              <a:rPr lang="en-US" dirty="0" err="1"/>
              <a:t>DownPayPct</a:t>
            </a:r>
            <a:r>
              <a:rPr lang="en-US" dirty="0"/>
              <a:t> and </a:t>
            </a:r>
            <a:r>
              <a:rPr lang="en-US" dirty="0" err="1"/>
              <a:t>N_Payment</a:t>
            </a:r>
            <a:r>
              <a:rPr lang="en-US" dirty="0"/>
              <a:t> to describe these two pieces of information separately. We also must consider the special cases of the Pay in Full plan, the Better Budget plan, and customers with missing plan information. We start by redefining the special cases so that Pay in Full is “100% down, 0 payments”, Better Budget is “0% down, 1 payments”, and missing plans are replaced with “100% down, 0 payments.” Then we can use pandas built-in string operations to split the data into new variables. </a:t>
            </a:r>
          </a:p>
          <a:p>
            <a:r>
              <a:rPr lang="en-US" dirty="0"/>
              <a:t>We also find that the </a:t>
            </a:r>
            <a:r>
              <a:rPr lang="en-US" dirty="0" err="1"/>
              <a:t>CreditActionCode</a:t>
            </a:r>
            <a:r>
              <a:rPr lang="en-US" dirty="0"/>
              <a:t> contains both a letter and a number, like T1, when we only need to know the first letter of the code. Again, we use string operations to create a new variable </a:t>
            </a:r>
            <a:r>
              <a:rPr lang="en-US" dirty="0" err="1"/>
              <a:t>FL_CreditActionCode</a:t>
            </a:r>
            <a:r>
              <a:rPr lang="en-US" dirty="0"/>
              <a:t> which has just the first letter of the </a:t>
            </a:r>
            <a:r>
              <a:rPr lang="en-US" dirty="0" err="1"/>
              <a:t>CreditActionCode</a:t>
            </a:r>
            <a:r>
              <a:rPr lang="en-US" dirty="0"/>
              <a:t>.</a:t>
            </a:r>
          </a:p>
          <a:p>
            <a:r>
              <a:rPr lang="en-US" dirty="0"/>
              <a:t>It is always important to look out for these types of recoding challenges when faced with a new dataset and it is best practice to consult a subject matter expert because a new data analyst may not understand the nuances required to clean the data appropriately.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15</a:t>
            </a:fld>
            <a:endParaRPr lang="en-US"/>
          </a:p>
        </p:txBody>
      </p:sp>
    </p:spTree>
    <p:extLst>
      <p:ext uri="{BB962C8B-B14F-4D97-AF65-F5344CB8AC3E}">
        <p14:creationId xmlns:p14="http://schemas.microsoft.com/office/powerpoint/2010/main" val="760557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16</a:t>
            </a:fld>
            <a:endParaRPr lang="en-US"/>
          </a:p>
        </p:txBody>
      </p:sp>
    </p:spTree>
    <p:extLst>
      <p:ext uri="{BB962C8B-B14F-4D97-AF65-F5344CB8AC3E}">
        <p14:creationId xmlns:p14="http://schemas.microsoft.com/office/powerpoint/2010/main" val="1187302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000" dirty="0"/>
                  <a:t>A categorical variable with n levels needs n-1 dummy variables to represent it, where a 1 indicates the presence of the category and a 0 indicates its absence. As a result, a categorical variable with significantly many levels should not be recoded with dummy variables because of high dimension inflation.  If we consider a level with only two observations in our dataset of 700,000, we can also see that we exacerbate the inaccuracy problem inherent in low frequency levels by dummy coding a new variable that would be less than .001% non-zero values. The question becomes, how do we handle situations with these types of categorical variables?</a:t>
                </a:r>
              </a:p>
              <a:p>
                <a:r>
                  <a:rPr lang="en-US" sz="1000" dirty="0"/>
                  <a:t>In cases where the variable has a clear relationship to the target variable, we can do enumeration using smoothing. That is, to represent each level of a categorical variable with a smoothed number calculated using the proportion of the target variable present in that category. </a:t>
                </a:r>
              </a:p>
              <a:p>
                <a:r>
                  <a:rPr lang="en-US" sz="1000" dirty="0"/>
                  <a:t>We perform logit smoothing on </a:t>
                </a:r>
                <a:r>
                  <a:rPr lang="en-US" sz="1000" dirty="0" err="1"/>
                  <a:t>ProductVersionName</a:t>
                </a:r>
                <a:r>
                  <a:rPr lang="en-US" sz="1000" dirty="0"/>
                  <a:t>, </a:t>
                </a:r>
                <a:r>
                  <a:rPr lang="en-US" sz="1000" dirty="0" err="1"/>
                  <a:t>FL_CreditActionCode</a:t>
                </a:r>
                <a:r>
                  <a:rPr lang="en-US" sz="1000" dirty="0"/>
                  <a:t>, and </a:t>
                </a:r>
                <a:r>
                  <a:rPr lang="en-US" sz="1000" dirty="0" err="1"/>
                  <a:t>StateGroup</a:t>
                </a:r>
                <a:r>
                  <a:rPr lang="en-US" sz="1000" dirty="0"/>
                  <a:t>. The first step, which we have already completed, is to cluster low frequency categories of all three variables together. The next step is to obtain the proportion of the response variable at each level of the variable, which we can do by using a combination of aggregation by count and grouping by the two </a:t>
                </a:r>
                <a:r>
                  <a:rPr lang="en-US" sz="1000" dirty="0" err="1"/>
                  <a:t>firsterm_survival</a:t>
                </a:r>
                <a:r>
                  <a:rPr lang="en-US" sz="1000" dirty="0"/>
                  <a:t> responses, 0 and 1. This gives us the frequency of 0s and 1s in each level of the category, from which we can calculate overall frequency (number of observations in each level), churn frequency (number of “yes” or 1 observations in each level), and churn rate (churn frequency divided by overall frequency). We can use all of this to calculate the smoothed logit:</a:t>
                </a:r>
              </a:p>
              <a:p>
                <a:r>
                  <a:rPr lang="en-US" sz="1000" dirty="0"/>
                  <a:t>	</a:t>
                </a:r>
              </a:p>
              <a:p>
                <a14:m>
                  <m:oMathPara xmlns:m="http://schemas.openxmlformats.org/officeDocument/2006/math">
                    <m:oMathParaPr>
                      <m:jc m:val="centerGroup"/>
                    </m:oMathParaPr>
                    <m:oMath xmlns:m="http://schemas.openxmlformats.org/officeDocument/2006/math">
                      <m:sSub>
                        <m:sSubPr>
                          <m:ctrlPr>
                            <a:rPr lang="en-US" sz="1000" i="1"/>
                          </m:ctrlPr>
                        </m:sSubPr>
                        <m:e>
                          <m:r>
                            <a:rPr lang="en-US" sz="1000" i="1"/>
                            <m:t>𝑙𝑜𝑔𝑖𝑡</m:t>
                          </m:r>
                        </m:e>
                        <m:sub>
                          <m:r>
                            <a:rPr lang="en-US" sz="1000" i="1"/>
                            <m:t>𝑖</m:t>
                          </m:r>
                        </m:sub>
                      </m:sSub>
                      <m:r>
                        <a:rPr lang="en-US" sz="1000" i="1"/>
                        <m:t>=</m:t>
                      </m:r>
                      <m:r>
                        <m:rPr>
                          <m:sty m:val="p"/>
                        </m:rPr>
                        <a:rPr lang="en-US" sz="1000"/>
                        <m:t>log</m:t>
                      </m:r>
                      <m:r>
                        <a:rPr lang="en-US" sz="1000"/>
                        <m:t>⁡</m:t>
                      </m:r>
                      <m:r>
                        <a:rPr lang="en-US" sz="1000" i="1"/>
                        <m:t>(</m:t>
                      </m:r>
                      <m:f>
                        <m:fPr>
                          <m:ctrlPr>
                            <a:rPr lang="en-US" sz="1000" i="1"/>
                          </m:ctrlPr>
                        </m:fPr>
                        <m:num>
                          <m:sSub>
                            <m:sSubPr>
                              <m:ctrlPr>
                                <a:rPr lang="en-US" sz="1000" i="1"/>
                              </m:ctrlPr>
                            </m:sSubPr>
                            <m:e>
                              <m:r>
                                <a:rPr lang="en-US" sz="1000" i="1"/>
                                <m:t>𝑛</m:t>
                              </m:r>
                            </m:e>
                            <m:sub>
                              <m:r>
                                <a:rPr lang="en-US" sz="1000" i="1"/>
                                <m:t>1</m:t>
                              </m:r>
                              <m:r>
                                <a:rPr lang="en-US" sz="1000" i="1"/>
                                <m:t>𝑖</m:t>
                              </m:r>
                            </m:sub>
                          </m:sSub>
                          <m:r>
                            <a:rPr lang="en-US" sz="1000" i="1"/>
                            <m:t>+</m:t>
                          </m:r>
                          <m:sSub>
                            <m:sSubPr>
                              <m:ctrlPr>
                                <a:rPr lang="en-US" sz="1000" i="1"/>
                              </m:ctrlPr>
                            </m:sSubPr>
                            <m:e>
                              <m:r>
                                <a:rPr lang="en-US" sz="1000" i="1"/>
                                <m:t>𝜌</m:t>
                              </m:r>
                            </m:e>
                            <m:sub>
                              <m:r>
                                <a:rPr lang="en-US" sz="1000" i="1"/>
                                <m:t>1</m:t>
                              </m:r>
                            </m:sub>
                          </m:sSub>
                          <m:r>
                            <a:rPr lang="en-US" sz="1000" i="1"/>
                            <m:t>∗</m:t>
                          </m:r>
                          <m:r>
                            <a:rPr lang="en-US" sz="1000" i="1"/>
                            <m:t>𝑠𝑚𝑜𝑜𝑡h𝑖𝑛𝑔</m:t>
                          </m:r>
                          <m:r>
                            <a:rPr lang="en-US" sz="1000" i="1"/>
                            <m:t> </m:t>
                          </m:r>
                          <m:r>
                            <a:rPr lang="en-US" sz="1000" i="1"/>
                            <m:t>𝑓𝑎𝑐𝑡𝑜𝑟</m:t>
                          </m:r>
                        </m:num>
                        <m:den>
                          <m:sSub>
                            <m:sSubPr>
                              <m:ctrlPr>
                                <a:rPr lang="en-US" sz="1000" i="1"/>
                              </m:ctrlPr>
                            </m:sSubPr>
                            <m:e>
                              <m:r>
                                <a:rPr lang="en-US" sz="1000" i="1"/>
                                <m:t>𝑛</m:t>
                              </m:r>
                            </m:e>
                            <m:sub>
                              <m:r>
                                <a:rPr lang="en-US" sz="1000" i="1"/>
                                <m:t>0</m:t>
                              </m:r>
                              <m:r>
                                <a:rPr lang="en-US" sz="1000" i="1"/>
                                <m:t>𝑖</m:t>
                              </m:r>
                            </m:sub>
                          </m:sSub>
                          <m:r>
                            <a:rPr lang="en-US" sz="1000" i="1"/>
                            <m:t>+</m:t>
                          </m:r>
                          <m:sSub>
                            <m:sSubPr>
                              <m:ctrlPr>
                                <a:rPr lang="en-US" sz="1000" i="1"/>
                              </m:ctrlPr>
                            </m:sSubPr>
                            <m:e>
                              <m:r>
                                <a:rPr lang="en-US" sz="1000" i="1"/>
                                <m:t>𝜌</m:t>
                              </m:r>
                            </m:e>
                            <m:sub>
                              <m:r>
                                <a:rPr lang="en-US" sz="1000" i="1"/>
                                <m:t>0</m:t>
                              </m:r>
                            </m:sub>
                          </m:sSub>
                          <m:r>
                            <a:rPr lang="en-US" sz="1000" i="1"/>
                            <m:t>∗</m:t>
                          </m:r>
                          <m:r>
                            <a:rPr lang="en-US" sz="1000" i="1"/>
                            <m:t>𝑠𝑚𝑜𝑜𝑡h𝑖𝑛𝑔</m:t>
                          </m:r>
                          <m:r>
                            <a:rPr lang="en-US" sz="1000" i="1"/>
                            <m:t> </m:t>
                          </m:r>
                          <m:r>
                            <a:rPr lang="en-US" sz="1000" i="1"/>
                            <m:t>𝑓𝑎𝑐𝑡𝑜𝑟</m:t>
                          </m:r>
                        </m:den>
                      </m:f>
                      <m:r>
                        <a:rPr lang="en-US" sz="1000" i="1"/>
                        <m:t>)</m:t>
                      </m:r>
                    </m:oMath>
                  </m:oMathPara>
                </a14:m>
                <a:endParaRPr lang="en-US" sz="1000" dirty="0"/>
              </a:p>
              <a:p>
                <a:r>
                  <a:rPr lang="en-US" sz="1000" dirty="0"/>
                  <a:t> </a:t>
                </a:r>
              </a:p>
              <a:p>
                <a:r>
                  <a:rPr lang="en-US" sz="1000" dirty="0"/>
                  <a:t>where </a:t>
                </a:r>
                <a14:m>
                  <m:oMath xmlns:m="http://schemas.openxmlformats.org/officeDocument/2006/math">
                    <m:sSub>
                      <m:sSubPr>
                        <m:ctrlPr>
                          <a:rPr lang="en-US" sz="1000" i="1"/>
                        </m:ctrlPr>
                      </m:sSubPr>
                      <m:e>
                        <m:r>
                          <a:rPr lang="en-US" sz="1000" i="1"/>
                          <m:t>𝑛</m:t>
                        </m:r>
                      </m:e>
                      <m:sub>
                        <m:r>
                          <a:rPr lang="en-US" sz="1000" i="1"/>
                          <m:t>1</m:t>
                        </m:r>
                        <m:r>
                          <a:rPr lang="en-US" sz="1000" i="1"/>
                          <m:t>𝑖</m:t>
                        </m:r>
                      </m:sub>
                    </m:sSub>
                  </m:oMath>
                </a14:m>
                <a:r>
                  <a:rPr lang="en-US" sz="1000" dirty="0"/>
                  <a:t> is the number of 1s in the </a:t>
                </a:r>
                <a:r>
                  <a:rPr lang="en-US" sz="1000" dirty="0" err="1"/>
                  <a:t>i</a:t>
                </a:r>
                <a:r>
                  <a:rPr lang="en-US" sz="1000" baseline="30000" dirty="0" err="1"/>
                  <a:t>th</a:t>
                </a:r>
                <a:r>
                  <a:rPr lang="en-US" sz="1000" dirty="0"/>
                  <a:t> category, </a:t>
                </a:r>
                <a14:m>
                  <m:oMath xmlns:m="http://schemas.openxmlformats.org/officeDocument/2006/math">
                    <m:sSub>
                      <m:sSubPr>
                        <m:ctrlPr>
                          <a:rPr lang="en-US" sz="1000" i="1"/>
                        </m:ctrlPr>
                      </m:sSubPr>
                      <m:e>
                        <m:r>
                          <a:rPr lang="en-US" sz="1000" i="1"/>
                          <m:t>𝜌</m:t>
                        </m:r>
                      </m:e>
                      <m:sub>
                        <m:r>
                          <a:rPr lang="en-US" sz="1000" i="1"/>
                          <m:t>1</m:t>
                        </m:r>
                      </m:sub>
                    </m:sSub>
                  </m:oMath>
                </a14:m>
                <a:r>
                  <a:rPr lang="en-US" sz="1000" dirty="0"/>
                  <a:t> is the proportion of 1s in the total population, </a:t>
                </a:r>
                <a14:m>
                  <m:oMath xmlns:m="http://schemas.openxmlformats.org/officeDocument/2006/math">
                    <m:sSub>
                      <m:sSubPr>
                        <m:ctrlPr>
                          <a:rPr lang="en-US" sz="1000" i="1"/>
                        </m:ctrlPr>
                      </m:sSubPr>
                      <m:e>
                        <m:r>
                          <a:rPr lang="en-US" sz="1000" i="1"/>
                          <m:t>𝑛</m:t>
                        </m:r>
                      </m:e>
                      <m:sub>
                        <m:r>
                          <a:rPr lang="en-US" sz="1000" i="1"/>
                          <m:t>0</m:t>
                        </m:r>
                        <m:r>
                          <a:rPr lang="en-US" sz="1000" i="1"/>
                          <m:t>𝑖</m:t>
                        </m:r>
                      </m:sub>
                    </m:sSub>
                  </m:oMath>
                </a14:m>
                <a:r>
                  <a:rPr lang="en-US" sz="1000" dirty="0"/>
                  <a:t> is the number of 0s in the </a:t>
                </a:r>
                <a:r>
                  <a:rPr lang="en-US" sz="1000" dirty="0" err="1"/>
                  <a:t>i</a:t>
                </a:r>
                <a:r>
                  <a:rPr lang="en-US" sz="1000" baseline="30000" dirty="0" err="1"/>
                  <a:t>th</a:t>
                </a:r>
                <a:r>
                  <a:rPr lang="en-US" sz="1000" dirty="0"/>
                  <a:t> category, </a:t>
                </a:r>
                <a14:m>
                  <m:oMath xmlns:m="http://schemas.openxmlformats.org/officeDocument/2006/math">
                    <m:sSub>
                      <m:sSubPr>
                        <m:ctrlPr>
                          <a:rPr lang="en-US" sz="1000" i="1"/>
                        </m:ctrlPr>
                      </m:sSubPr>
                      <m:e>
                        <m:r>
                          <a:rPr lang="en-US" sz="1000" i="1"/>
                          <m:t>𝜌</m:t>
                        </m:r>
                      </m:e>
                      <m:sub>
                        <m:r>
                          <a:rPr lang="en-US" sz="1000" i="1"/>
                          <m:t>0</m:t>
                        </m:r>
                      </m:sub>
                    </m:sSub>
                  </m:oMath>
                </a14:m>
                <a:r>
                  <a:rPr lang="en-US" sz="1000" dirty="0"/>
                  <a:t> is the proportion of 0s in the total population, and the smoothing factor is chosen. We can then join the smoothed logit values back to the original data set as </a:t>
                </a:r>
                <a:r>
                  <a:rPr lang="en-US" sz="1000" dirty="0" err="1"/>
                  <a:t>Logit_ProductVersionName</a:t>
                </a:r>
                <a:r>
                  <a:rPr lang="en-US" sz="1000" dirty="0"/>
                  <a:t>, </a:t>
                </a:r>
                <a:r>
                  <a:rPr lang="en-US" sz="1000" dirty="0" err="1"/>
                  <a:t>Logit_FL_CreditActionCode</a:t>
                </a:r>
                <a:r>
                  <a:rPr lang="en-US" sz="1000" dirty="0"/>
                  <a:t>, and </a:t>
                </a:r>
                <a:r>
                  <a:rPr lang="en-US" sz="1000" dirty="0" err="1"/>
                  <a:t>Logit_StateGroup</a:t>
                </a:r>
                <a:r>
                  <a:rPr lang="en-US" sz="1000" dirty="0"/>
                  <a:t>.</a:t>
                </a:r>
              </a:p>
              <a:p>
                <a:endParaRPr lang="en-US" sz="1000" dirty="0"/>
              </a:p>
            </p:txBody>
          </p:sp>
        </mc:Choice>
        <mc:Fallback>
          <p:sp>
            <p:nvSpPr>
              <p:cNvPr id="3" name="Notes Placeholder 2"/>
              <p:cNvSpPr>
                <a:spLocks noGrp="1"/>
              </p:cNvSpPr>
              <p:nvPr>
                <p:ph type="body" idx="1"/>
              </p:nvPr>
            </p:nvSpPr>
            <p:spPr/>
            <p:txBody>
              <a:bodyPr/>
              <a:lstStyle/>
              <a:p>
                <a:r>
                  <a:rPr lang="en-US" sz="1000" dirty="0"/>
                  <a:t>A categorical variable with n levels needs n-1 dummy variables to represent it, where a 1 indicates the presence of the category and a 0 indicates its absence. As a result, a categorical variable with significantly many levels should not be recoded with dummy variables because of high dimension inflation.  If we consider a level with only two observations in our dataset of 700,000, we can also see that we exacerbate the inaccuracy problem inherent in low frequency levels by dummy coding a new variable that would be less than .001% non-zero values. The question becomes, how do we handle situations with these types of categorical variables?</a:t>
                </a:r>
              </a:p>
              <a:p>
                <a:r>
                  <a:rPr lang="en-US" sz="1000" dirty="0"/>
                  <a:t>In cases where the variable has a clear relationship to the target variable, we can do enumeration using smoothing. That is, to represent each level of a categorical variable with a smoothed number calculated using the proportion of the target variable present in that category. </a:t>
                </a:r>
              </a:p>
              <a:p>
                <a:r>
                  <a:rPr lang="en-US" sz="1000" dirty="0"/>
                  <a:t>We perform logit smoothing on </a:t>
                </a:r>
                <a:r>
                  <a:rPr lang="en-US" sz="1000" dirty="0" err="1"/>
                  <a:t>ProductVersionName</a:t>
                </a:r>
                <a:r>
                  <a:rPr lang="en-US" sz="1000" dirty="0"/>
                  <a:t>, </a:t>
                </a:r>
                <a:r>
                  <a:rPr lang="en-US" sz="1000" dirty="0" err="1"/>
                  <a:t>FL_CreditActionCode</a:t>
                </a:r>
                <a:r>
                  <a:rPr lang="en-US" sz="1000" dirty="0"/>
                  <a:t>, and </a:t>
                </a:r>
                <a:r>
                  <a:rPr lang="en-US" sz="1000" dirty="0" err="1"/>
                  <a:t>StateGroup</a:t>
                </a:r>
                <a:r>
                  <a:rPr lang="en-US" sz="1000" dirty="0"/>
                  <a:t>. The first step, which we have already completed, is to cluster low frequency categories of all three variables together. The next step is to obtain the proportion of the response variable at each level of the variable, which we can do by using a combination of aggregation by count and grouping by the two </a:t>
                </a:r>
                <a:r>
                  <a:rPr lang="en-US" sz="1000" dirty="0" err="1"/>
                  <a:t>firsterm_survival</a:t>
                </a:r>
                <a:r>
                  <a:rPr lang="en-US" sz="1000" dirty="0"/>
                  <a:t> responses, 0 and 1. This gives us the frequency of 0s and 1s in each level of the category, from which we can calculate overall frequency (number of observations in each level), churn frequency (number of “yes” or 1 observations in each level), and churn rate (churn frequency divided by overall frequency). We can use all of this to calculate the smoothed logit:</a:t>
                </a:r>
              </a:p>
              <a:p>
                <a:r>
                  <a:rPr lang="en-US" sz="1000" dirty="0"/>
                  <a:t>	</a:t>
                </a:r>
              </a:p>
              <a:p>
                <a:r>
                  <a:rPr lang="en-US" sz="1000" i="0"/>
                  <a:t>〖𝑙𝑜𝑔𝑖𝑡〗_𝑖=log⁡((𝑛_1𝑖+𝜌_1∗𝑠𝑚𝑜𝑜𝑡ℎ𝑖𝑛𝑔 𝑓𝑎𝑐𝑡𝑜𝑟)/(𝑛_0𝑖+𝜌_0∗𝑠𝑚𝑜𝑜𝑡ℎ𝑖𝑛𝑔 𝑓𝑎𝑐𝑡𝑜𝑟))</a:t>
                </a:r>
                <a:endParaRPr lang="en-US" sz="1000" dirty="0"/>
              </a:p>
              <a:p>
                <a:r>
                  <a:rPr lang="en-US" sz="1000" dirty="0"/>
                  <a:t> </a:t>
                </a:r>
              </a:p>
              <a:p>
                <a:r>
                  <a:rPr lang="en-US" sz="1000" dirty="0"/>
                  <a:t>where </a:t>
                </a:r>
                <a:r>
                  <a:rPr lang="en-US" sz="1000" i="0"/>
                  <a:t>𝑛_1𝑖</a:t>
                </a:r>
                <a:r>
                  <a:rPr lang="en-US" sz="1000" dirty="0"/>
                  <a:t> is the number of 1s in the </a:t>
                </a:r>
                <a:r>
                  <a:rPr lang="en-US" sz="1000" dirty="0" err="1"/>
                  <a:t>i</a:t>
                </a:r>
                <a:r>
                  <a:rPr lang="en-US" sz="1000" baseline="30000" dirty="0" err="1"/>
                  <a:t>th</a:t>
                </a:r>
                <a:r>
                  <a:rPr lang="en-US" sz="1000" dirty="0"/>
                  <a:t> category, </a:t>
                </a:r>
                <a:r>
                  <a:rPr lang="en-US" sz="1000" i="0"/>
                  <a:t>𝜌_1</a:t>
                </a:r>
                <a:r>
                  <a:rPr lang="en-US" sz="1000" dirty="0"/>
                  <a:t> is the proportion of 1s in the total population, </a:t>
                </a:r>
                <a:r>
                  <a:rPr lang="en-US" sz="1000" i="0"/>
                  <a:t>𝑛_0𝑖</a:t>
                </a:r>
                <a:r>
                  <a:rPr lang="en-US" sz="1000" dirty="0"/>
                  <a:t> is the number of 0s in the </a:t>
                </a:r>
                <a:r>
                  <a:rPr lang="en-US" sz="1000" dirty="0" err="1"/>
                  <a:t>i</a:t>
                </a:r>
                <a:r>
                  <a:rPr lang="en-US" sz="1000" baseline="30000" dirty="0" err="1"/>
                  <a:t>th</a:t>
                </a:r>
                <a:r>
                  <a:rPr lang="en-US" sz="1000" dirty="0"/>
                  <a:t> category, </a:t>
                </a:r>
                <a:r>
                  <a:rPr lang="en-US" sz="1000" i="0"/>
                  <a:t>𝜌_0</a:t>
                </a:r>
                <a:r>
                  <a:rPr lang="en-US" sz="1000" dirty="0"/>
                  <a:t> is the proportion of 0s in the total population, and the smoothing factor is chosen. We can then join the smoothed logit values back to the original data set as </a:t>
                </a:r>
                <a:r>
                  <a:rPr lang="en-US" sz="1000" dirty="0" err="1"/>
                  <a:t>Logit_ProductVersionName</a:t>
                </a:r>
                <a:r>
                  <a:rPr lang="en-US" sz="1000" dirty="0"/>
                  <a:t>, </a:t>
                </a:r>
                <a:r>
                  <a:rPr lang="en-US" sz="1000" dirty="0" err="1"/>
                  <a:t>Logit_FL_CreditActionCode</a:t>
                </a:r>
                <a:r>
                  <a:rPr lang="en-US" sz="1000" dirty="0"/>
                  <a:t>, and </a:t>
                </a:r>
                <a:r>
                  <a:rPr lang="en-US" sz="1000" dirty="0" err="1"/>
                  <a:t>Logit_StateGroup</a:t>
                </a:r>
                <a:r>
                  <a:rPr lang="en-US" sz="1000" dirty="0"/>
                  <a:t>.</a:t>
                </a:r>
              </a:p>
              <a:p>
                <a:endParaRPr lang="en-US" sz="1000" dirty="0"/>
              </a:p>
            </p:txBody>
          </p:sp>
        </mc:Fallback>
      </mc:AlternateContent>
      <p:sp>
        <p:nvSpPr>
          <p:cNvPr id="4" name="Slide Number Placeholder 3"/>
          <p:cNvSpPr>
            <a:spLocks noGrp="1"/>
          </p:cNvSpPr>
          <p:nvPr>
            <p:ph type="sldNum" sz="quarter" idx="10"/>
          </p:nvPr>
        </p:nvSpPr>
        <p:spPr/>
        <p:txBody>
          <a:bodyPr/>
          <a:lstStyle/>
          <a:p>
            <a:fld id="{22E9839D-8F0D-4D3B-837D-339FF745FE2C}" type="slidenum">
              <a:rPr lang="en-US" smtClean="0"/>
              <a:t>17</a:t>
            </a:fld>
            <a:endParaRPr lang="en-US"/>
          </a:p>
        </p:txBody>
      </p:sp>
    </p:spTree>
    <p:extLst>
      <p:ext uri="{BB962C8B-B14F-4D97-AF65-F5344CB8AC3E}">
        <p14:creationId xmlns:p14="http://schemas.microsoft.com/office/powerpoint/2010/main" val="642418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18</a:t>
            </a:fld>
            <a:endParaRPr lang="en-US"/>
          </a:p>
        </p:txBody>
      </p:sp>
    </p:spTree>
    <p:extLst>
      <p:ext uri="{BB962C8B-B14F-4D97-AF65-F5344CB8AC3E}">
        <p14:creationId xmlns:p14="http://schemas.microsoft.com/office/powerpoint/2010/main" val="3324514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19</a:t>
            </a:fld>
            <a:endParaRPr lang="en-US"/>
          </a:p>
        </p:txBody>
      </p:sp>
    </p:spTree>
    <p:extLst>
      <p:ext uri="{BB962C8B-B14F-4D97-AF65-F5344CB8AC3E}">
        <p14:creationId xmlns:p14="http://schemas.microsoft.com/office/powerpoint/2010/main" val="127477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with our categorical variables, we want to handle missing numeric values in a way that produces an unbiased estimation and retains the relationship between variables. An imputation method is unbiased if the distribution is maintained after imputation, so the mean and standard deviation of the data are not altered. One way to do this with numerical data that is MAR is to impute using the unconditional mean. The relationship between variables should also be maintained, though, and the unconditional mean could destroy it if variables are dependent on each other. There are conditional imputation methods, however, that use the statistics of several variables to impute values. Some conditional methods include regression, tree, and clustering imputation. Regression imputation is used when a variable has a linear changing relationship to another variable. Therefore, we can fit a regression line to the available known data and use the line to find the missing values. It is very accurate and considers the relationship between variables, but it has high computational cost, so it is best to use when there is a very low portion of missing values on only a few variables. Tree imputation is likewise favorable because it considers the relationship of variables, but it is lower cost and easier to implement than regression, so it should be used when there is no linear relationship between variables to be imputed. With clustering imputation, we cluster numerical data and assign missing values to their clusters.</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20</a:t>
            </a:fld>
            <a:endParaRPr lang="en-US"/>
          </a:p>
        </p:txBody>
      </p:sp>
    </p:spTree>
    <p:extLst>
      <p:ext uri="{BB962C8B-B14F-4D97-AF65-F5344CB8AC3E}">
        <p14:creationId xmlns:p14="http://schemas.microsoft.com/office/powerpoint/2010/main" val="2460343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3</a:t>
            </a:fld>
            <a:endParaRPr lang="en-US"/>
          </a:p>
        </p:txBody>
      </p:sp>
    </p:spTree>
    <p:extLst>
      <p:ext uri="{BB962C8B-B14F-4D97-AF65-F5344CB8AC3E}">
        <p14:creationId xmlns:p14="http://schemas.microsoft.com/office/powerpoint/2010/main" val="3381466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variables in our dataset are mostly independent and missing at random, so we can replace the missing values with simple unconditional methods without being concerned about preserving the distribution. We could use mean, maximum, minimum, median, or many other statistical values that represent the dataset. For this project, we choose to use the median to impute </a:t>
            </a:r>
            <a:r>
              <a:rPr lang="en-US" dirty="0" err="1"/>
              <a:t>CL_Limit</a:t>
            </a:r>
            <a:r>
              <a:rPr lang="en-US" dirty="0"/>
              <a:t>, </a:t>
            </a:r>
            <a:r>
              <a:rPr lang="en-US" dirty="0" err="1"/>
              <a:t>PD_Limit</a:t>
            </a:r>
            <a:r>
              <a:rPr lang="en-US" dirty="0"/>
              <a:t>, </a:t>
            </a:r>
            <a:r>
              <a:rPr lang="en-US" dirty="0" err="1"/>
              <a:t>MP_Limit</a:t>
            </a:r>
            <a:r>
              <a:rPr lang="en-US" dirty="0"/>
              <a:t>, </a:t>
            </a:r>
            <a:r>
              <a:rPr lang="en-US" dirty="0" err="1"/>
              <a:t>CreditScoreNum</a:t>
            </a:r>
            <a:r>
              <a:rPr lang="en-US" dirty="0"/>
              <a:t>, </a:t>
            </a:r>
            <a:r>
              <a:rPr lang="en-US" dirty="0" err="1"/>
              <a:t>InsuranceExperienceDaysNum</a:t>
            </a:r>
            <a:r>
              <a:rPr lang="en-US" dirty="0"/>
              <a:t>, </a:t>
            </a:r>
            <a:r>
              <a:rPr lang="en-US" dirty="0" err="1"/>
              <a:t>PreCreditTierNum</a:t>
            </a:r>
            <a:r>
              <a:rPr lang="en-US" dirty="0"/>
              <a:t>, </a:t>
            </a:r>
            <a:r>
              <a:rPr lang="en-US" dirty="0" err="1"/>
              <a:t>PriorSwitchesCount</a:t>
            </a:r>
            <a:r>
              <a:rPr lang="en-US" dirty="0"/>
              <a:t>, </a:t>
            </a:r>
            <a:r>
              <a:rPr lang="en-US" dirty="0" err="1"/>
              <a:t>RateManualNum</a:t>
            </a:r>
            <a:r>
              <a:rPr lang="en-US" dirty="0"/>
              <a:t>, and </a:t>
            </a:r>
            <a:r>
              <a:rPr lang="en-US" dirty="0" err="1"/>
              <a:t>uwtiergroup</a:t>
            </a:r>
            <a:r>
              <a:rPr lang="en-US" dirty="0"/>
              <a:t>.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21</a:t>
            </a:fld>
            <a:endParaRPr lang="en-US"/>
          </a:p>
        </p:txBody>
      </p:sp>
    </p:spTree>
    <p:extLst>
      <p:ext uri="{BB962C8B-B14F-4D97-AF65-F5344CB8AC3E}">
        <p14:creationId xmlns:p14="http://schemas.microsoft.com/office/powerpoint/2010/main" val="1350672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careful to handle extreme values that skew our data. We know that our results can be significantly influenced by the presence of unusually high or low values as well as anomalies that violate our expectations of possible values in a field. If we don’t handle these outliers, we could have regression coefficients shifted in our model build, variance inflation, or a shift in Pearson correlation. All of these influence how we build our model and its accuracy.</a:t>
            </a:r>
          </a:p>
          <a:p>
            <a:r>
              <a:rPr lang="en-US" dirty="0"/>
              <a:t>In the project, we limit the field </a:t>
            </a:r>
            <a:r>
              <a:rPr lang="en-US" dirty="0" err="1"/>
              <a:t>PNIAge</a:t>
            </a:r>
            <a:r>
              <a:rPr lang="en-US" dirty="0"/>
              <a:t> to the range [16, 100]. We want to eliminate records we can’t make sense of like purchases made by babies or people with nonsensical ages like -12 or 999.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22</a:t>
            </a:fld>
            <a:endParaRPr lang="en-US"/>
          </a:p>
        </p:txBody>
      </p:sp>
    </p:spTree>
    <p:extLst>
      <p:ext uri="{BB962C8B-B14F-4D97-AF65-F5344CB8AC3E}">
        <p14:creationId xmlns:p14="http://schemas.microsoft.com/office/powerpoint/2010/main" val="188583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stage in our data preparation, our data is mostly cleaned. We now want to consider transforming some of our numeric values to make them better features for a model. 	</a:t>
            </a:r>
          </a:p>
          <a:p>
            <a:r>
              <a:rPr lang="en-US" dirty="0"/>
              <a:t>We use transformation to reduce the impact of extreme values in data without removing observations. There are several reasons we want to handle extreme values. We know that the relationship between a target value like </a:t>
            </a:r>
            <a:r>
              <a:rPr lang="en-US" dirty="0" err="1"/>
              <a:t>firstterm_survival</a:t>
            </a:r>
            <a:r>
              <a:rPr lang="en-US" dirty="0"/>
              <a:t> and any other input variable usually taper at an asymptote, but most regression models will fit a line that increases (or decreases) without bound. We also know that values have more influence on model fit the farther they are away from the median, and models built on untransformed data will fit the extreme values at the cost of fitting the data clustered near the center. We don’t want to address our concerns by abandoning interpretable models like regression, so it is better to transform data to accommodate extreme values. The transformation methods for reducing the impact of extreme values on a model include truncation, power transformation, and rank transformation.</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23</a:t>
            </a:fld>
            <a:endParaRPr lang="en-US"/>
          </a:p>
        </p:txBody>
      </p:sp>
    </p:spTree>
    <p:extLst>
      <p:ext uri="{BB962C8B-B14F-4D97-AF65-F5344CB8AC3E}">
        <p14:creationId xmlns:p14="http://schemas.microsoft.com/office/powerpoint/2010/main" val="1641078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Rank transformation is as easy as ordering and ranking values. It is interpretable, easy to implement, solves the problems at hand, and can be better than power transformation on skewed data.</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24</a:t>
            </a:fld>
            <a:endParaRPr lang="en-US"/>
          </a:p>
        </p:txBody>
      </p:sp>
    </p:spTree>
    <p:extLst>
      <p:ext uri="{BB962C8B-B14F-4D97-AF65-F5344CB8AC3E}">
        <p14:creationId xmlns:p14="http://schemas.microsoft.com/office/powerpoint/2010/main" val="1879936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and log transformation are simply taking </a:t>
            </a:r>
            <a:r>
              <a:rPr lang="en-US" dirty="0" err="1"/>
              <a:t>x</a:t>
            </a:r>
            <a:r>
              <a:rPr lang="en-US" baseline="30000" dirty="0" err="1"/>
              <a:t>r</a:t>
            </a:r>
            <a:r>
              <a:rPr lang="en-US" baseline="30000" dirty="0"/>
              <a:t> </a:t>
            </a:r>
            <a:r>
              <a:rPr lang="en-US" dirty="0"/>
              <a:t>or log(x). This does make data less interpretable, but it is easy to implement, easy to automatically find the optimal value of r, and it solves the challenge of extreme values and model leverage.</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25</a:t>
            </a:fld>
            <a:endParaRPr lang="en-US"/>
          </a:p>
        </p:txBody>
      </p:sp>
    </p:spTree>
    <p:extLst>
      <p:ext uri="{BB962C8B-B14F-4D97-AF65-F5344CB8AC3E}">
        <p14:creationId xmlns:p14="http://schemas.microsoft.com/office/powerpoint/2010/main" val="2669845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26</a:t>
            </a:fld>
            <a:endParaRPr lang="en-US"/>
          </a:p>
        </p:txBody>
      </p:sp>
    </p:spTree>
    <p:extLst>
      <p:ext uri="{BB962C8B-B14F-4D97-AF65-F5344CB8AC3E}">
        <p14:creationId xmlns:p14="http://schemas.microsoft.com/office/powerpoint/2010/main" val="3201715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deciding how to transform data, we want to start by examining the distribution of data. If the data has a positive skew, we want to perform a log transformation. If the data is still positive skewed, we can do a negative power transformation. If after log transformation, the data is negative skewed, we can do a power transformation using a power between 0 and 1. If the data has a negative skew, we can do a square transformation. If the data is still positive skewed, we can do a power transformation of 1 or 2. If the data is negative skewed after square transformation, we can do a power transformation of a power greater than 2. We should do rank transformation on any variables that we can’t transform suitably with a power transformation, and use bucket transformation on all the other numerical variables.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27</a:t>
            </a:fld>
            <a:endParaRPr lang="en-US"/>
          </a:p>
        </p:txBody>
      </p:sp>
    </p:spTree>
    <p:extLst>
      <p:ext uri="{BB962C8B-B14F-4D97-AF65-F5344CB8AC3E}">
        <p14:creationId xmlns:p14="http://schemas.microsoft.com/office/powerpoint/2010/main" val="3398405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perform rank transformation on </a:t>
            </a:r>
            <a:r>
              <a:rPr lang="en-US" dirty="0" err="1"/>
              <a:t>RateManualNum</a:t>
            </a:r>
            <a:r>
              <a:rPr lang="en-US" dirty="0"/>
              <a:t>, </a:t>
            </a:r>
            <a:r>
              <a:rPr lang="en-US" dirty="0" err="1"/>
              <a:t>BI_Limit</a:t>
            </a:r>
            <a:r>
              <a:rPr lang="en-US" dirty="0"/>
              <a:t>, </a:t>
            </a:r>
            <a:r>
              <a:rPr lang="en-US" dirty="0" err="1"/>
              <a:t>FirmCode</a:t>
            </a:r>
            <a:r>
              <a:rPr lang="en-US" dirty="0"/>
              <a:t>, agege75_lt30_lt21_pointed, </a:t>
            </a:r>
            <a:r>
              <a:rPr lang="en-US" dirty="0" err="1"/>
              <a:t>PD_Limit</a:t>
            </a:r>
            <a:r>
              <a:rPr lang="en-US" dirty="0"/>
              <a:t>, </a:t>
            </a:r>
            <a:r>
              <a:rPr lang="en-US" dirty="0" err="1"/>
              <a:t>MP_Limit</a:t>
            </a:r>
            <a:r>
              <a:rPr lang="en-US" dirty="0"/>
              <a:t>, </a:t>
            </a:r>
            <a:r>
              <a:rPr lang="en-US" dirty="0" err="1"/>
              <a:t>maxvehvalue</a:t>
            </a:r>
            <a:r>
              <a:rPr lang="en-US" dirty="0"/>
              <a:t>, </a:t>
            </a:r>
            <a:r>
              <a:rPr lang="en-US" dirty="0" err="1"/>
              <a:t>PIP_Limit</a:t>
            </a:r>
            <a:r>
              <a:rPr lang="en-US" dirty="0"/>
              <a:t>, </a:t>
            </a:r>
            <a:r>
              <a:rPr lang="en-US" dirty="0" err="1"/>
              <a:t>nextpremch</a:t>
            </a:r>
            <a:r>
              <a:rPr lang="en-US" dirty="0"/>
              <a:t>, </a:t>
            </a:r>
            <a:r>
              <a:rPr lang="en-US" dirty="0" err="1"/>
              <a:t>DaysLapseNum</a:t>
            </a:r>
            <a:r>
              <a:rPr lang="en-US" dirty="0"/>
              <a:t>, </a:t>
            </a:r>
            <a:r>
              <a:rPr lang="en-US" dirty="0" err="1"/>
              <a:t>Logit_ProductVersionName</a:t>
            </a:r>
            <a:r>
              <a:rPr lang="en-US" dirty="0"/>
              <a:t>, and </a:t>
            </a:r>
            <a:r>
              <a:rPr lang="en-US" dirty="0" err="1"/>
              <a:t>lastendmt</a:t>
            </a:r>
            <a:r>
              <a:rPr lang="en-US" dirty="0"/>
              <a:t>. We perform log transformation on </a:t>
            </a:r>
            <a:r>
              <a:rPr lang="en-US" dirty="0" err="1"/>
              <a:t>uwtiergroup</a:t>
            </a:r>
            <a:r>
              <a:rPr lang="en-US" dirty="0"/>
              <a:t>, </a:t>
            </a:r>
            <a:r>
              <a:rPr lang="en-US" dirty="0" err="1"/>
              <a:t>noncancelendmts</a:t>
            </a:r>
            <a:r>
              <a:rPr lang="en-US" dirty="0"/>
              <a:t>, and </a:t>
            </a:r>
            <a:r>
              <a:rPr lang="en-US" dirty="0" err="1"/>
              <a:t>incurred_loss</a:t>
            </a:r>
            <a:r>
              <a:rPr lang="en-US" dirty="0"/>
              <a:t>. We perform square transformation on </a:t>
            </a:r>
            <a:r>
              <a:rPr lang="en-US" dirty="0" err="1"/>
              <a:t>Logit_FL_CreditActionCode</a:t>
            </a:r>
            <a:r>
              <a:rPr lang="en-US" dirty="0"/>
              <a:t> and </a:t>
            </a:r>
            <a:r>
              <a:rPr lang="en-US" dirty="0" err="1"/>
              <a:t>Logit_StateGroup</a:t>
            </a:r>
            <a:r>
              <a:rPr lang="en-US" dirty="0"/>
              <a:t>. Finally, we perform a power transformation of powers between 0 and 1 on </a:t>
            </a:r>
            <a:r>
              <a:rPr lang="en-US" dirty="0" err="1"/>
              <a:t>total_fee</a:t>
            </a:r>
            <a:r>
              <a:rPr lang="en-US" dirty="0"/>
              <a:t>, </a:t>
            </a:r>
            <a:r>
              <a:rPr lang="en-US" dirty="0" err="1"/>
              <a:t>total_ann_prem</a:t>
            </a:r>
            <a:r>
              <a:rPr lang="en-US" dirty="0"/>
              <a:t>, </a:t>
            </a:r>
            <a:r>
              <a:rPr lang="en-US" dirty="0" err="1"/>
              <a:t>CL_Limit</a:t>
            </a:r>
            <a:r>
              <a:rPr lang="en-US" dirty="0"/>
              <a:t>, </a:t>
            </a:r>
            <a:r>
              <a:rPr lang="en-US" dirty="0" err="1"/>
              <a:t>npchcat</a:t>
            </a:r>
            <a:r>
              <a:rPr lang="en-US" dirty="0"/>
              <a:t>, </a:t>
            </a:r>
            <a:r>
              <a:rPr lang="en-US" dirty="0" err="1"/>
              <a:t>InsuranceExperienceDaysNum</a:t>
            </a:r>
            <a:r>
              <a:rPr lang="en-US" dirty="0"/>
              <a:t>, and </a:t>
            </a:r>
            <a:r>
              <a:rPr lang="en-US" dirty="0" err="1"/>
              <a:t>CP_Limit</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28</a:t>
            </a:fld>
            <a:endParaRPr lang="en-US"/>
          </a:p>
        </p:txBody>
      </p:sp>
    </p:spTree>
    <p:extLst>
      <p:ext uri="{BB962C8B-B14F-4D97-AF65-F5344CB8AC3E}">
        <p14:creationId xmlns:p14="http://schemas.microsoft.com/office/powerpoint/2010/main" val="2192915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29</a:t>
            </a:fld>
            <a:endParaRPr lang="en-US"/>
          </a:p>
        </p:txBody>
      </p:sp>
    </p:spTree>
    <p:extLst>
      <p:ext uri="{BB962C8B-B14F-4D97-AF65-F5344CB8AC3E}">
        <p14:creationId xmlns:p14="http://schemas.microsoft.com/office/powerpoint/2010/main" val="2803399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thoroughly considered the data anomalies in the dataset provided and handled missing values, coding errors, categorical variables with too many levels, and numerical variables with extreme values. We have also performed logit smoothing on categorical variables and rank, log, and power transformation on numerical variables to make them better input features for a model. This data should now be prepared to input into a Decision Tree, Random Forest, Gradient Boosting, or Regression model.</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30</a:t>
            </a:fld>
            <a:endParaRPr lang="en-US"/>
          </a:p>
        </p:txBody>
      </p:sp>
    </p:spTree>
    <p:extLst>
      <p:ext uri="{BB962C8B-B14F-4D97-AF65-F5344CB8AC3E}">
        <p14:creationId xmlns:p14="http://schemas.microsoft.com/office/powerpoint/2010/main" val="71331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complete this project inside </a:t>
            </a:r>
            <a:r>
              <a:rPr lang="en-US" dirty="0" err="1"/>
              <a:t>Jupyter</a:t>
            </a:r>
            <a:r>
              <a:rPr lang="en-US" dirty="0"/>
              <a:t> Notebooks using a Python kernel. </a:t>
            </a:r>
            <a:r>
              <a:rPr lang="en-US" dirty="0" err="1"/>
              <a:t>Jupyter</a:t>
            </a:r>
            <a:r>
              <a:rPr lang="en-US" dirty="0"/>
              <a:t> Notebooks are a great tool for combining live code with explanatory text and inline graphics. Python provides us with a couple of convenient libraries which we begin with loading, including </a:t>
            </a:r>
            <a:r>
              <a:rPr lang="en-US" dirty="0" err="1"/>
              <a:t>numpy</a:t>
            </a:r>
            <a:r>
              <a:rPr lang="en-US" dirty="0"/>
              <a:t> for mathematical computing, seaborn for data visualization, and pandas for working with data in data frame format. Many Python programmers either love or hate pandas, but we see great value in the simple indexing, string operations, and aggregation and shaping operations available with the data frame structure for this data preparation task.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4</a:t>
            </a:fld>
            <a:endParaRPr lang="en-US"/>
          </a:p>
        </p:txBody>
      </p:sp>
    </p:spTree>
    <p:extLst>
      <p:ext uri="{BB962C8B-B14F-4D97-AF65-F5344CB8AC3E}">
        <p14:creationId xmlns:p14="http://schemas.microsoft.com/office/powerpoint/2010/main" val="245137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5</a:t>
            </a:fld>
            <a:endParaRPr lang="en-US"/>
          </a:p>
        </p:txBody>
      </p:sp>
    </p:spTree>
    <p:extLst>
      <p:ext uri="{BB962C8B-B14F-4D97-AF65-F5344CB8AC3E}">
        <p14:creationId xmlns:p14="http://schemas.microsoft.com/office/powerpoint/2010/main" val="3843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take time to explore the data and pay careful attention to possible data anomalies like miscoding errors, outliers, skewed distributions, and </a:t>
            </a:r>
            <a:r>
              <a:rPr lang="en-US" dirty="0" err="1"/>
              <a:t>missingness</a:t>
            </a:r>
            <a:r>
              <a:rPr lang="en-US" dirty="0"/>
              <a:t>. Most datasets are observational, and in large data we are very likely to have these anomalies present. We need to recognize them and handle them, so they don’t negatively impact model performance. </a:t>
            </a:r>
          </a:p>
          <a:p>
            <a:r>
              <a:rPr lang="en-US" dirty="0"/>
              <a:t>Categorical variables are most susceptible to the data anomalies of having low frequency categories, too many categories, missing data, or coding errors. Numerical variables are most susceptible to the anomalies of missing data, extreme outliers, skewness, and coding errors. We will address each of these in this dataset, and step 1 is exploring the data to identify them. </a:t>
            </a:r>
          </a:p>
          <a:p>
            <a:r>
              <a:rPr lang="en-US" dirty="0"/>
              <a:t>While it is impossible to detect every possible data anomaly, we can review a basic checklist. For categorical variables, we want to verify cardinality by checking that there are as many categories in the data as we expect there to be. We also want to review the frequency counts for each level. For numerical variables, we want to check for skewness and outliers by visually examining the distribution and reviewing the summary statistics, extreme values, and data range.</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6</a:t>
            </a:fld>
            <a:endParaRPr lang="en-US"/>
          </a:p>
        </p:txBody>
      </p:sp>
    </p:spTree>
    <p:extLst>
      <p:ext uri="{BB962C8B-B14F-4D97-AF65-F5344CB8AC3E}">
        <p14:creationId xmlns:p14="http://schemas.microsoft.com/office/powerpoint/2010/main" val="299237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tasks of data exploration is visualization, or presenting data graphically in order to give the analyst a qualitative understanding of the information and relationships in the data. Understanding the data allows us to detect, measure, and compare data points. We can use bar charts, histograms, and boxplots to visually review most of the anomalies on our checklist.</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7</a:t>
            </a:fld>
            <a:endParaRPr lang="en-US"/>
          </a:p>
        </p:txBody>
      </p:sp>
    </p:spTree>
    <p:extLst>
      <p:ext uri="{BB962C8B-B14F-4D97-AF65-F5344CB8AC3E}">
        <p14:creationId xmlns:p14="http://schemas.microsoft.com/office/powerpoint/2010/main" val="2403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exploration consists of reading in the csv file and viewing the first few lines, after which we check out the frequency of values in the categories of </a:t>
            </a:r>
            <a:r>
              <a:rPr lang="en-US" dirty="0" err="1"/>
              <a:t>affin_grp</a:t>
            </a:r>
            <a:r>
              <a:rPr lang="en-US" dirty="0"/>
              <a:t>. We create a new variable called </a:t>
            </a:r>
            <a:r>
              <a:rPr lang="en-US" dirty="0" err="1"/>
              <a:t>grp_affin_grp</a:t>
            </a:r>
            <a:r>
              <a:rPr lang="en-US" dirty="0"/>
              <a:t> for handling the low frequency values, and we visually inspect it by looking at a bar chart of each group on the x-axis and the percentage of values falling into that group on the y-axis. We can see that more than 70% of the data falls into the AGNCY category, with AFFRV, BDMKT, and Other falling around 8-10% each. We also view a histogram of </a:t>
            </a:r>
            <a:r>
              <a:rPr lang="en-US" dirty="0" err="1"/>
              <a:t>total_fee</a:t>
            </a:r>
            <a:r>
              <a:rPr lang="en-US" dirty="0"/>
              <a:t> together with a kernel density estimation of the probability density function of the variable. We can see that this variable is skewed very far to the right. The histogram peaks between fees of 0-100, but the graph has a tail out to 600. </a:t>
            </a:r>
          </a:p>
          <a:p>
            <a:endParaRPr lang="en-US" dirty="0"/>
          </a:p>
        </p:txBody>
      </p:sp>
      <p:sp>
        <p:nvSpPr>
          <p:cNvPr id="4" name="Slide Number Placeholder 3"/>
          <p:cNvSpPr>
            <a:spLocks noGrp="1"/>
          </p:cNvSpPr>
          <p:nvPr>
            <p:ph type="sldNum" sz="quarter" idx="10"/>
          </p:nvPr>
        </p:nvSpPr>
        <p:spPr/>
        <p:txBody>
          <a:bodyPr/>
          <a:lstStyle/>
          <a:p>
            <a:fld id="{22E9839D-8F0D-4D3B-837D-339FF745FE2C}" type="slidenum">
              <a:rPr lang="en-US" smtClean="0"/>
              <a:t>8</a:t>
            </a:fld>
            <a:endParaRPr lang="en-US"/>
          </a:p>
        </p:txBody>
      </p:sp>
    </p:spTree>
    <p:extLst>
      <p:ext uri="{BB962C8B-B14F-4D97-AF65-F5344CB8AC3E}">
        <p14:creationId xmlns:p14="http://schemas.microsoft.com/office/powerpoint/2010/main" val="352829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E9839D-8F0D-4D3B-837D-339FF745FE2C}" type="slidenum">
              <a:rPr lang="en-US" smtClean="0"/>
              <a:t>9</a:t>
            </a:fld>
            <a:endParaRPr lang="en-US"/>
          </a:p>
        </p:txBody>
      </p:sp>
    </p:spTree>
    <p:extLst>
      <p:ext uri="{BB962C8B-B14F-4D97-AF65-F5344CB8AC3E}">
        <p14:creationId xmlns:p14="http://schemas.microsoft.com/office/powerpoint/2010/main" val="281712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Missing values are very problematic because many data mining algorithms require complete cases for analysis. One way of handling missing data is by creating missing value indicators. A missing value indicator is a variable which has a 1 indicating that a value is missing from the original categorical variable and a 0 indicating that the original variable is not missing. Missing value indicators are valuable because the </a:t>
            </a:r>
            <a:r>
              <a:rPr lang="en-US" sz="1050" dirty="0" err="1"/>
              <a:t>missingness</a:t>
            </a:r>
            <a:r>
              <a:rPr lang="en-US" sz="1050" dirty="0"/>
              <a:t> itself can be informative. Missing data has a missing value pattern that is useful for predictive modeling. In our example, someone who is missing a credit score may not have data available because they have no credit history, or because they have provided a misspelled name for their credit check, or because their credit file is not available with the agency used by the business. The </a:t>
            </a:r>
            <a:r>
              <a:rPr lang="en-US" sz="1050" dirty="0" err="1"/>
              <a:t>missingness</a:t>
            </a:r>
            <a:r>
              <a:rPr lang="en-US" sz="1050" dirty="0"/>
              <a:t> carries information that would be lost if we chose to remove observations with missing values or otherwise impute the values without creating a missing indicator first.</a:t>
            </a:r>
          </a:p>
          <a:p>
            <a:endParaRPr lang="en-US" sz="1050" dirty="0"/>
          </a:p>
          <a:p>
            <a:r>
              <a:rPr lang="en-US" sz="1050" dirty="0"/>
              <a:t>We can also handle missing values through complete case analysis. With complete case analysis, we would remove any observation with missing values. This is a feasible option when few cases are missing but that is not the case in our data. Removing incomplete cases results in ignoring a large portion of the population—we would only have (1-α)</a:t>
            </a:r>
            <a:r>
              <a:rPr lang="en-US" sz="1050" baseline="30000" dirty="0"/>
              <a:t>k</a:t>
            </a:r>
            <a:r>
              <a:rPr lang="en-US" sz="1050" dirty="0"/>
              <a:t> complete cases for k variables missing with probability α. This means that if our 64 variables have a 1% chance of missing, we only have 53% complete cases and our dataset is reduce to 373K observations. If we remove all observations with any missing values, we also make it difficult to evaluate new cases presented to our model with missing values because there is no precedent in the training data. </a:t>
            </a:r>
          </a:p>
          <a:p>
            <a:endParaRPr lang="en-US" sz="1050" dirty="0"/>
          </a:p>
          <a:p>
            <a:r>
              <a:rPr lang="en-US" sz="1050" dirty="0"/>
              <a:t>If we want to heed the drawbacks of complete case analysis, there are some data mining algorithms we can employ that will handle </a:t>
            </a:r>
            <a:r>
              <a:rPr lang="en-US" sz="1050" dirty="0" err="1"/>
              <a:t>missingness</a:t>
            </a:r>
            <a:r>
              <a:rPr lang="en-US" sz="1050" dirty="0"/>
              <a:t> inherently. Decision trees, for example, classify data by assigning association rules to an outcome that can be pictured as tree with various nodes and splits. They can inherently handle missing data by creating surrogate splits in the tree.</a:t>
            </a:r>
          </a:p>
          <a:p>
            <a:endParaRPr lang="en-US" sz="1050" dirty="0"/>
          </a:p>
          <a:p>
            <a:endParaRPr lang="en-US" sz="1050" dirty="0"/>
          </a:p>
          <a:p>
            <a:endParaRPr lang="en-US" sz="1050" dirty="0"/>
          </a:p>
        </p:txBody>
      </p:sp>
      <p:sp>
        <p:nvSpPr>
          <p:cNvPr id="4" name="Slide Number Placeholder 3"/>
          <p:cNvSpPr>
            <a:spLocks noGrp="1"/>
          </p:cNvSpPr>
          <p:nvPr>
            <p:ph type="sldNum" sz="quarter" idx="10"/>
          </p:nvPr>
        </p:nvSpPr>
        <p:spPr/>
        <p:txBody>
          <a:bodyPr/>
          <a:lstStyle/>
          <a:p>
            <a:fld id="{22E9839D-8F0D-4D3B-837D-339FF745FE2C}" type="slidenum">
              <a:rPr lang="en-US" smtClean="0"/>
              <a:t>10</a:t>
            </a:fld>
            <a:endParaRPr lang="en-US"/>
          </a:p>
        </p:txBody>
      </p:sp>
    </p:spTree>
    <p:extLst>
      <p:ext uri="{BB962C8B-B14F-4D97-AF65-F5344CB8AC3E}">
        <p14:creationId xmlns:p14="http://schemas.microsoft.com/office/powerpoint/2010/main" val="3700068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D782-6B54-4107-AE01-80A858D9B8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07BFD-F631-452F-8D8F-55B835EA0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42F915-5C76-4F75-9428-804E6C8918C2}"/>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5" name="Footer Placeholder 4">
            <a:extLst>
              <a:ext uri="{FF2B5EF4-FFF2-40B4-BE49-F238E27FC236}">
                <a16:creationId xmlns:a16="http://schemas.microsoft.com/office/drawing/2014/main" id="{0B64655D-3EA8-40BE-9515-54434C3B5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2AFEF-4069-4A4A-B06E-D2E343E982CB}"/>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128996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6B5C-BC6D-4C34-A360-9CB4DC36D7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F150D-F23B-489A-97FB-B3F93A0DDC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E15B2-5B00-4E2E-919C-81984BF433F8}"/>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5" name="Footer Placeholder 4">
            <a:extLst>
              <a:ext uri="{FF2B5EF4-FFF2-40B4-BE49-F238E27FC236}">
                <a16:creationId xmlns:a16="http://schemas.microsoft.com/office/drawing/2014/main" id="{4D1AB5A1-4B22-4459-B710-20489C5BD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49656-F1A1-464F-B3BE-F32E53D11C8A}"/>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40010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985BF4-57F0-48D8-9B95-05A93E573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7F8220-7AB8-4D43-A833-5F9214A42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C776A-153C-46EF-A2E3-E10F5F846F97}"/>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5" name="Footer Placeholder 4">
            <a:extLst>
              <a:ext uri="{FF2B5EF4-FFF2-40B4-BE49-F238E27FC236}">
                <a16:creationId xmlns:a16="http://schemas.microsoft.com/office/drawing/2014/main" id="{BE187CC4-0CDB-4004-BB44-713DC0D34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FB0C4-A47C-44D4-BBE8-D8D71751713D}"/>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207315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3C14-F438-4C2D-AC4D-52AB7205B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F6852-B06C-41CB-8E1D-10D63A9AE9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9A728-6EB6-4448-AB59-2B670824E198}"/>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5" name="Footer Placeholder 4">
            <a:extLst>
              <a:ext uri="{FF2B5EF4-FFF2-40B4-BE49-F238E27FC236}">
                <a16:creationId xmlns:a16="http://schemas.microsoft.com/office/drawing/2014/main" id="{53FC8004-A1EF-44F0-A72E-41CA828C0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059B7-1698-44E7-BB6B-8E5A80610955}"/>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57389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DE4F2-816F-4B38-8982-51A524A85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EE95B-FD44-40AE-8ABE-5D077B150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267925-2D87-435F-8C19-562D3B84A1A4}"/>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5" name="Footer Placeholder 4">
            <a:extLst>
              <a:ext uri="{FF2B5EF4-FFF2-40B4-BE49-F238E27FC236}">
                <a16:creationId xmlns:a16="http://schemas.microsoft.com/office/drawing/2014/main" id="{8F6160E9-661D-497C-ABCE-C2C74AFE5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8143C-6ABD-47EB-BFC0-1DCB5A1DE429}"/>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409632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BAE7-4ED5-450C-A76A-BC0719A93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76D5C-04F6-4932-A913-E44FCCAF98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3397B4-F129-4413-A9E9-EBD97F452E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0E1C2C-918E-4BEF-9D14-2DCADB9FB9D3}"/>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6" name="Footer Placeholder 5">
            <a:extLst>
              <a:ext uri="{FF2B5EF4-FFF2-40B4-BE49-F238E27FC236}">
                <a16:creationId xmlns:a16="http://schemas.microsoft.com/office/drawing/2014/main" id="{CE838B3B-CBA9-4C6B-BDC5-5C3FDCC23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E4300-D1D7-4D8B-B606-18A1EFCEE8EB}"/>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321429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4E06-60E3-45E1-B042-7BA0A030A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089767-610E-472D-A7D1-DD69BA04B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1A88DC-389B-4520-8A9D-DC6110A18B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2EB04-D8D1-4129-B5A5-8DCCF8FAC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E50F24-F30E-4174-B741-A93E6D19AF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F1B07-2FE6-4E9D-8B5F-078B3D90AC6F}"/>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8" name="Footer Placeholder 7">
            <a:extLst>
              <a:ext uri="{FF2B5EF4-FFF2-40B4-BE49-F238E27FC236}">
                <a16:creationId xmlns:a16="http://schemas.microsoft.com/office/drawing/2014/main" id="{A3E8A517-59F4-4096-BCCD-3A76F1E5D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815D03-95E7-4190-8472-6C9EA94D1B45}"/>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334993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9EEF-587D-4BE1-A7C2-B94299B18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55BDE2-BD04-49E1-9559-C99F0D9298D9}"/>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4" name="Footer Placeholder 3">
            <a:extLst>
              <a:ext uri="{FF2B5EF4-FFF2-40B4-BE49-F238E27FC236}">
                <a16:creationId xmlns:a16="http://schemas.microsoft.com/office/drawing/2014/main" id="{6B7E83D1-97C0-4ECC-8CF9-91F83D6DD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893786-268B-4B5A-9C46-AC8F40A73FC6}"/>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127375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D2708-C60C-4C68-B5D1-54D764A3B24E}"/>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3" name="Footer Placeholder 2">
            <a:extLst>
              <a:ext uri="{FF2B5EF4-FFF2-40B4-BE49-F238E27FC236}">
                <a16:creationId xmlns:a16="http://schemas.microsoft.com/office/drawing/2014/main" id="{FFC2C33F-B9C0-4907-B6DF-EFE7BA7A4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84CCF-A283-4617-A816-3DBD940B5972}"/>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39338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E8547-8B8E-4CA4-8981-172855084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D027AB-4D65-41FC-943A-64A46958D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E941A-A686-4106-87D8-0CA19B973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331CE4-1119-4FB9-97FB-2EC1AC724064}"/>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6" name="Footer Placeholder 5">
            <a:extLst>
              <a:ext uri="{FF2B5EF4-FFF2-40B4-BE49-F238E27FC236}">
                <a16:creationId xmlns:a16="http://schemas.microsoft.com/office/drawing/2014/main" id="{25979379-53BB-417C-9074-648A38484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3D19F-597B-4483-99B4-DEA4AA7A7162}"/>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40255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D05-E9B5-4909-BF90-AFA21ADD8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E5AD6-6529-4F66-8884-4A64A6C48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35B571-BA32-4BF4-90C9-76C32822F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882D5-7D03-464B-B54A-9628919D0F1D}"/>
              </a:ext>
            </a:extLst>
          </p:cNvPr>
          <p:cNvSpPr>
            <a:spLocks noGrp="1"/>
          </p:cNvSpPr>
          <p:nvPr>
            <p:ph type="dt" sz="half" idx="10"/>
          </p:nvPr>
        </p:nvSpPr>
        <p:spPr/>
        <p:txBody>
          <a:bodyPr/>
          <a:lstStyle/>
          <a:p>
            <a:fld id="{C8933D97-F51B-4436-823D-0BF48278B0A9}" type="datetimeFigureOut">
              <a:rPr lang="en-US" smtClean="0"/>
              <a:t>12/3/2017</a:t>
            </a:fld>
            <a:endParaRPr lang="en-US"/>
          </a:p>
        </p:txBody>
      </p:sp>
      <p:sp>
        <p:nvSpPr>
          <p:cNvPr id="6" name="Footer Placeholder 5">
            <a:extLst>
              <a:ext uri="{FF2B5EF4-FFF2-40B4-BE49-F238E27FC236}">
                <a16:creationId xmlns:a16="http://schemas.microsoft.com/office/drawing/2014/main" id="{2BCC021D-8C55-44E1-ACF3-F29EC9D88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7362A7-1665-4B0E-B4FB-FCE271FE6E48}"/>
              </a:ext>
            </a:extLst>
          </p:cNvPr>
          <p:cNvSpPr>
            <a:spLocks noGrp="1"/>
          </p:cNvSpPr>
          <p:nvPr>
            <p:ph type="sldNum" sz="quarter" idx="12"/>
          </p:nvPr>
        </p:nvSpPr>
        <p:spPr/>
        <p:txBody>
          <a:bodyPr/>
          <a:lstStyle/>
          <a:p>
            <a:fld id="{50B513E5-73B8-40C1-B394-21F45FE59243}" type="slidenum">
              <a:rPr lang="en-US" smtClean="0"/>
              <a:t>‹#›</a:t>
            </a:fld>
            <a:endParaRPr lang="en-US"/>
          </a:p>
        </p:txBody>
      </p:sp>
    </p:spTree>
    <p:extLst>
      <p:ext uri="{BB962C8B-B14F-4D97-AF65-F5344CB8AC3E}">
        <p14:creationId xmlns:p14="http://schemas.microsoft.com/office/powerpoint/2010/main" val="384865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C172D1-552A-4FBE-AE59-668FB422F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E4B26C-97CC-4189-8CE8-4A65DBC47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BBD8C-D189-4ED8-9106-B0C485D01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33D97-F51B-4436-823D-0BF48278B0A9}" type="datetimeFigureOut">
              <a:rPr lang="en-US" smtClean="0"/>
              <a:t>12/3/2017</a:t>
            </a:fld>
            <a:endParaRPr lang="en-US"/>
          </a:p>
        </p:txBody>
      </p:sp>
      <p:sp>
        <p:nvSpPr>
          <p:cNvPr id="5" name="Footer Placeholder 4">
            <a:extLst>
              <a:ext uri="{FF2B5EF4-FFF2-40B4-BE49-F238E27FC236}">
                <a16:creationId xmlns:a16="http://schemas.microsoft.com/office/drawing/2014/main" id="{43D0777F-EB43-448B-8979-E8C7B4700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FB1CD-9E0A-48EA-84FC-2CC79BFBB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513E5-73B8-40C1-B394-21F45FE59243}" type="slidenum">
              <a:rPr lang="en-US" smtClean="0"/>
              <a:t>‹#›</a:t>
            </a:fld>
            <a:endParaRPr lang="en-US"/>
          </a:p>
        </p:txBody>
      </p:sp>
    </p:spTree>
    <p:extLst>
      <p:ext uri="{BB962C8B-B14F-4D97-AF65-F5344CB8AC3E}">
        <p14:creationId xmlns:p14="http://schemas.microsoft.com/office/powerpoint/2010/main" val="30196757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67ACD7-F9DD-4983-9066-8E4F92B67F7D}"/>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rPr>
              <a:t>Data Preparation Final</a:t>
            </a:r>
          </a:p>
        </p:txBody>
      </p:sp>
      <p:sp>
        <p:nvSpPr>
          <p:cNvPr id="3" name="Subtitle 2">
            <a:extLst>
              <a:ext uri="{FF2B5EF4-FFF2-40B4-BE49-F238E27FC236}">
                <a16:creationId xmlns:a16="http://schemas.microsoft.com/office/drawing/2014/main" id="{0E113F94-0030-4B0A-B9C7-206F93666269}"/>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1"/>
                </a:solidFill>
              </a:rPr>
              <a:t>Parker Lutz</a:t>
            </a:r>
          </a:p>
          <a:p>
            <a:pPr algn="r"/>
            <a:r>
              <a:rPr lang="en-US" sz="2000" dirty="0">
                <a:solidFill>
                  <a:schemeClr val="accent1"/>
                </a:solidFill>
              </a:rPr>
              <a:t>STA 6714 Fall 2017</a:t>
            </a:r>
          </a:p>
        </p:txBody>
      </p:sp>
    </p:spTree>
    <p:extLst>
      <p:ext uri="{BB962C8B-B14F-4D97-AF65-F5344CB8AC3E}">
        <p14:creationId xmlns:p14="http://schemas.microsoft.com/office/powerpoint/2010/main" val="122227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99490C-3963-4513-8548-2DC28102D5D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Missing Values</a:t>
            </a:r>
          </a:p>
        </p:txBody>
      </p:sp>
      <p:sp>
        <p:nvSpPr>
          <p:cNvPr id="3" name="Content Placeholder 2">
            <a:extLst>
              <a:ext uri="{FF2B5EF4-FFF2-40B4-BE49-F238E27FC236}">
                <a16:creationId xmlns:a16="http://schemas.microsoft.com/office/drawing/2014/main" id="{AE78E8EA-0711-4A3B-9088-150EE4F3AD23}"/>
              </a:ext>
            </a:extLst>
          </p:cNvPr>
          <p:cNvSpPr>
            <a:spLocks noGrp="1"/>
          </p:cNvSpPr>
          <p:nvPr>
            <p:ph idx="1"/>
          </p:nvPr>
        </p:nvSpPr>
        <p:spPr>
          <a:xfrm>
            <a:off x="4976031" y="963877"/>
            <a:ext cx="6377769" cy="4930246"/>
          </a:xfrm>
        </p:spPr>
        <p:txBody>
          <a:bodyPr anchor="ctr">
            <a:normAutofit/>
          </a:bodyPr>
          <a:lstStyle/>
          <a:p>
            <a:r>
              <a:rPr lang="en-US" sz="2400" dirty="0"/>
              <a:t>Missing Value Indicator</a:t>
            </a:r>
          </a:p>
          <a:p>
            <a:pPr lvl="1"/>
            <a:r>
              <a:rPr lang="en-US" dirty="0"/>
              <a:t>Retain missing value patterns</a:t>
            </a:r>
          </a:p>
          <a:p>
            <a:pPr lvl="1"/>
            <a:r>
              <a:rPr lang="en-US" dirty="0"/>
              <a:t>Used in our data on </a:t>
            </a:r>
            <a:r>
              <a:rPr lang="en-US" dirty="0" err="1"/>
              <a:t>PIP_Limit</a:t>
            </a:r>
            <a:r>
              <a:rPr lang="en-US" dirty="0"/>
              <a:t>, </a:t>
            </a:r>
            <a:r>
              <a:rPr lang="en-US" dirty="0" err="1"/>
              <a:t>CP_Limit</a:t>
            </a:r>
            <a:r>
              <a:rPr lang="en-US" dirty="0"/>
              <a:t>, and Others</a:t>
            </a:r>
          </a:p>
          <a:p>
            <a:r>
              <a:rPr lang="en-US" sz="2400" dirty="0"/>
              <a:t>Complete case analysis</a:t>
            </a:r>
          </a:p>
          <a:p>
            <a:r>
              <a:rPr lang="en-US" sz="2400" dirty="0"/>
              <a:t>Built-in model </a:t>
            </a:r>
          </a:p>
          <a:p>
            <a:r>
              <a:rPr lang="en-US" sz="2400" dirty="0"/>
              <a:t>Imputation</a:t>
            </a:r>
          </a:p>
          <a:p>
            <a:endParaRPr lang="en-US" sz="2400" dirty="0"/>
          </a:p>
        </p:txBody>
      </p:sp>
    </p:spTree>
    <p:extLst>
      <p:ext uri="{BB962C8B-B14F-4D97-AF65-F5344CB8AC3E}">
        <p14:creationId xmlns:p14="http://schemas.microsoft.com/office/powerpoint/2010/main" val="427851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57D5BC1B-F007-4D7B-AF24-0EE81328B359}"/>
              </a:ext>
            </a:extLst>
          </p:cNvPr>
          <p:cNvPicPr>
            <a:picLocks noChangeAspect="1"/>
          </p:cNvPicPr>
          <p:nvPr/>
        </p:nvPicPr>
        <p:blipFill>
          <a:blip r:embed="rId3"/>
          <a:stretch>
            <a:fillRect/>
          </a:stretch>
        </p:blipFill>
        <p:spPr>
          <a:xfrm>
            <a:off x="4038600" y="2331105"/>
            <a:ext cx="7188199" cy="2192400"/>
          </a:xfrm>
          <a:prstGeom prst="rect">
            <a:avLst/>
          </a:prstGeom>
        </p:spPr>
      </p:pic>
      <p:sp>
        <p:nvSpPr>
          <p:cNvPr id="2" name="Title 1">
            <a:extLst>
              <a:ext uri="{FF2B5EF4-FFF2-40B4-BE49-F238E27FC236}">
                <a16:creationId xmlns:a16="http://schemas.microsoft.com/office/drawing/2014/main" id="{2E71470D-2C0C-4D86-9278-D799E4D6622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US" sz="2600">
                <a:solidFill>
                  <a:schemeClr val="bg1"/>
                </a:solidFill>
              </a:rPr>
              <a:t>Missing value indicators in our data</a:t>
            </a:r>
          </a:p>
        </p:txBody>
      </p:sp>
    </p:spTree>
    <p:extLst>
      <p:ext uri="{BB962C8B-B14F-4D97-AF65-F5344CB8AC3E}">
        <p14:creationId xmlns:p14="http://schemas.microsoft.com/office/powerpoint/2010/main" val="212528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A30244F-3CF6-4686-BF5B-9C28E4BAEBF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Imputing Categorical Values</a:t>
            </a:r>
          </a:p>
        </p:txBody>
      </p:sp>
      <p:sp>
        <p:nvSpPr>
          <p:cNvPr id="3" name="Content Placeholder 2">
            <a:extLst>
              <a:ext uri="{FF2B5EF4-FFF2-40B4-BE49-F238E27FC236}">
                <a16:creationId xmlns:a16="http://schemas.microsoft.com/office/drawing/2014/main" id="{C0AA1670-04F3-4880-8BC2-5EC4532104A5}"/>
              </a:ext>
            </a:extLst>
          </p:cNvPr>
          <p:cNvSpPr>
            <a:spLocks noGrp="1"/>
          </p:cNvSpPr>
          <p:nvPr>
            <p:ph idx="1"/>
          </p:nvPr>
        </p:nvSpPr>
        <p:spPr>
          <a:xfrm>
            <a:off x="4976031" y="963877"/>
            <a:ext cx="6377769" cy="4930246"/>
          </a:xfrm>
        </p:spPr>
        <p:txBody>
          <a:bodyPr anchor="ctr">
            <a:normAutofit/>
          </a:bodyPr>
          <a:lstStyle/>
          <a:p>
            <a:r>
              <a:rPr lang="en-US" sz="2400"/>
              <a:t>Count</a:t>
            </a:r>
          </a:p>
          <a:p>
            <a:r>
              <a:rPr lang="en-US" sz="2400"/>
              <a:t>Default constant</a:t>
            </a:r>
          </a:p>
          <a:p>
            <a:r>
              <a:rPr lang="en-US" sz="2400"/>
              <a:t>Mode</a:t>
            </a:r>
          </a:p>
          <a:p>
            <a:pPr lvl="1"/>
            <a:r>
              <a:rPr lang="en-US"/>
              <a:t>We impute several categories using mode</a:t>
            </a:r>
          </a:p>
          <a:p>
            <a:pPr lvl="1"/>
            <a:r>
              <a:rPr lang="en-US"/>
              <a:t>Unconditional imputation still retains data distribution with unbiased estimator</a:t>
            </a:r>
          </a:p>
        </p:txBody>
      </p:sp>
    </p:spTree>
    <p:extLst>
      <p:ext uri="{BB962C8B-B14F-4D97-AF65-F5344CB8AC3E}">
        <p14:creationId xmlns:p14="http://schemas.microsoft.com/office/powerpoint/2010/main" val="3512478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EDC03638-C760-442D-8E2C-F375FF5ADA4C}"/>
              </a:ext>
            </a:extLst>
          </p:cNvPr>
          <p:cNvPicPr>
            <a:picLocks noChangeAspect="1"/>
          </p:cNvPicPr>
          <p:nvPr/>
        </p:nvPicPr>
        <p:blipFill>
          <a:blip r:embed="rId3"/>
          <a:stretch>
            <a:fillRect/>
          </a:stretch>
        </p:blipFill>
        <p:spPr>
          <a:xfrm>
            <a:off x="4038600" y="2465884"/>
            <a:ext cx="7188199" cy="1922842"/>
          </a:xfrm>
          <a:prstGeom prst="rect">
            <a:avLst/>
          </a:prstGeom>
        </p:spPr>
      </p:pic>
      <p:sp>
        <p:nvSpPr>
          <p:cNvPr id="2" name="Title 1">
            <a:extLst>
              <a:ext uri="{FF2B5EF4-FFF2-40B4-BE49-F238E27FC236}">
                <a16:creationId xmlns:a16="http://schemas.microsoft.com/office/drawing/2014/main" id="{D2DCAE7C-359F-40A2-9155-D4D8EA0FB79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US" sz="2600">
                <a:solidFill>
                  <a:schemeClr val="bg1"/>
                </a:solidFill>
              </a:rPr>
              <a:t>Mode imputation in our data</a:t>
            </a:r>
          </a:p>
        </p:txBody>
      </p:sp>
    </p:spTree>
    <p:extLst>
      <p:ext uri="{BB962C8B-B14F-4D97-AF65-F5344CB8AC3E}">
        <p14:creationId xmlns:p14="http://schemas.microsoft.com/office/powerpoint/2010/main" val="112348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2A6BF6B-993E-4438-B416-ED377443E4C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Clustering</a:t>
            </a:r>
          </a:p>
        </p:txBody>
      </p:sp>
      <p:sp>
        <p:nvSpPr>
          <p:cNvPr id="3" name="Content Placeholder 2">
            <a:extLst>
              <a:ext uri="{FF2B5EF4-FFF2-40B4-BE49-F238E27FC236}">
                <a16:creationId xmlns:a16="http://schemas.microsoft.com/office/drawing/2014/main" id="{15C3B420-A46E-40B0-B25B-6516A861F1BC}"/>
              </a:ext>
            </a:extLst>
          </p:cNvPr>
          <p:cNvSpPr>
            <a:spLocks noGrp="1"/>
          </p:cNvSpPr>
          <p:nvPr>
            <p:ph idx="1"/>
          </p:nvPr>
        </p:nvSpPr>
        <p:spPr>
          <a:xfrm>
            <a:off x="4976031" y="963877"/>
            <a:ext cx="6377769" cy="4930246"/>
          </a:xfrm>
        </p:spPr>
        <p:txBody>
          <a:bodyPr anchor="ctr">
            <a:normAutofit/>
          </a:bodyPr>
          <a:lstStyle/>
          <a:p>
            <a:r>
              <a:rPr lang="en-US" sz="2400"/>
              <a:t>Categorical variables with too many levels are unreliable</a:t>
            </a:r>
          </a:p>
          <a:p>
            <a:r>
              <a:rPr lang="en-US" sz="2400"/>
              <a:t>We group together infrequent categories of affin_grp, StateGroup, ProductVersionName</a:t>
            </a:r>
          </a:p>
        </p:txBody>
      </p:sp>
    </p:spTree>
    <p:extLst>
      <p:ext uri="{BB962C8B-B14F-4D97-AF65-F5344CB8AC3E}">
        <p14:creationId xmlns:p14="http://schemas.microsoft.com/office/powerpoint/2010/main" val="240633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4C1FF93-1F13-465D-9BBB-A02A8047BC8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Coding Errors</a:t>
            </a:r>
          </a:p>
        </p:txBody>
      </p:sp>
      <p:sp>
        <p:nvSpPr>
          <p:cNvPr id="3" name="Content Placeholder 2">
            <a:extLst>
              <a:ext uri="{FF2B5EF4-FFF2-40B4-BE49-F238E27FC236}">
                <a16:creationId xmlns:a16="http://schemas.microsoft.com/office/drawing/2014/main" id="{24C52AD4-C20D-43A2-98E6-63E22A6C0E08}"/>
              </a:ext>
            </a:extLst>
          </p:cNvPr>
          <p:cNvSpPr>
            <a:spLocks noGrp="1"/>
          </p:cNvSpPr>
          <p:nvPr>
            <p:ph idx="1"/>
          </p:nvPr>
        </p:nvSpPr>
        <p:spPr>
          <a:xfrm>
            <a:off x="4976031" y="963877"/>
            <a:ext cx="6377769" cy="4930246"/>
          </a:xfrm>
        </p:spPr>
        <p:txBody>
          <a:bodyPr anchor="ctr">
            <a:normAutofit/>
          </a:bodyPr>
          <a:lstStyle/>
          <a:p>
            <a:r>
              <a:rPr lang="en-US" sz="2400"/>
              <a:t>PaymentPlanDesc broken into DownPayPct and N_Payment</a:t>
            </a:r>
          </a:p>
          <a:p>
            <a:pPr lvl="1"/>
            <a:r>
              <a:rPr lang="en-US" dirty="0"/>
              <a:t>Pay in Full plan</a:t>
            </a:r>
          </a:p>
          <a:p>
            <a:pPr lvl="1"/>
            <a:r>
              <a:rPr lang="en-US" dirty="0"/>
              <a:t>Better Budget plan</a:t>
            </a:r>
          </a:p>
          <a:p>
            <a:pPr lvl="1"/>
            <a:r>
              <a:rPr lang="en-US" dirty="0"/>
              <a:t>Missing values</a:t>
            </a:r>
          </a:p>
          <a:p>
            <a:r>
              <a:rPr lang="en-US" sz="2400"/>
              <a:t>Only need first letter of CreditActionCode</a:t>
            </a:r>
          </a:p>
          <a:p>
            <a:pPr marL="0" indent="0">
              <a:buNone/>
            </a:pPr>
            <a:endParaRPr lang="en-US" sz="2400"/>
          </a:p>
          <a:p>
            <a:endParaRPr lang="en-US" sz="2400"/>
          </a:p>
        </p:txBody>
      </p:sp>
    </p:spTree>
    <p:extLst>
      <p:ext uri="{BB962C8B-B14F-4D97-AF65-F5344CB8AC3E}">
        <p14:creationId xmlns:p14="http://schemas.microsoft.com/office/powerpoint/2010/main" val="193777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ell phone&#10;&#10;Description generated with very high confidence">
            <a:extLst>
              <a:ext uri="{FF2B5EF4-FFF2-40B4-BE49-F238E27FC236}">
                <a16:creationId xmlns:a16="http://schemas.microsoft.com/office/drawing/2014/main" id="{F5D90B30-8F63-42E4-8077-6F5509C3D1A8}"/>
              </a:ext>
            </a:extLst>
          </p:cNvPr>
          <p:cNvPicPr>
            <a:picLocks noChangeAspect="1"/>
          </p:cNvPicPr>
          <p:nvPr/>
        </p:nvPicPr>
        <p:blipFill>
          <a:blip r:embed="rId3"/>
          <a:stretch>
            <a:fillRect/>
          </a:stretch>
        </p:blipFill>
        <p:spPr>
          <a:xfrm>
            <a:off x="4038600" y="2007636"/>
            <a:ext cx="7188199" cy="2839338"/>
          </a:xfrm>
          <a:prstGeom prst="rect">
            <a:avLst/>
          </a:prstGeom>
        </p:spPr>
      </p:pic>
      <p:sp>
        <p:nvSpPr>
          <p:cNvPr id="3" name="Title 2">
            <a:extLst>
              <a:ext uri="{FF2B5EF4-FFF2-40B4-BE49-F238E27FC236}">
                <a16:creationId xmlns:a16="http://schemas.microsoft.com/office/drawing/2014/main" id="{69B8CAF7-E7DF-4A2F-918B-B9AA42384670}"/>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US" sz="2600">
                <a:solidFill>
                  <a:schemeClr val="bg1"/>
                </a:solidFill>
              </a:rPr>
              <a:t>Correcting coding errors in our data</a:t>
            </a:r>
          </a:p>
        </p:txBody>
      </p:sp>
    </p:spTree>
    <p:extLst>
      <p:ext uri="{BB962C8B-B14F-4D97-AF65-F5344CB8AC3E}">
        <p14:creationId xmlns:p14="http://schemas.microsoft.com/office/powerpoint/2010/main" val="48939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F85E7E-AE88-4F20-9962-E86673E9978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Smoothing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566609-8182-4185-8012-FEB2700EBA37}"/>
                  </a:ext>
                </a:extLst>
              </p:cNvPr>
              <p:cNvSpPr>
                <a:spLocks noGrp="1"/>
              </p:cNvSpPr>
              <p:nvPr>
                <p:ph idx="1"/>
              </p:nvPr>
            </p:nvSpPr>
            <p:spPr>
              <a:xfrm>
                <a:off x="4976031" y="963877"/>
                <a:ext cx="6377769" cy="4930246"/>
              </a:xfrm>
            </p:spPr>
            <p:txBody>
              <a:bodyPr anchor="ctr">
                <a:normAutofit/>
              </a:bodyPr>
              <a:lstStyle/>
              <a:p>
                <a:r>
                  <a:rPr lang="en-US" sz="2400"/>
                  <a:t>cases where the variable has a clear relationship to the target variable</a:t>
                </a:r>
              </a:p>
              <a:p>
                <a:pPr lvl="1"/>
                <a:r>
                  <a:rPr lang="en-US"/>
                  <a:t>ProductVersionName</a:t>
                </a:r>
                <a:r>
                  <a:rPr lang="en-US" dirty="0"/>
                  <a:t>, </a:t>
                </a:r>
                <a:r>
                  <a:rPr lang="en-US"/>
                  <a:t>FL_CreditActionCode</a:t>
                </a:r>
                <a:r>
                  <a:rPr lang="en-US" dirty="0"/>
                  <a:t>, </a:t>
                </a:r>
                <a:r>
                  <a:rPr lang="en-US"/>
                  <a:t>StateGroup</a:t>
                </a:r>
                <a:endParaRPr lang="en-US" dirty="0"/>
              </a:p>
              <a:p>
                <a:r>
                  <a:rPr lang="en-US" sz="2400"/>
                  <a:t>cluster low frequency categories together </a:t>
                </a:r>
              </a:p>
              <a:p>
                <a:r>
                  <a:rPr lang="en-US" sz="2400"/>
                  <a:t>obtain the proportion of the response variable at each level of the variable</a:t>
                </a:r>
              </a:p>
              <a:p>
                <a:r>
                  <a:rPr lang="en-US" sz="2400"/>
                  <a:t>calculate logit</a:t>
                </a:r>
              </a:p>
              <a:p>
                <a:pPr marL="0" indent="0">
                  <a:buNone/>
                </a:pPr>
                <a:endParaRPr lang="en-US" sz="2400" i="1"/>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𝑙𝑜𝑔𝑖𝑡</m:t>
                          </m:r>
                        </m:e>
                        <m:sub>
                          <m:r>
                            <a:rPr lang="en-US" sz="2400" i="1">
                              <a:latin typeface="Cambria Math" panose="02040503050406030204" pitchFamily="18" charset="0"/>
                            </a:rPr>
                            <m:t>𝑖</m:t>
                          </m:r>
                        </m:sub>
                      </m:sSub>
                      <m:r>
                        <a:rPr lang="en-US" sz="2400" i="1">
                          <a:latin typeface="Cambria Math" panose="02040503050406030204" pitchFamily="18" charset="0"/>
                        </a:rPr>
                        <m:t>=</m:t>
                      </m:r>
                      <m:r>
                        <m:rPr>
                          <m:sty m:val="p"/>
                        </m:rPr>
                        <a:rPr lang="en-US" sz="2400">
                          <a:latin typeface="Cambria Math" panose="02040503050406030204" pitchFamily="18" charset="0"/>
                        </a:rPr>
                        <m:t>log</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𝑠𝑚𝑜𝑜𝑡h𝑖𝑛𝑔</m:t>
                          </m:r>
                          <m:r>
                            <a:rPr lang="en-US" sz="2400" i="1">
                              <a:latin typeface="Cambria Math" panose="02040503050406030204" pitchFamily="18" charset="0"/>
                            </a:rPr>
                            <m:t> </m:t>
                          </m:r>
                          <m:r>
                            <a:rPr lang="en-US" sz="2400" i="1">
                              <a:latin typeface="Cambria Math" panose="02040503050406030204" pitchFamily="18" charset="0"/>
                            </a:rPr>
                            <m:t>𝑓𝑎𝑐𝑡𝑜𝑟</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0</m:t>
                              </m:r>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𝑠𝑚𝑜𝑜𝑡h𝑖𝑛𝑔</m:t>
                          </m:r>
                          <m:r>
                            <a:rPr lang="en-US" sz="2400" i="1">
                              <a:latin typeface="Cambria Math" panose="02040503050406030204" pitchFamily="18" charset="0"/>
                            </a:rPr>
                            <m:t> </m:t>
                          </m:r>
                          <m:r>
                            <a:rPr lang="en-US" sz="2400" i="1">
                              <a:latin typeface="Cambria Math" panose="02040503050406030204" pitchFamily="18" charset="0"/>
                            </a:rPr>
                            <m:t>𝑓𝑎𝑐𝑡𝑜𝑟</m:t>
                          </m:r>
                        </m:den>
                      </m:f>
                      <m:r>
                        <a:rPr lang="en-US" sz="2400" i="1">
                          <a:latin typeface="Cambria Math" panose="02040503050406030204" pitchFamily="18" charset="0"/>
                        </a:rPr>
                        <m:t>)</m:t>
                      </m:r>
                    </m:oMath>
                  </m:oMathPara>
                </a14:m>
                <a:endParaRPr lang="en-US" sz="2400"/>
              </a:p>
            </p:txBody>
          </p:sp>
        </mc:Choice>
        <mc:Fallback xmlns="">
          <p:sp>
            <p:nvSpPr>
              <p:cNvPr id="3" name="Content Placeholder 2">
                <a:extLst>
                  <a:ext uri="{FF2B5EF4-FFF2-40B4-BE49-F238E27FC236}">
                    <a16:creationId xmlns:a16="http://schemas.microsoft.com/office/drawing/2014/main" id="{62566609-8182-4185-8012-FEB2700EBA37}"/>
                  </a:ext>
                </a:extLst>
              </p:cNvPr>
              <p:cNvSpPr>
                <a:spLocks noGrp="1" noRot="1" noChangeAspect="1" noMove="1" noResize="1" noEditPoints="1" noAdjustHandles="1" noChangeArrowheads="1" noChangeShapeType="1" noTextEdit="1"/>
              </p:cNvSpPr>
              <p:nvPr>
                <p:ph idx="1"/>
              </p:nvPr>
            </p:nvSpPr>
            <p:spPr>
              <a:xfrm>
                <a:off x="4976031" y="963877"/>
                <a:ext cx="6377769" cy="4930246"/>
              </a:xfrm>
              <a:blipFill>
                <a:blip r:embed="rId3"/>
                <a:stretch>
                  <a:fillRect l="-1242" r="-1624"/>
                </a:stretch>
              </a:blipFill>
            </p:spPr>
            <p:txBody>
              <a:bodyPr/>
              <a:lstStyle/>
              <a:p>
                <a:r>
                  <a:rPr lang="en-US">
                    <a:noFill/>
                  </a:rPr>
                  <a:t> </a:t>
                </a:r>
              </a:p>
            </p:txBody>
          </p:sp>
        </mc:Fallback>
      </mc:AlternateContent>
    </p:spTree>
    <p:extLst>
      <p:ext uri="{BB962C8B-B14F-4D97-AF65-F5344CB8AC3E}">
        <p14:creationId xmlns:p14="http://schemas.microsoft.com/office/powerpoint/2010/main" val="1116882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6E6DB4D0-4ECC-4835-88D2-5DFE3F04AAA3}"/>
              </a:ext>
            </a:extLst>
          </p:cNvPr>
          <p:cNvPicPr>
            <a:picLocks noChangeAspect="1"/>
          </p:cNvPicPr>
          <p:nvPr/>
        </p:nvPicPr>
        <p:blipFill>
          <a:blip r:embed="rId3"/>
          <a:stretch>
            <a:fillRect/>
          </a:stretch>
        </p:blipFill>
        <p:spPr>
          <a:xfrm>
            <a:off x="4038600" y="1432581"/>
            <a:ext cx="7188199" cy="3989449"/>
          </a:xfrm>
          <a:prstGeom prst="rect">
            <a:avLst/>
          </a:prstGeom>
        </p:spPr>
      </p:pic>
      <p:sp>
        <p:nvSpPr>
          <p:cNvPr id="2" name="Title 1">
            <a:extLst>
              <a:ext uri="{FF2B5EF4-FFF2-40B4-BE49-F238E27FC236}">
                <a16:creationId xmlns:a16="http://schemas.microsoft.com/office/drawing/2014/main" id="{423A2D53-9FF8-4E90-A77C-ACF095C544EE}"/>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anchor="ctr">
            <a:normAutofit/>
          </a:bodyPr>
          <a:lstStyle/>
          <a:p>
            <a:pPr algn="ctr"/>
            <a:r>
              <a:rPr lang="en-US" sz="2600">
                <a:solidFill>
                  <a:schemeClr val="bg1"/>
                </a:solidFill>
              </a:rPr>
              <a:t>Smoothing in our data</a:t>
            </a:r>
          </a:p>
        </p:txBody>
      </p:sp>
    </p:spTree>
    <p:extLst>
      <p:ext uri="{BB962C8B-B14F-4D97-AF65-F5344CB8AC3E}">
        <p14:creationId xmlns:p14="http://schemas.microsoft.com/office/powerpoint/2010/main" val="37472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B27C60F-48D2-4889-8E5F-CA85035EE84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Numerical Variables</a:t>
            </a:r>
          </a:p>
        </p:txBody>
      </p:sp>
      <p:sp>
        <p:nvSpPr>
          <p:cNvPr id="3" name="Content Placeholder 2">
            <a:extLst>
              <a:ext uri="{FF2B5EF4-FFF2-40B4-BE49-F238E27FC236}">
                <a16:creationId xmlns:a16="http://schemas.microsoft.com/office/drawing/2014/main" id="{49BD88DF-084E-472B-A60F-6E5F19C48EFA}"/>
              </a:ext>
            </a:extLst>
          </p:cNvPr>
          <p:cNvSpPr>
            <a:spLocks noGrp="1"/>
          </p:cNvSpPr>
          <p:nvPr>
            <p:ph idx="1"/>
          </p:nvPr>
        </p:nvSpPr>
        <p:spPr>
          <a:xfrm>
            <a:off x="4976031" y="963877"/>
            <a:ext cx="6377769" cy="4930246"/>
          </a:xfrm>
        </p:spPr>
        <p:txBody>
          <a:bodyPr anchor="ctr">
            <a:normAutofit/>
          </a:bodyPr>
          <a:lstStyle/>
          <a:p>
            <a:r>
              <a:rPr lang="en-US" sz="2400"/>
              <a:t>Missing Values</a:t>
            </a:r>
          </a:p>
          <a:p>
            <a:r>
              <a:rPr lang="en-US" sz="2400"/>
              <a:t>Extreme Values</a:t>
            </a:r>
          </a:p>
          <a:p>
            <a:r>
              <a:rPr lang="en-US" sz="2400"/>
              <a:t>Coding Errors</a:t>
            </a:r>
          </a:p>
          <a:p>
            <a:r>
              <a:rPr lang="en-US" sz="2400"/>
              <a:t>Transformation</a:t>
            </a:r>
          </a:p>
        </p:txBody>
      </p:sp>
    </p:spTree>
    <p:extLst>
      <p:ext uri="{BB962C8B-B14F-4D97-AF65-F5344CB8AC3E}">
        <p14:creationId xmlns:p14="http://schemas.microsoft.com/office/powerpoint/2010/main" val="138826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64E83D-8CF7-4BCB-BE6F-92735CE63CD3}"/>
              </a:ext>
            </a:extLst>
          </p:cNvPr>
          <p:cNvSpPr>
            <a:spLocks noGrp="1"/>
          </p:cNvSpPr>
          <p:nvPr>
            <p:ph type="title"/>
          </p:nvPr>
        </p:nvSpPr>
        <p:spPr>
          <a:xfrm>
            <a:off x="943277" y="712269"/>
            <a:ext cx="3370998" cy="5502264"/>
          </a:xfrm>
        </p:spPr>
        <p:txBody>
          <a:bodyPr>
            <a:normAutofit/>
          </a:bodyPr>
          <a:lstStyle/>
          <a:p>
            <a:r>
              <a:rPr lang="en-US">
                <a:solidFill>
                  <a:srgbClr val="FFFFFF"/>
                </a:solidFill>
              </a:rPr>
              <a:t>Data Background</a:t>
            </a:r>
          </a:p>
        </p:txBody>
      </p:sp>
      <p:graphicFrame>
        <p:nvGraphicFramePr>
          <p:cNvPr id="17" name="Content Placeholder 2"/>
          <p:cNvGraphicFramePr>
            <a:graphicFrameLocks noGrp="1"/>
          </p:cNvGraphicFramePr>
          <p:nvPr>
            <p:ph idx="1"/>
            <p:extLst>
              <p:ext uri="{D42A27DB-BD31-4B8C-83A1-F6EECF244321}">
                <p14:modId xmlns:p14="http://schemas.microsoft.com/office/powerpoint/2010/main" val="2957525061"/>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588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3131DE-7705-400F-8C10-DBCEF2BD752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Missing Values</a:t>
            </a:r>
          </a:p>
        </p:txBody>
      </p:sp>
      <p:sp>
        <p:nvSpPr>
          <p:cNvPr id="3" name="Content Placeholder 2">
            <a:extLst>
              <a:ext uri="{FF2B5EF4-FFF2-40B4-BE49-F238E27FC236}">
                <a16:creationId xmlns:a16="http://schemas.microsoft.com/office/drawing/2014/main" id="{5E7D311F-6F29-40A4-8C05-984F6D7B5AE1}"/>
              </a:ext>
            </a:extLst>
          </p:cNvPr>
          <p:cNvSpPr>
            <a:spLocks noGrp="1"/>
          </p:cNvSpPr>
          <p:nvPr>
            <p:ph idx="1"/>
          </p:nvPr>
        </p:nvSpPr>
        <p:spPr>
          <a:xfrm>
            <a:off x="4976031" y="963877"/>
            <a:ext cx="6377769" cy="4930246"/>
          </a:xfrm>
        </p:spPr>
        <p:txBody>
          <a:bodyPr anchor="ctr">
            <a:normAutofit/>
          </a:bodyPr>
          <a:lstStyle/>
          <a:p>
            <a:r>
              <a:rPr lang="en-US" sz="2400"/>
              <a:t>Need to retain relationship between variables and unbiased estimation</a:t>
            </a:r>
          </a:p>
          <a:p>
            <a:r>
              <a:rPr lang="en-US" sz="2400"/>
              <a:t>Conditional Imputation</a:t>
            </a:r>
          </a:p>
          <a:p>
            <a:pPr lvl="1"/>
            <a:r>
              <a:rPr lang="en-US" dirty="0"/>
              <a:t>Regression</a:t>
            </a:r>
          </a:p>
          <a:p>
            <a:pPr lvl="1"/>
            <a:r>
              <a:rPr lang="en-US" dirty="0"/>
              <a:t>Tree</a:t>
            </a:r>
          </a:p>
          <a:p>
            <a:pPr lvl="1"/>
            <a:r>
              <a:rPr lang="en-US" dirty="0"/>
              <a:t>Clustering</a:t>
            </a:r>
          </a:p>
        </p:txBody>
      </p:sp>
    </p:spTree>
    <p:extLst>
      <p:ext uri="{BB962C8B-B14F-4D97-AF65-F5344CB8AC3E}">
        <p14:creationId xmlns:p14="http://schemas.microsoft.com/office/powerpoint/2010/main" val="261421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EC7A2D-8FF7-4524-958E-3B9DF283000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Unconditional Imputation</a:t>
            </a:r>
          </a:p>
        </p:txBody>
      </p:sp>
      <p:sp>
        <p:nvSpPr>
          <p:cNvPr id="3" name="Content Placeholder 2">
            <a:extLst>
              <a:ext uri="{FF2B5EF4-FFF2-40B4-BE49-F238E27FC236}">
                <a16:creationId xmlns:a16="http://schemas.microsoft.com/office/drawing/2014/main" id="{95275AB8-2838-4600-92AD-18CB86F867A8}"/>
              </a:ext>
            </a:extLst>
          </p:cNvPr>
          <p:cNvSpPr>
            <a:spLocks noGrp="1"/>
          </p:cNvSpPr>
          <p:nvPr>
            <p:ph idx="1"/>
          </p:nvPr>
        </p:nvSpPr>
        <p:spPr>
          <a:xfrm>
            <a:off x="4976031" y="963877"/>
            <a:ext cx="6377769" cy="4930246"/>
          </a:xfrm>
        </p:spPr>
        <p:txBody>
          <a:bodyPr anchor="ctr">
            <a:normAutofit/>
          </a:bodyPr>
          <a:lstStyle/>
          <a:p>
            <a:r>
              <a:rPr lang="en-US" sz="2400"/>
              <a:t>the variables in our dataset are mostly independent and missing at random, so we can replace the missing values with simple unconditional methods without being concerned about preserving the distribution</a:t>
            </a:r>
          </a:p>
          <a:p>
            <a:r>
              <a:rPr lang="en-US" sz="2400"/>
              <a:t>mean, maximum, minimum, median, many other statistical values</a:t>
            </a:r>
          </a:p>
          <a:p>
            <a:r>
              <a:rPr lang="en-US" sz="2400"/>
              <a:t>we use median imputation on several variables</a:t>
            </a:r>
          </a:p>
        </p:txBody>
      </p:sp>
    </p:spTree>
    <p:extLst>
      <p:ext uri="{BB962C8B-B14F-4D97-AF65-F5344CB8AC3E}">
        <p14:creationId xmlns:p14="http://schemas.microsoft.com/office/powerpoint/2010/main" val="4140711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BEAE848-97EC-4B48-95D0-8937CF466FB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Extreme Values</a:t>
            </a:r>
          </a:p>
        </p:txBody>
      </p:sp>
      <p:sp>
        <p:nvSpPr>
          <p:cNvPr id="3" name="Content Placeholder 2">
            <a:extLst>
              <a:ext uri="{FF2B5EF4-FFF2-40B4-BE49-F238E27FC236}">
                <a16:creationId xmlns:a16="http://schemas.microsoft.com/office/drawing/2014/main" id="{B812123A-271C-4413-B204-1A1C2B0EF02C}"/>
              </a:ext>
            </a:extLst>
          </p:cNvPr>
          <p:cNvSpPr>
            <a:spLocks noGrp="1"/>
          </p:cNvSpPr>
          <p:nvPr>
            <p:ph idx="1"/>
          </p:nvPr>
        </p:nvSpPr>
        <p:spPr>
          <a:xfrm>
            <a:off x="4976031" y="963877"/>
            <a:ext cx="6377769" cy="4930246"/>
          </a:xfrm>
        </p:spPr>
        <p:txBody>
          <a:bodyPr anchor="ctr">
            <a:normAutofit/>
          </a:bodyPr>
          <a:lstStyle/>
          <a:p>
            <a:r>
              <a:rPr lang="en-US" sz="2400"/>
              <a:t>handle values that skew data</a:t>
            </a:r>
          </a:p>
          <a:p>
            <a:r>
              <a:rPr lang="en-US" sz="2400"/>
              <a:t>results can be significantly influenced by the presence of unusually high or low values as well as anomalies that violate possible values in a field</a:t>
            </a:r>
          </a:p>
          <a:p>
            <a:r>
              <a:rPr lang="en-US" sz="2400"/>
              <a:t>we limit the field PNIAge to the range [16, 100]</a:t>
            </a:r>
          </a:p>
        </p:txBody>
      </p:sp>
    </p:spTree>
    <p:extLst>
      <p:ext uri="{BB962C8B-B14F-4D97-AF65-F5344CB8AC3E}">
        <p14:creationId xmlns:p14="http://schemas.microsoft.com/office/powerpoint/2010/main" val="146975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BE6DFF-5252-40A7-9279-269CDD3DC41B}"/>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Transformation</a:t>
            </a:r>
          </a:p>
        </p:txBody>
      </p:sp>
      <p:sp>
        <p:nvSpPr>
          <p:cNvPr id="3" name="Content Placeholder 2">
            <a:extLst>
              <a:ext uri="{FF2B5EF4-FFF2-40B4-BE49-F238E27FC236}">
                <a16:creationId xmlns:a16="http://schemas.microsoft.com/office/drawing/2014/main" id="{CF00F309-23F8-4F1F-82ED-AC167A00F8EF}"/>
              </a:ext>
            </a:extLst>
          </p:cNvPr>
          <p:cNvSpPr>
            <a:spLocks noGrp="1"/>
          </p:cNvSpPr>
          <p:nvPr>
            <p:ph idx="1"/>
          </p:nvPr>
        </p:nvSpPr>
        <p:spPr>
          <a:xfrm>
            <a:off x="4976031" y="963877"/>
            <a:ext cx="6377769" cy="4930246"/>
          </a:xfrm>
        </p:spPr>
        <p:txBody>
          <a:bodyPr anchor="ctr">
            <a:normAutofit/>
          </a:bodyPr>
          <a:lstStyle/>
          <a:p>
            <a:r>
              <a:rPr lang="en-US" sz="2400"/>
              <a:t>reduce the impact of extreme values in data without removing observations</a:t>
            </a:r>
          </a:p>
          <a:p>
            <a:r>
              <a:rPr lang="en-US" sz="2400"/>
              <a:t>values have more influence on model fit the farther they are away from the median</a:t>
            </a:r>
          </a:p>
        </p:txBody>
      </p:sp>
    </p:spTree>
    <p:extLst>
      <p:ext uri="{BB962C8B-B14F-4D97-AF65-F5344CB8AC3E}">
        <p14:creationId xmlns:p14="http://schemas.microsoft.com/office/powerpoint/2010/main" val="3609899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31A62B-5788-45D3-ABCA-3F5710457654}"/>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Rank Transformation</a:t>
            </a:r>
          </a:p>
        </p:txBody>
      </p:sp>
      <p:sp>
        <p:nvSpPr>
          <p:cNvPr id="3" name="Content Placeholder 2">
            <a:extLst>
              <a:ext uri="{FF2B5EF4-FFF2-40B4-BE49-F238E27FC236}">
                <a16:creationId xmlns:a16="http://schemas.microsoft.com/office/drawing/2014/main" id="{640B62A3-0A7D-44AF-94AC-C22D3C0B786A}"/>
              </a:ext>
            </a:extLst>
          </p:cNvPr>
          <p:cNvSpPr>
            <a:spLocks noGrp="1"/>
          </p:cNvSpPr>
          <p:nvPr>
            <p:ph idx="1"/>
          </p:nvPr>
        </p:nvSpPr>
        <p:spPr>
          <a:xfrm>
            <a:off x="4976031" y="963877"/>
            <a:ext cx="6377769" cy="4930246"/>
          </a:xfrm>
        </p:spPr>
        <p:txBody>
          <a:bodyPr anchor="ctr">
            <a:normAutofit/>
          </a:bodyPr>
          <a:lstStyle/>
          <a:p>
            <a:r>
              <a:rPr lang="en-US" sz="2400"/>
              <a:t>order and rank values</a:t>
            </a:r>
          </a:p>
          <a:p>
            <a:r>
              <a:rPr lang="en-US" sz="2400"/>
              <a:t>interpretable</a:t>
            </a:r>
          </a:p>
          <a:p>
            <a:r>
              <a:rPr lang="en-US" sz="2400"/>
              <a:t>easy to implement</a:t>
            </a:r>
          </a:p>
          <a:p>
            <a:r>
              <a:rPr lang="en-US" sz="2400"/>
              <a:t>good at handling skewed data</a:t>
            </a:r>
          </a:p>
        </p:txBody>
      </p:sp>
    </p:spTree>
    <p:extLst>
      <p:ext uri="{BB962C8B-B14F-4D97-AF65-F5344CB8AC3E}">
        <p14:creationId xmlns:p14="http://schemas.microsoft.com/office/powerpoint/2010/main" val="2067776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68FAD1-42ED-42DB-A95D-83ECE73A4776}"/>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Power Transformation</a:t>
            </a:r>
          </a:p>
        </p:txBody>
      </p:sp>
      <p:sp>
        <p:nvSpPr>
          <p:cNvPr id="3" name="Content Placeholder 2">
            <a:extLst>
              <a:ext uri="{FF2B5EF4-FFF2-40B4-BE49-F238E27FC236}">
                <a16:creationId xmlns:a16="http://schemas.microsoft.com/office/drawing/2014/main" id="{07D2BFCD-9EB0-4A2D-BCB1-0D8607B7EFAA}"/>
              </a:ext>
            </a:extLst>
          </p:cNvPr>
          <p:cNvSpPr>
            <a:spLocks noGrp="1"/>
          </p:cNvSpPr>
          <p:nvPr>
            <p:ph idx="1"/>
          </p:nvPr>
        </p:nvSpPr>
        <p:spPr>
          <a:xfrm>
            <a:off x="4976031" y="963877"/>
            <a:ext cx="6377769" cy="4930246"/>
          </a:xfrm>
        </p:spPr>
        <p:txBody>
          <a:bodyPr anchor="ctr">
            <a:normAutofit/>
          </a:bodyPr>
          <a:lstStyle/>
          <a:p>
            <a:r>
              <a:rPr lang="en-US" sz="2400"/>
              <a:t>x</a:t>
            </a:r>
            <a:r>
              <a:rPr lang="en-US" sz="2400" baseline="30000"/>
              <a:t>r </a:t>
            </a:r>
          </a:p>
          <a:p>
            <a:r>
              <a:rPr lang="en-US" sz="2400"/>
              <a:t>data less interpretable</a:t>
            </a:r>
          </a:p>
          <a:p>
            <a:r>
              <a:rPr lang="en-US" sz="2400"/>
              <a:t>easy to implement</a:t>
            </a:r>
          </a:p>
          <a:p>
            <a:r>
              <a:rPr lang="en-US" sz="2400"/>
              <a:t>easy to automatically find the optimal value of r</a:t>
            </a:r>
          </a:p>
          <a:p>
            <a:r>
              <a:rPr lang="en-US" sz="2400"/>
              <a:t>solves the challenge of extreme values and model leverage</a:t>
            </a:r>
          </a:p>
        </p:txBody>
      </p:sp>
    </p:spTree>
    <p:extLst>
      <p:ext uri="{BB962C8B-B14F-4D97-AF65-F5344CB8AC3E}">
        <p14:creationId xmlns:p14="http://schemas.microsoft.com/office/powerpoint/2010/main" val="2441252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568FAD1-42ED-42DB-A95D-83ECE73A4776}"/>
              </a:ext>
            </a:extLst>
          </p:cNvPr>
          <p:cNvSpPr>
            <a:spLocks noGrp="1"/>
          </p:cNvSpPr>
          <p:nvPr>
            <p:ph type="title"/>
          </p:nvPr>
        </p:nvSpPr>
        <p:spPr>
          <a:xfrm>
            <a:off x="838200" y="963877"/>
            <a:ext cx="3494362" cy="4930246"/>
          </a:xfrm>
        </p:spPr>
        <p:txBody>
          <a:bodyPr>
            <a:normAutofit/>
          </a:bodyPr>
          <a:lstStyle/>
          <a:p>
            <a:pPr algn="r"/>
            <a:r>
              <a:rPr lang="en-US" sz="4100" dirty="0">
                <a:solidFill>
                  <a:schemeClr val="accent1"/>
                </a:solidFill>
              </a:rPr>
              <a:t>Log Transformation</a:t>
            </a:r>
          </a:p>
        </p:txBody>
      </p:sp>
      <p:sp>
        <p:nvSpPr>
          <p:cNvPr id="3" name="Content Placeholder 2">
            <a:extLst>
              <a:ext uri="{FF2B5EF4-FFF2-40B4-BE49-F238E27FC236}">
                <a16:creationId xmlns:a16="http://schemas.microsoft.com/office/drawing/2014/main" id="{07D2BFCD-9EB0-4A2D-BCB1-0D8607B7EFAA}"/>
              </a:ext>
            </a:extLst>
          </p:cNvPr>
          <p:cNvSpPr>
            <a:spLocks noGrp="1"/>
          </p:cNvSpPr>
          <p:nvPr>
            <p:ph idx="1"/>
          </p:nvPr>
        </p:nvSpPr>
        <p:spPr>
          <a:xfrm>
            <a:off x="4976031" y="963877"/>
            <a:ext cx="6377769" cy="4930246"/>
          </a:xfrm>
        </p:spPr>
        <p:txBody>
          <a:bodyPr anchor="ctr">
            <a:normAutofit/>
          </a:bodyPr>
          <a:lstStyle/>
          <a:p>
            <a:pPr lvl="0"/>
            <a:r>
              <a:rPr lang="en-US" sz="2400" dirty="0"/>
              <a:t>log(x)</a:t>
            </a:r>
          </a:p>
          <a:p>
            <a:pPr lvl="0"/>
            <a:r>
              <a:rPr lang="en-US" sz="2400" dirty="0"/>
              <a:t>Same advantages as power transformation</a:t>
            </a:r>
          </a:p>
        </p:txBody>
      </p:sp>
    </p:spTree>
    <p:extLst>
      <p:ext uri="{BB962C8B-B14F-4D97-AF65-F5344CB8AC3E}">
        <p14:creationId xmlns:p14="http://schemas.microsoft.com/office/powerpoint/2010/main" val="1025655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36258201-9767-4C11-A23F-F661307777A0}"/>
              </a:ext>
            </a:extLst>
          </p:cNvPr>
          <p:cNvSpPr>
            <a:spLocks noGrp="1"/>
          </p:cNvSpPr>
          <p:nvPr>
            <p:ph type="title"/>
          </p:nvPr>
        </p:nvSpPr>
        <p:spPr>
          <a:xfrm>
            <a:off x="838200" y="5529884"/>
            <a:ext cx="8078342" cy="1096331"/>
          </a:xfrm>
        </p:spPr>
        <p:txBody>
          <a:bodyPr>
            <a:normAutofit/>
          </a:bodyPr>
          <a:lstStyle/>
          <a:p>
            <a:r>
              <a:rPr lang="en-US"/>
              <a:t>Choosing a transformation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495034693"/>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B08DAFBC-B01E-4AC3-8178-35F2C3F52805}"/>
              </a:ext>
            </a:extLst>
          </p:cNvPr>
          <p:cNvSpPr txBox="1"/>
          <p:nvPr/>
        </p:nvSpPr>
        <p:spPr>
          <a:xfrm>
            <a:off x="1640541" y="4861508"/>
            <a:ext cx="10551459" cy="369332"/>
          </a:xfrm>
          <a:prstGeom prst="rect">
            <a:avLst/>
          </a:prstGeom>
          <a:noFill/>
        </p:spPr>
        <p:txBody>
          <a:bodyPr wrap="square" rtlCol="0">
            <a:spAutoFit/>
          </a:bodyPr>
          <a:lstStyle/>
          <a:p>
            <a:r>
              <a:rPr lang="en-US" dirty="0"/>
              <a:t>Rank transform data that can’t be appropriately power transformed and bucket everything else</a:t>
            </a:r>
          </a:p>
        </p:txBody>
      </p:sp>
    </p:spTree>
    <p:extLst>
      <p:ext uri="{BB962C8B-B14F-4D97-AF65-F5344CB8AC3E}">
        <p14:creationId xmlns:p14="http://schemas.microsoft.com/office/powerpoint/2010/main" val="1085229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246701F-C886-4935-A64A-C49CB0E0594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Transforming our data</a:t>
            </a:r>
          </a:p>
        </p:txBody>
      </p:sp>
      <p:sp>
        <p:nvSpPr>
          <p:cNvPr id="3" name="Content Placeholder 2">
            <a:extLst>
              <a:ext uri="{FF2B5EF4-FFF2-40B4-BE49-F238E27FC236}">
                <a16:creationId xmlns:a16="http://schemas.microsoft.com/office/drawing/2014/main" id="{7C4919D7-A333-4573-A031-566E9E24CECC}"/>
              </a:ext>
            </a:extLst>
          </p:cNvPr>
          <p:cNvSpPr>
            <a:spLocks noGrp="1"/>
          </p:cNvSpPr>
          <p:nvPr>
            <p:ph idx="1"/>
          </p:nvPr>
        </p:nvSpPr>
        <p:spPr>
          <a:xfrm>
            <a:off x="4976031" y="963877"/>
            <a:ext cx="6377769" cy="4930246"/>
          </a:xfrm>
        </p:spPr>
        <p:txBody>
          <a:bodyPr anchor="ctr">
            <a:normAutofit/>
          </a:bodyPr>
          <a:lstStyle/>
          <a:p>
            <a:r>
              <a:rPr lang="en-US" sz="2000"/>
              <a:t>Rank transformation </a:t>
            </a:r>
          </a:p>
          <a:p>
            <a:pPr lvl="1"/>
            <a:r>
              <a:rPr lang="en-US" sz="2000"/>
              <a:t>RateManualNum, BI_Limit, FirmCode, agege75_lt30_lt21_pointed, PD_Limit, MP_Limit, maxvehvalue, PIP_Limit, nextpremch, DaysLapseNum, Logit_ProductVersionName, and lastendmt</a:t>
            </a:r>
          </a:p>
          <a:p>
            <a:r>
              <a:rPr lang="en-US" sz="2000"/>
              <a:t>Log Transformation</a:t>
            </a:r>
          </a:p>
          <a:p>
            <a:pPr lvl="1"/>
            <a:r>
              <a:rPr lang="en-US" sz="2000"/>
              <a:t>uwtiergroup, noncancelendmts, and incurred_loss</a:t>
            </a:r>
          </a:p>
          <a:p>
            <a:r>
              <a:rPr lang="en-US" sz="2000"/>
              <a:t>Square Transformation</a:t>
            </a:r>
          </a:p>
          <a:p>
            <a:pPr lvl="1"/>
            <a:r>
              <a:rPr lang="en-US" sz="2000"/>
              <a:t>Logit_FL_CreditActionCode and Logit_StateGroup</a:t>
            </a:r>
          </a:p>
          <a:p>
            <a:r>
              <a:rPr lang="en-US" sz="2000"/>
              <a:t>Power Transformation between 0 and 1</a:t>
            </a:r>
          </a:p>
          <a:p>
            <a:pPr lvl="1"/>
            <a:r>
              <a:rPr lang="en-US" sz="2000"/>
              <a:t>total_fee, total_ann_prem, CL_Limit, npchcat, InsuranceExperienceDaysNum, and CP_Limit</a:t>
            </a:r>
          </a:p>
        </p:txBody>
      </p:sp>
    </p:spTree>
    <p:extLst>
      <p:ext uri="{BB962C8B-B14F-4D97-AF65-F5344CB8AC3E}">
        <p14:creationId xmlns:p14="http://schemas.microsoft.com/office/powerpoint/2010/main" val="3260445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social media post&#10;&#10;Description generated with very high confidence">
            <a:extLst>
              <a:ext uri="{FF2B5EF4-FFF2-40B4-BE49-F238E27FC236}">
                <a16:creationId xmlns:a16="http://schemas.microsoft.com/office/drawing/2014/main" id="{B0F5C3AA-4F63-4065-8D28-0BE5C86C1011}"/>
              </a:ext>
            </a:extLst>
          </p:cNvPr>
          <p:cNvPicPr>
            <a:picLocks noChangeAspect="1"/>
          </p:cNvPicPr>
          <p:nvPr/>
        </p:nvPicPr>
        <p:blipFill>
          <a:blip r:embed="rId3"/>
          <a:stretch>
            <a:fillRect/>
          </a:stretch>
        </p:blipFill>
        <p:spPr>
          <a:xfrm>
            <a:off x="4038600" y="1396640"/>
            <a:ext cx="7188199" cy="4061331"/>
          </a:xfrm>
          <a:prstGeom prst="rect">
            <a:avLst/>
          </a:prstGeom>
        </p:spPr>
      </p:pic>
      <p:sp>
        <p:nvSpPr>
          <p:cNvPr id="2" name="Title 1">
            <a:extLst>
              <a:ext uri="{FF2B5EF4-FFF2-40B4-BE49-F238E27FC236}">
                <a16:creationId xmlns:a16="http://schemas.microsoft.com/office/drawing/2014/main" id="{5BD25BB9-9046-427F-B2ED-36C7D96526B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Transforming our data</a:t>
            </a:r>
          </a:p>
        </p:txBody>
      </p:sp>
    </p:spTree>
    <p:extLst>
      <p:ext uri="{BB962C8B-B14F-4D97-AF65-F5344CB8AC3E}">
        <p14:creationId xmlns:p14="http://schemas.microsoft.com/office/powerpoint/2010/main" val="304877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D728CC-8D8A-4542-B57A-8815B729D67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Project Goal</a:t>
            </a:r>
          </a:p>
        </p:txBody>
      </p:sp>
      <p:sp>
        <p:nvSpPr>
          <p:cNvPr id="3" name="Content Placeholder 2">
            <a:extLst>
              <a:ext uri="{FF2B5EF4-FFF2-40B4-BE49-F238E27FC236}">
                <a16:creationId xmlns:a16="http://schemas.microsoft.com/office/drawing/2014/main" id="{DD8416FC-2D3E-4504-91C8-BB7F9AAA1D25}"/>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To understand and prepare the feature variables that will be used to create a model which can classify our new customers as accurately and completely as possible</a:t>
            </a:r>
          </a:p>
        </p:txBody>
      </p:sp>
    </p:spTree>
    <p:extLst>
      <p:ext uri="{BB962C8B-B14F-4D97-AF65-F5344CB8AC3E}">
        <p14:creationId xmlns:p14="http://schemas.microsoft.com/office/powerpoint/2010/main" val="1905183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8">
            <a:extLst>
              <a:ext uri="{FF2B5EF4-FFF2-40B4-BE49-F238E27FC236}">
                <a16:creationId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58205AE-0971-4F24-AB2E-A23D3B3D0766}"/>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a:solidFill>
                  <a:schemeClr val="tx1">
                    <a:lumMod val="85000"/>
                    <a:lumOff val="15000"/>
                  </a:schemeClr>
                </a:solidFill>
                <a:latin typeface="+mj-lt"/>
                <a:ea typeface="+mj-ea"/>
                <a:cs typeface="+mj-cs"/>
              </a:rPr>
              <a:t>Questions</a:t>
            </a:r>
          </a:p>
        </p:txBody>
      </p:sp>
    </p:spTree>
    <p:extLst>
      <p:ext uri="{BB962C8B-B14F-4D97-AF65-F5344CB8AC3E}">
        <p14:creationId xmlns:p14="http://schemas.microsoft.com/office/powerpoint/2010/main" val="119495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47C8CCB-F95D-4249-92DD-651249D3535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3" descr="A screenshot of a cell phone&#10;&#10;Description generated with very high confidence">
            <a:extLst>
              <a:ext uri="{FF2B5EF4-FFF2-40B4-BE49-F238E27FC236}">
                <a16:creationId xmlns:a16="http://schemas.microsoft.com/office/drawing/2014/main" id="{8A28DE7D-63F9-4C0F-A167-38A33C4677CD}"/>
              </a:ext>
            </a:extLst>
          </p:cNvPr>
          <p:cNvPicPr>
            <a:picLocks noGrp="1" noChangeAspect="1"/>
          </p:cNvPicPr>
          <p:nvPr>
            <p:ph idx="1"/>
          </p:nvPr>
        </p:nvPicPr>
        <p:blipFill rotWithShape="1">
          <a:blip r:embed="rId3"/>
          <a:srcRect/>
          <a:stretch/>
        </p:blipFill>
        <p:spPr>
          <a:xfrm>
            <a:off x="4032514" y="2330554"/>
            <a:ext cx="7188199" cy="3881626"/>
          </a:xfrm>
          <a:prstGeom prst="rect">
            <a:avLst/>
          </a:prstGeom>
        </p:spPr>
      </p:pic>
      <p:sp>
        <p:nvSpPr>
          <p:cNvPr id="2" name="Title 1">
            <a:extLst>
              <a:ext uri="{FF2B5EF4-FFF2-40B4-BE49-F238E27FC236}">
                <a16:creationId xmlns:a16="http://schemas.microsoft.com/office/drawing/2014/main" id="{87C8972B-8261-40E6-87DD-D0D881F913CD}"/>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Data Exploration</a:t>
            </a:r>
          </a:p>
        </p:txBody>
      </p:sp>
      <p:sp>
        <p:nvSpPr>
          <p:cNvPr id="11" name="Content Placeholder 2">
            <a:extLst>
              <a:ext uri="{FF2B5EF4-FFF2-40B4-BE49-F238E27FC236}">
                <a16:creationId xmlns:a16="http://schemas.microsoft.com/office/drawing/2014/main" id="{7CEA2B40-A738-416A-9BEA-CA3986E8A4AC}"/>
              </a:ext>
            </a:extLst>
          </p:cNvPr>
          <p:cNvSpPr txBox="1">
            <a:spLocks/>
          </p:cNvSpPr>
          <p:nvPr/>
        </p:nvSpPr>
        <p:spPr>
          <a:xfrm>
            <a:off x="3732127" y="997602"/>
            <a:ext cx="8667540" cy="11888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Setup in </a:t>
            </a:r>
            <a:r>
              <a:rPr lang="en-US" sz="1800" dirty="0" err="1"/>
              <a:t>Jupyter</a:t>
            </a:r>
            <a:r>
              <a:rPr lang="en-US" sz="1800" dirty="0"/>
              <a:t> Notebooks using Python Kernel</a:t>
            </a:r>
          </a:p>
          <a:p>
            <a:pPr lvl="1"/>
            <a:r>
              <a:rPr lang="en-US" sz="1800" dirty="0" err="1"/>
              <a:t>Numpy</a:t>
            </a:r>
            <a:endParaRPr lang="en-US" sz="1800" dirty="0"/>
          </a:p>
          <a:p>
            <a:pPr lvl="1"/>
            <a:r>
              <a:rPr lang="en-US" sz="1800" dirty="0"/>
              <a:t>Seaborn</a:t>
            </a:r>
          </a:p>
          <a:p>
            <a:pPr lvl="1"/>
            <a:r>
              <a:rPr lang="en-US" sz="1800" dirty="0"/>
              <a:t>Pandas</a:t>
            </a:r>
          </a:p>
        </p:txBody>
      </p:sp>
    </p:spTree>
    <p:extLst>
      <p:ext uri="{BB962C8B-B14F-4D97-AF65-F5344CB8AC3E}">
        <p14:creationId xmlns:p14="http://schemas.microsoft.com/office/powerpoint/2010/main" val="423929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D80003-4350-4C23-9528-C546D01196F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Data Anomalies</a:t>
            </a:r>
          </a:p>
        </p:txBody>
      </p:sp>
      <p:sp>
        <p:nvSpPr>
          <p:cNvPr id="4" name="Content Placeholder 3">
            <a:extLst>
              <a:ext uri="{FF2B5EF4-FFF2-40B4-BE49-F238E27FC236}">
                <a16:creationId xmlns:a16="http://schemas.microsoft.com/office/drawing/2014/main" id="{B3E5C0CB-9861-422E-8EF4-38ECF75FA815}"/>
              </a:ext>
            </a:extLst>
          </p:cNvPr>
          <p:cNvSpPr>
            <a:spLocks noGrp="1"/>
          </p:cNvSpPr>
          <p:nvPr>
            <p:ph idx="1"/>
          </p:nvPr>
        </p:nvSpPr>
        <p:spPr>
          <a:xfrm>
            <a:off x="4976031" y="963877"/>
            <a:ext cx="6377769" cy="4930246"/>
          </a:xfrm>
        </p:spPr>
        <p:txBody>
          <a:bodyPr anchor="ctr">
            <a:normAutofit/>
          </a:bodyPr>
          <a:lstStyle/>
          <a:p>
            <a:r>
              <a:rPr lang="en-US" sz="2400"/>
              <a:t>Categorical Variables</a:t>
            </a:r>
          </a:p>
          <a:p>
            <a:pPr lvl="1"/>
            <a:r>
              <a:rPr lang="en-US" dirty="0"/>
              <a:t>low frequency categories</a:t>
            </a:r>
          </a:p>
          <a:p>
            <a:pPr lvl="1"/>
            <a:r>
              <a:rPr lang="en-US" dirty="0"/>
              <a:t>too many categories</a:t>
            </a:r>
          </a:p>
          <a:p>
            <a:pPr lvl="1"/>
            <a:r>
              <a:rPr lang="en-US" dirty="0"/>
              <a:t>missing data</a:t>
            </a:r>
          </a:p>
          <a:p>
            <a:pPr lvl="1"/>
            <a:r>
              <a:rPr lang="en-US" dirty="0"/>
              <a:t>coding errors</a:t>
            </a:r>
          </a:p>
          <a:p>
            <a:r>
              <a:rPr lang="en-US" sz="2400"/>
              <a:t>Numerical Variables</a:t>
            </a:r>
          </a:p>
          <a:p>
            <a:pPr lvl="1"/>
            <a:r>
              <a:rPr lang="en-US" dirty="0"/>
              <a:t>missing data </a:t>
            </a:r>
          </a:p>
          <a:p>
            <a:pPr lvl="1"/>
            <a:r>
              <a:rPr lang="en-US" dirty="0"/>
              <a:t>extreme outliers</a:t>
            </a:r>
          </a:p>
          <a:p>
            <a:pPr lvl="1"/>
            <a:r>
              <a:rPr lang="en-US" dirty="0"/>
              <a:t>skewness</a:t>
            </a:r>
          </a:p>
          <a:p>
            <a:pPr lvl="1"/>
            <a:r>
              <a:rPr lang="en-US" dirty="0"/>
              <a:t>coding errors</a:t>
            </a:r>
          </a:p>
        </p:txBody>
      </p:sp>
    </p:spTree>
    <p:extLst>
      <p:ext uri="{BB962C8B-B14F-4D97-AF65-F5344CB8AC3E}">
        <p14:creationId xmlns:p14="http://schemas.microsoft.com/office/powerpoint/2010/main" val="137218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D80003-4350-4C23-9528-C546D01196F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Checking for Data Anomalies</a:t>
            </a:r>
          </a:p>
        </p:txBody>
      </p:sp>
      <p:sp>
        <p:nvSpPr>
          <p:cNvPr id="4" name="Content Placeholder 3">
            <a:extLst>
              <a:ext uri="{FF2B5EF4-FFF2-40B4-BE49-F238E27FC236}">
                <a16:creationId xmlns:a16="http://schemas.microsoft.com/office/drawing/2014/main" id="{B3E5C0CB-9861-422E-8EF4-38ECF75FA815}"/>
              </a:ext>
            </a:extLst>
          </p:cNvPr>
          <p:cNvSpPr>
            <a:spLocks noGrp="1"/>
          </p:cNvSpPr>
          <p:nvPr>
            <p:ph idx="1"/>
          </p:nvPr>
        </p:nvSpPr>
        <p:spPr>
          <a:xfrm>
            <a:off x="4976031" y="963877"/>
            <a:ext cx="6377769" cy="4930246"/>
          </a:xfrm>
        </p:spPr>
        <p:txBody>
          <a:bodyPr anchor="ctr">
            <a:normAutofit/>
          </a:bodyPr>
          <a:lstStyle/>
          <a:p>
            <a:r>
              <a:rPr lang="en-US" sz="2400" dirty="0"/>
              <a:t>Categorical variables</a:t>
            </a:r>
          </a:p>
          <a:p>
            <a:pPr lvl="1"/>
            <a:r>
              <a:rPr lang="en-US" dirty="0"/>
              <a:t>verify cardinality</a:t>
            </a:r>
          </a:p>
          <a:p>
            <a:pPr lvl="1"/>
            <a:r>
              <a:rPr lang="en-US" dirty="0"/>
              <a:t>review frequency counts for each level</a:t>
            </a:r>
          </a:p>
          <a:p>
            <a:r>
              <a:rPr lang="en-US" sz="2400" dirty="0"/>
              <a:t>Numerical variables</a:t>
            </a:r>
          </a:p>
          <a:p>
            <a:pPr lvl="1"/>
            <a:r>
              <a:rPr lang="en-US" dirty="0"/>
              <a:t>check for skewness and outliers by visually examining the distribution </a:t>
            </a:r>
          </a:p>
          <a:p>
            <a:pPr lvl="1"/>
            <a:r>
              <a:rPr lang="en-US" dirty="0"/>
              <a:t>review the summary statistics, extreme values, and data range</a:t>
            </a:r>
          </a:p>
          <a:p>
            <a:pPr marL="0" indent="0">
              <a:buNone/>
            </a:pPr>
            <a:endParaRPr lang="en-US" sz="2400" dirty="0"/>
          </a:p>
        </p:txBody>
      </p:sp>
    </p:spTree>
    <p:extLst>
      <p:ext uri="{BB962C8B-B14F-4D97-AF65-F5344CB8AC3E}">
        <p14:creationId xmlns:p14="http://schemas.microsoft.com/office/powerpoint/2010/main" val="225103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08687A-96F9-4F43-A0CC-4A8AA2A8AA9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Data Visualization</a:t>
            </a:r>
          </a:p>
        </p:txBody>
      </p:sp>
      <p:sp>
        <p:nvSpPr>
          <p:cNvPr id="3" name="Content Placeholder 2">
            <a:extLst>
              <a:ext uri="{FF2B5EF4-FFF2-40B4-BE49-F238E27FC236}">
                <a16:creationId xmlns:a16="http://schemas.microsoft.com/office/drawing/2014/main" id="{5C8F7296-1C51-49E8-B0CB-DE8BB22CD20A}"/>
              </a:ext>
            </a:extLst>
          </p:cNvPr>
          <p:cNvSpPr>
            <a:spLocks noGrp="1"/>
          </p:cNvSpPr>
          <p:nvPr>
            <p:ph idx="1"/>
          </p:nvPr>
        </p:nvSpPr>
        <p:spPr>
          <a:xfrm>
            <a:off x="4976031" y="963877"/>
            <a:ext cx="6377769" cy="4930246"/>
          </a:xfrm>
        </p:spPr>
        <p:txBody>
          <a:bodyPr anchor="ctr">
            <a:normAutofit/>
          </a:bodyPr>
          <a:lstStyle/>
          <a:p>
            <a:r>
              <a:rPr lang="en-US" sz="2400"/>
              <a:t>presenting data graphically for the purpose of giving the analyst a qualitative understanding of the information and relationships in the data</a:t>
            </a:r>
          </a:p>
          <a:p>
            <a:r>
              <a:rPr lang="en-US" sz="2400"/>
              <a:t>allows us to detect, measure, and compare data points</a:t>
            </a:r>
          </a:p>
          <a:p>
            <a:r>
              <a:rPr lang="en-US" sz="2400"/>
              <a:t>we can use bar charts, histograms, and boxplots to visually review most of the anomalies on our checklist</a:t>
            </a:r>
          </a:p>
          <a:p>
            <a:endParaRPr lang="en-US" sz="2400"/>
          </a:p>
        </p:txBody>
      </p:sp>
    </p:spTree>
    <p:extLst>
      <p:ext uri="{BB962C8B-B14F-4D97-AF65-F5344CB8AC3E}">
        <p14:creationId xmlns:p14="http://schemas.microsoft.com/office/powerpoint/2010/main" val="41100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6">
            <a:extLst>
              <a:ext uri="{FF2B5EF4-FFF2-40B4-BE49-F238E27FC236}">
                <a16:creationId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16">
            <a:extLst>
              <a:ext uri="{FF2B5EF4-FFF2-40B4-BE49-F238E27FC236}">
                <a16:creationId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generated with very high confidence">
            <a:extLst>
              <a:ext uri="{FF2B5EF4-FFF2-40B4-BE49-F238E27FC236}">
                <a16:creationId xmlns:a16="http://schemas.microsoft.com/office/drawing/2014/main" id="{722E4B94-5562-430C-A62F-362AE83DB63F}"/>
              </a:ext>
            </a:extLst>
          </p:cNvPr>
          <p:cNvPicPr>
            <a:picLocks noChangeAspect="1"/>
          </p:cNvPicPr>
          <p:nvPr/>
        </p:nvPicPr>
        <p:blipFill>
          <a:blip r:embed="rId3"/>
          <a:stretch>
            <a:fillRect/>
          </a:stretch>
        </p:blipFill>
        <p:spPr>
          <a:xfrm>
            <a:off x="701032" y="640080"/>
            <a:ext cx="4854632" cy="3291840"/>
          </a:xfrm>
          <a:prstGeom prst="rect">
            <a:avLst/>
          </a:prstGeom>
        </p:spPr>
      </p:pic>
      <p:pic>
        <p:nvPicPr>
          <p:cNvPr id="4" name="Picture 3" descr="A screenshot of a cell phone&#10;&#10;Description generated with high confidence">
            <a:extLst>
              <a:ext uri="{FF2B5EF4-FFF2-40B4-BE49-F238E27FC236}">
                <a16:creationId xmlns:a16="http://schemas.microsoft.com/office/drawing/2014/main" id="{23E89D99-7441-431A-A34B-32F5C9185D56}"/>
              </a:ext>
            </a:extLst>
          </p:cNvPr>
          <p:cNvPicPr>
            <a:picLocks noChangeAspect="1"/>
          </p:cNvPicPr>
          <p:nvPr/>
        </p:nvPicPr>
        <p:blipFill>
          <a:blip r:embed="rId4"/>
          <a:stretch>
            <a:fillRect/>
          </a:stretch>
        </p:blipFill>
        <p:spPr>
          <a:xfrm>
            <a:off x="6574365" y="719084"/>
            <a:ext cx="4974336" cy="3133831"/>
          </a:xfrm>
          <a:prstGeom prst="rect">
            <a:avLst/>
          </a:prstGeom>
        </p:spPr>
      </p:pic>
      <p:sp>
        <p:nvSpPr>
          <p:cNvPr id="2" name="Title 1">
            <a:extLst>
              <a:ext uri="{FF2B5EF4-FFF2-40B4-BE49-F238E27FC236}">
                <a16:creationId xmlns:a16="http://schemas.microsoft.com/office/drawing/2014/main" id="{8BF9B3F6-4F96-4D9B-866E-04DD89F581E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a:t>Exploring Our Data</a:t>
            </a:r>
          </a:p>
        </p:txBody>
      </p:sp>
    </p:spTree>
    <p:extLst>
      <p:ext uri="{BB962C8B-B14F-4D97-AF65-F5344CB8AC3E}">
        <p14:creationId xmlns:p14="http://schemas.microsoft.com/office/powerpoint/2010/main" val="39602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CE9092-C787-4A1D-9989-0D6931E2F16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Categorical Variable Recoding</a:t>
            </a:r>
          </a:p>
        </p:txBody>
      </p:sp>
      <p:sp>
        <p:nvSpPr>
          <p:cNvPr id="3" name="Content Placeholder 2">
            <a:extLst>
              <a:ext uri="{FF2B5EF4-FFF2-40B4-BE49-F238E27FC236}">
                <a16:creationId xmlns:a16="http://schemas.microsoft.com/office/drawing/2014/main" id="{3ACD7806-00AE-4D42-BABD-7ED2DC62D1F2}"/>
              </a:ext>
            </a:extLst>
          </p:cNvPr>
          <p:cNvSpPr>
            <a:spLocks noGrp="1"/>
          </p:cNvSpPr>
          <p:nvPr>
            <p:ph idx="1"/>
          </p:nvPr>
        </p:nvSpPr>
        <p:spPr>
          <a:xfrm>
            <a:off x="4976031" y="963877"/>
            <a:ext cx="6377769" cy="4930246"/>
          </a:xfrm>
        </p:spPr>
        <p:txBody>
          <a:bodyPr anchor="ctr">
            <a:normAutofit/>
          </a:bodyPr>
          <a:lstStyle/>
          <a:p>
            <a:r>
              <a:rPr lang="en-US" sz="2400"/>
              <a:t>Missing Values</a:t>
            </a:r>
          </a:p>
          <a:p>
            <a:r>
              <a:rPr lang="en-US" sz="2400"/>
              <a:t>Clustering</a:t>
            </a:r>
          </a:p>
          <a:p>
            <a:r>
              <a:rPr lang="en-US" sz="2400"/>
              <a:t>Coding Errors</a:t>
            </a:r>
          </a:p>
          <a:p>
            <a:r>
              <a:rPr lang="en-US" sz="2400"/>
              <a:t>Smoothing</a:t>
            </a:r>
          </a:p>
        </p:txBody>
      </p:sp>
    </p:spTree>
    <p:extLst>
      <p:ext uri="{BB962C8B-B14F-4D97-AF65-F5344CB8AC3E}">
        <p14:creationId xmlns:p14="http://schemas.microsoft.com/office/powerpoint/2010/main" val="207544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4043</Words>
  <Application>Microsoft Office PowerPoint</Application>
  <PresentationFormat>Widescreen</PresentationFormat>
  <Paragraphs>210</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Data Preparation Final</vt:lpstr>
      <vt:lpstr>Data Background</vt:lpstr>
      <vt:lpstr>Project Goal</vt:lpstr>
      <vt:lpstr>Data Exploration</vt:lpstr>
      <vt:lpstr>Data Anomalies</vt:lpstr>
      <vt:lpstr>Checking for Data Anomalies</vt:lpstr>
      <vt:lpstr>Data Visualization</vt:lpstr>
      <vt:lpstr>Exploring Our Data</vt:lpstr>
      <vt:lpstr>Categorical Variable Recoding</vt:lpstr>
      <vt:lpstr>Missing Values</vt:lpstr>
      <vt:lpstr>Missing value indicators in our data</vt:lpstr>
      <vt:lpstr>Imputing Categorical Values</vt:lpstr>
      <vt:lpstr>Mode imputation in our data</vt:lpstr>
      <vt:lpstr>Clustering</vt:lpstr>
      <vt:lpstr>Coding Errors</vt:lpstr>
      <vt:lpstr>Correcting coding errors in our data</vt:lpstr>
      <vt:lpstr>Smoothing</vt:lpstr>
      <vt:lpstr>Smoothing in our data</vt:lpstr>
      <vt:lpstr>Numerical Variables</vt:lpstr>
      <vt:lpstr>Missing Values</vt:lpstr>
      <vt:lpstr>Unconditional Imputation</vt:lpstr>
      <vt:lpstr>Extreme Values</vt:lpstr>
      <vt:lpstr>Transformation</vt:lpstr>
      <vt:lpstr>Rank Transformation</vt:lpstr>
      <vt:lpstr>Power Transformation</vt:lpstr>
      <vt:lpstr>Log Transformation</vt:lpstr>
      <vt:lpstr>Choosing a transformation</vt:lpstr>
      <vt:lpstr>Transforming our data</vt:lpstr>
      <vt:lpstr>Transforming our data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 Final</dc:title>
  <dc:creator>Parker Lutz</dc:creator>
  <cp:lastModifiedBy>Parker Lutz</cp:lastModifiedBy>
  <cp:revision>41</cp:revision>
  <dcterms:created xsi:type="dcterms:W3CDTF">2017-12-03T23:42:19Z</dcterms:created>
  <dcterms:modified xsi:type="dcterms:W3CDTF">2017-12-04T03:48:02Z</dcterms:modified>
</cp:coreProperties>
</file>