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60" r:id="rId6"/>
    <p:sldId id="263" r:id="rId7"/>
    <p:sldId id="264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37"/>
  </p:normalViewPr>
  <p:slideViewPr>
    <p:cSldViewPr snapToGrid="0">
      <p:cViewPr varScale="1">
        <p:scale>
          <a:sx n="108" d="100"/>
          <a:sy n="108" d="100"/>
        </p:scale>
        <p:origin x="6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96F0-9744-B750-8B19-1547FA0DA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F0ADC-74B1-0A9B-2EB5-B7EE0BC79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F62F9-80F7-BE14-6DEB-1A0F65C7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055-A8CF-8647-A129-17F54681971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34321-E5E1-B099-B4B8-E192D4EF5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DC7DD-292E-9710-35E1-F9449BD17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5C3E-5F3A-344B-B4E9-B9A0FF777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00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DF3E-A0AC-6567-1F27-3C58E0BD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445EA-97B0-4582-7CCA-8BE48FAFF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774CE-57A9-5B95-75BD-38C84A843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055-A8CF-8647-A129-17F54681971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14D56-2765-0D62-F1C6-A5CDC735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C3A46-2114-5EF6-13E2-E594296B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5C3E-5F3A-344B-B4E9-B9A0FF777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6C37D-05D9-C8A3-3605-A2442FD8E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5BAF1-4DEE-C2C0-C3FB-D461793FC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251A2-4FCB-4327-D327-B56BE015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055-A8CF-8647-A129-17F54681971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CE901-703B-CF85-1622-11982219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335A7-8279-57B0-D630-14E7A10D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5C3E-5F3A-344B-B4E9-B9A0FF777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78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997E8-28AD-D58F-CAFF-C6DE80EA2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F4D29-611F-2AE6-C522-667AA6CCE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7C7B8-B94F-40B4-D9D7-C4910A71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055-A8CF-8647-A129-17F54681971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A9AE5-38A7-88D5-0098-A428FB5B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5EF65-B54C-58E0-1880-8C2A9D0E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5C3E-5F3A-344B-B4E9-B9A0FF777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5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4630-D340-84C3-E73F-F6FE7BF3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B60A0-CFAB-AC66-EB06-0C802DB1E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F2BBE-E999-7D00-A6F7-44E2EBF3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055-A8CF-8647-A129-17F54681971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16790-0EEC-AB0E-4EA6-5414211ED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22606-16DA-97A1-495D-6A61CBF8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5C3E-5F3A-344B-B4E9-B9A0FF777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1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3771-EF8D-4549-5C7E-57A28630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37232-3EE2-AD60-CD57-20FE56561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5C119-40CA-57DE-19C0-0F295E64D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9AD5B-0C49-EFEC-1F52-AA9966D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055-A8CF-8647-A129-17F546819714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34FA2-B918-F379-A1A0-10A0CCF5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CC540-6BCB-CA0A-ED07-EE687493B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5C3E-5F3A-344B-B4E9-B9A0FF777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0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3B4A-7585-228E-90EC-2FC77C54C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7CD62-8A69-6629-9C1F-18E50CDCB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26092-30D5-463A-2169-CC882B71F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C50419-EDEC-8395-F120-2BDE43713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2243DD-F2D3-538D-1D13-39CEC3B99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E69526-4AA1-41DF-FFCE-52EC67FB5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055-A8CF-8647-A129-17F546819714}" type="datetimeFigureOut">
              <a:rPr lang="en-US" smtClean="0"/>
              <a:t>7/2/25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0D3405-141D-6AA1-77BF-DC40FA8FF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ABCE6-11E4-AB5D-5A5C-0A0946AB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5C3E-5F3A-344B-B4E9-B9A0FF777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9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6A92-C199-557E-0028-981FE0BA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CB2AAB-0B9D-BFBB-8745-640C0A84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055-A8CF-8647-A129-17F546819714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B9DF7-A031-DFD8-CC29-03C3A2AF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40A48C-465F-FF77-3CDA-AC8F6387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5C3E-5F3A-344B-B4E9-B9A0FF777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0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A7139-6E17-2288-F48E-44A3AFCA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055-A8CF-8647-A129-17F546819714}" type="datetimeFigureOut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3313DE-3385-0A24-A16C-134D6E1D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2076F-0376-AB08-D5F9-DF9896F6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5C3E-5F3A-344B-B4E9-B9A0FF777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0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51E9-0FDA-0C93-811A-59A17D23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82A4-9D4E-746F-2E3C-86D579EE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C94E1-730E-ACBA-E3BD-C3E35F6A5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3A214-87A1-66B8-6205-D65B59CD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055-A8CF-8647-A129-17F546819714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3154-ADC8-F2BD-1FDB-92CAE6D0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B50F9-4965-E7E1-0826-04D7C5622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5C3E-5F3A-344B-B4E9-B9A0FF777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57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CAE0-CBB8-8B70-1E39-139769F31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00E59-4FE5-AE3D-4E11-F12F8C11DE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9312C-D9F8-3437-6CDC-05F5B8B93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3C113-6F37-4695-C595-7EC093450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8055-A8CF-8647-A129-17F546819714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19DDF-BBFD-B884-1E43-78A327CE3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1D63-664D-AFB0-2631-C86A8A48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45C3E-5F3A-344B-B4E9-B9A0FF777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27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4856C3-5987-0D05-8449-B6EEE45C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7ACD7-9F5B-E242-8B1D-7D973A6C6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2EBB1-3BDD-579C-70E8-431E3D7132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148055-A8CF-8647-A129-17F546819714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CBF19-FCBC-1270-134F-050377113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495AD-E456-D071-9C2C-0C08F4047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45C3E-5F3A-344B-B4E9-B9A0FF777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6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9338A-95F2-D520-214B-7623D02149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925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Discussion</a:t>
            </a:r>
            <a:r>
              <a:rPr lang="zh-CN" altLang="en-US" sz="4400" dirty="0"/>
              <a:t> </a:t>
            </a:r>
            <a:r>
              <a:rPr lang="en-US" altLang="zh-CN" sz="4400" dirty="0"/>
              <a:t>of</a:t>
            </a:r>
            <a:r>
              <a:rPr lang="zh-CN" altLang="en-US" sz="4400" dirty="0"/>
              <a:t> </a:t>
            </a:r>
            <a:br>
              <a:rPr lang="en-US" altLang="zh-CN" sz="4400" dirty="0"/>
            </a:br>
            <a:r>
              <a:rPr lang="en-US" altLang="zh-CN" sz="4400" i="1" dirty="0"/>
              <a:t>Bounded Rationality, Reinforcement Learning, and</a:t>
            </a:r>
            <a:br>
              <a:rPr lang="en-US" altLang="zh-CN" sz="4400" i="1" dirty="0"/>
            </a:br>
            <a:r>
              <a:rPr lang="en-US" altLang="zh-CN" sz="4400" i="1" dirty="0"/>
              <a:t>Market Efficiency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648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61BE-89A2-96E5-2D0B-5C34BB10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11BCF-D392-FC10-54EE-610F139568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Excellent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paper!</a:t>
                </a:r>
              </a:p>
              <a:p>
                <a:r>
                  <a:rPr lang="en-US" dirty="0"/>
                  <a:t>Result 1: Model-free simple RL strategies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REE</a:t>
                </a:r>
              </a:p>
              <a:p>
                <a:pPr lvl="1"/>
                <a:r>
                  <a:rPr lang="en-US" dirty="0"/>
                  <a:t>Contribution: A novel insight into how market efficiency can emerge from boundedly rational learning</a:t>
                </a:r>
              </a:p>
              <a:p>
                <a:r>
                  <a:rPr lang="en-US" dirty="0"/>
                  <a:t>Result 2: Solves analytically intractable extensions (e.g., financial constraints, changing informed fraction) via RL</a:t>
                </a:r>
              </a:p>
              <a:p>
                <a:pPr lvl="1"/>
                <a:r>
                  <a:rPr lang="en-US" dirty="0"/>
                  <a:t>Contribution: Generate solution benchmarks for analytically unsolvable models, illustrating the practical power of AI methods in economic equilibrium analysis</a:t>
                </a:r>
              </a:p>
              <a:p>
                <a:r>
                  <a:rPr lang="en-US" dirty="0"/>
                  <a:t>Connecting machine learning methods with classic finance theory on information and prices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611BCF-D392-FC10-54EE-610F13956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645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5D400-F814-CDE6-DC0F-19F6115B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uninformed investors genuinely behaving like RL algorithms?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B8BA-6B41-2AAC-28DA-2FFE896CA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explicit justification for RL as a model of bounded rationality?</a:t>
            </a:r>
          </a:p>
          <a:p>
            <a:r>
              <a:rPr lang="en-US" dirty="0"/>
              <a:t>RL-like adaptive behavior supported by recent behavioral research (Barberis &amp; Jin, 2023)</a:t>
            </a:r>
          </a:p>
          <a:p>
            <a:r>
              <a:rPr lang="en-US" dirty="0"/>
              <a:t>Empirical evidence from field studies confirming RL patterns in investor decisions (Sun, 2023)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555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24DD7-9E69-FC64-95C8-6EB74327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Interesting Learning Pattern</a:t>
            </a:r>
            <a:endParaRPr lang="en-US" dirty="0"/>
          </a:p>
        </p:txBody>
      </p:sp>
      <p:pic>
        <p:nvPicPr>
          <p:cNvPr id="5" name="Content Placeholder 4" descr="A group of graphs with numbers&#10;&#10;AI-generated content may be incorrect.">
            <a:extLst>
              <a:ext uri="{FF2B5EF4-FFF2-40B4-BE49-F238E27FC236}">
                <a16:creationId xmlns:a16="http://schemas.microsoft.com/office/drawing/2014/main" id="{354C0A1B-E0D7-3FEC-5B24-5277EDD9C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218" t="6410" r="5495"/>
          <a:stretch/>
        </p:blipFill>
        <p:spPr>
          <a:xfrm>
            <a:off x="856011" y="1520042"/>
            <a:ext cx="5248895" cy="40724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B50B62-7522-C172-ECFE-6C805CF154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21" t="6228" r="5292"/>
          <a:stretch/>
        </p:blipFill>
        <p:spPr>
          <a:xfrm>
            <a:off x="6270171" y="1520042"/>
            <a:ext cx="5248894" cy="419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58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4CF4-A0C5-C617-BCF0-57D62F579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Interesting Learning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61D0-3660-E7C0-47DC-2983665F6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Learned RL demand consistently overshoots theoretical demand despite zero initialization</a:t>
            </a:r>
          </a:p>
          <a:p>
            <a:r>
              <a:rPr lang="en-US" dirty="0"/>
              <a:t>Are these biases potentially model-specific or more general?</a:t>
            </a:r>
          </a:p>
          <a:p>
            <a:pPr lvl="1"/>
            <a:r>
              <a:rPr lang="en-US" altLang="zh-CN" dirty="0"/>
              <a:t>V</a:t>
            </a:r>
            <a:r>
              <a:rPr lang="en-US" dirty="0"/>
              <a:t>ary NN architectures, and </a:t>
            </a:r>
            <a:r>
              <a:rPr lang="en-US" altLang="zh-CN" dirty="0"/>
              <a:t>hyper</a:t>
            </a:r>
            <a:r>
              <a:rPr lang="en-US" dirty="0"/>
              <a:t> parameters</a:t>
            </a:r>
          </a:p>
          <a:p>
            <a:pPr lvl="1"/>
            <a:r>
              <a:rPr lang="en-US" altLang="zh-CN" dirty="0"/>
              <a:t>Use</a:t>
            </a:r>
            <a:r>
              <a:rPr lang="en-US" dirty="0"/>
              <a:t> alternative RL methods (e.g., Q-learning or actor-critic) to examine if similar overshooting patterns emerge</a:t>
            </a:r>
          </a:p>
          <a:p>
            <a:r>
              <a:rPr lang="en-US" dirty="0"/>
              <a:t>Could laboratory experiments or field data confirm similar patterns in real investor behavior?</a:t>
            </a:r>
          </a:p>
        </p:txBody>
      </p:sp>
    </p:spTree>
    <p:extLst>
      <p:ext uri="{BB962C8B-B14F-4D97-AF65-F5344CB8AC3E}">
        <p14:creationId xmlns:p14="http://schemas.microsoft.com/office/powerpoint/2010/main" val="303369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787D-B656-BA95-7D58-AFD7D9AB4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vs. intractable REE (if it exists)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053F71-5808-408E-0BB2-0818A83143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dirty="0"/>
                  <a:t>No guarantee RL </a:t>
                </a:r>
                <a:r>
                  <a:rPr lang="en-US" dirty="0"/>
                  <a:t>strategy</a:t>
                </a:r>
                <a:r>
                  <a:rPr dirty="0"/>
                  <a:t> </a:t>
                </a:r>
                <a:r>
                  <a:rPr lang="en-US" dirty="0"/>
                  <a:t>approximates</a:t>
                </a:r>
                <a:r>
                  <a:rPr dirty="0"/>
                  <a:t> the true theoretical optimum</a:t>
                </a:r>
                <a:endParaRPr lang="en-US" dirty="0"/>
              </a:p>
              <a:p>
                <a:r>
                  <a:rPr lang="en-US" dirty="0"/>
                  <a:t>RL searches in a subset of functions – limited by the NN architecture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approximation error likely if the REE strategies lie outside representable class</a:t>
                </a:r>
              </a:p>
              <a:p>
                <a:r>
                  <a:rPr lang="en-US" dirty="0"/>
                  <a:t>Converged policy may be a local optimum (due to the non-convexity)</a:t>
                </a:r>
                <a:endParaRPr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053F71-5808-408E-0BB2-0818A83143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39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E4C9F-90CE-B703-F3A4-560638D4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vs. intractable REE (if it exists)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28CBE-1DAB-8D9A-51DF-E02CC43AA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Robustness check 1: Vary NN architecture and RL method (e.g., actor-critic)</a:t>
            </a:r>
          </a:p>
          <a:p>
            <a:r>
              <a:rPr lang="en-US" dirty="0"/>
              <a:t>Robustness check 2: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Consider establishing theoretical bounds on the difference between RL-derived solutions and REE, if the REE exists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872F8F1B-5865-2927-3B5D-A0BFBE2637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41" r="687" b="4868"/>
          <a:stretch/>
        </p:blipFill>
        <p:spPr>
          <a:xfrm>
            <a:off x="2066307" y="3099460"/>
            <a:ext cx="7718961" cy="198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95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54C44-E46D-AB6D-628E-C464C4FA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C3E95-EC8F-CD8B-EF78-9BBB5FCEE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Excellent paper!</a:t>
            </a:r>
          </a:p>
          <a:p>
            <a:r>
              <a:rPr lang="en-US" altLang="zh-CN" dirty="0"/>
              <a:t>Remarkably clear, well-executed </a:t>
            </a:r>
          </a:p>
          <a:p>
            <a:r>
              <a:rPr lang="en-US" dirty="0"/>
              <a:t>RL offers a powerful and flexible approach to studying bounded rationality in financial markets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framework opens new directions for analyzing market efficiency in complex environments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452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5E874-3023-0883-9B3D-CA4CB4ED3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0BCDF-2781-B7DF-05A4-3A1BC7AB2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Barberis, N.C. and Jin, L.J., 2023.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Model-free and model-based learning as joint drivers of investor behavior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(No. w31081). National Bureau of Economic Research.</a:t>
            </a:r>
          </a:p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Salimans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T., Ho, J., Chen, X., Sidor, S. and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Sutskever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I., 2017. Evolution strategies as a scalable alternative to reinforcement learning.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arXiv:1703.03864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Sun, C., 2023. Personal experience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ffects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cross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arkets: Evidence from NFT and cryptocurrency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nvesting.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Available at SSRN 4589481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39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452</Words>
  <Application>Microsoft Macintosh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Discussion of  Bounded Rationality, Reinforcement Learning, and Market Efficiency</vt:lpstr>
      <vt:lpstr>Overview</vt:lpstr>
      <vt:lpstr>Are uninformed investors genuinely behaving like RL algorithms?</vt:lpstr>
      <vt:lpstr>Interesting Learning Pattern</vt:lpstr>
      <vt:lpstr>Interesting Learning Pattern</vt:lpstr>
      <vt:lpstr>RL vs. intractable REE (if it exists) </vt:lpstr>
      <vt:lpstr>RL vs. intractable REE (if it exists) 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Leifu</dc:creator>
  <cp:lastModifiedBy>Zhang, Leifu</cp:lastModifiedBy>
  <cp:revision>38</cp:revision>
  <dcterms:created xsi:type="dcterms:W3CDTF">2025-07-01T05:17:47Z</dcterms:created>
  <dcterms:modified xsi:type="dcterms:W3CDTF">2025-07-01T17:49:09Z</dcterms:modified>
</cp:coreProperties>
</file>