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76" r:id="rId20"/>
    <p:sldId id="277" r:id="rId21"/>
    <p:sldId id="278" r:id="rId22"/>
    <p:sldId id="264" r:id="rId23"/>
    <p:sldId id="282" r:id="rId24"/>
    <p:sldId id="280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8AEE-C971-4C44-BA0A-C22EF256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E5B01-7625-4719-A95C-2D892BD0C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B0E96-F32A-4096-8ECE-59EA0CA3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02-Aug-2018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5691-F9C9-4626-99C9-0163911F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D131-0DA5-42A0-B2E3-29336DB3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3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AD64-DEAF-4322-AD5C-2D780BFA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1102D-6F5D-4517-B64C-C6C3CBCB4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BD73-B64B-4419-9C6A-A6F345D2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02-Aug-2018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7AB8-342B-48EC-B6F3-0B37557B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F3936-F6E2-4F10-A658-7C8351F0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C7A2A-6894-43B1-8A6A-3EA81D8F6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D4E1A-D80F-4FC3-A34A-99BA32932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7FC15-4AA6-461D-8EBA-8DFEF8A9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02-Aug-2018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60899-330B-4B8E-A1EA-0D3B053E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E042-5007-4AC5-B444-AD338422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2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A48B-B02A-473C-B882-EBA60F55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071A0-ACF4-4ECF-A6F5-9A276D230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DBD6-E267-4988-B61A-7064194F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02-Aug-2018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14702-95D8-4401-B5B4-F3E4F0D9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CE6FD-6600-443E-BF15-57AA9695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4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C3B5-DFB8-4B5E-93F8-022F7E13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4B4A8-A1F3-4F85-A9EC-720A2C0A7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1474E-C1F4-448A-931D-CA16DA5C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02-Aug-2018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C3BFA-0D4A-409D-9BE1-E50A1B89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F9CB-A3FD-492D-97CC-1518DA62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6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02D1-174B-4DB4-909B-95D9CDA7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95D5B-0B27-4D61-88B3-038D351DB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7DD75-51D3-4FDB-BBAE-087ADB98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62D7F-0030-4B9D-A147-BF02D52C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02-Aug-2018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E46E2-2FDA-4C41-A643-03612F20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AC16-5667-49B8-87DA-B6A09C16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7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20B3-DB99-4CA7-8453-1EE39E7E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C2E2C-A977-49BE-A4B5-B6B4678FE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2543B-8925-413F-90E1-D11965E08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20E22-8667-475B-9302-556BEA5F9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25472-19F2-4102-A830-2E796CFDC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BF377-8EB6-46C0-9479-AA73D060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02-Aug-2018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7B06C-40EF-4FC4-BF3D-DEF9E6C2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A6788-29B9-45B1-A2A4-6801019A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7CDD-8EA5-41CB-BFB5-94D3073B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4A55E-18A7-4721-BE14-7B186C02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02-Aug-2018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DC604-C102-43F3-893F-870FF3C3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08BA2-0C26-4E5E-A0D2-62F13C8C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3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192AF-6131-469E-BDBB-803BAB15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02-Aug-2018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12C0D-8AE4-4488-93EE-07FC7A73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0BEE1-7006-4B67-B8FE-56489002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9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4B4F-8A08-4D42-9C00-C93489F8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96E1-6482-4C2B-9ACA-A1BD4D96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2264D-0368-4B80-AF35-BBA53DBF6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7EBC1-ED83-4DDA-A376-E474C4A7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02-Aug-2018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81A40-8D44-4D7C-A01A-23725C1D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9C88F-B28B-4660-B3C0-DE3AC80B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4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830D-0A82-4B3F-9FB2-B8433B22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74385-6610-4872-BA6B-FF3ECE6E1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AE609-27FE-41E0-A9E5-DC93A159C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94897-053F-484D-83DC-6924D9EF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0AF-94BF-4F56-BA26-CF15B3EBF01C}" type="datetimeFigureOut">
              <a:rPr lang="en-US" smtClean="0"/>
              <a:t>02-Aug-2018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F4B13-BCDF-4FC4-B2E2-16A3A56E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A29CC-4087-4BDA-B779-C60C8167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7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3D3D5-2E76-4B1B-AE63-2F9F6A8F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1CFCC-BBDA-48E7-AA30-E0538DFC9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075D-1729-4E2D-84D7-9E654752B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D0AF-94BF-4F56-BA26-CF15B3EBF01C}" type="datetimeFigureOut">
              <a:rPr lang="en-US" smtClean="0"/>
              <a:t>02-Aug-2018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839D3-A7BB-4667-91FC-A19380CD4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AC66E-9ED8-4057-81CB-0713DA34E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26311-6D3D-41ED-9C8F-8DC2668C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B62ABF-B82F-4BA3-82F6-0E835E304848}"/>
              </a:ext>
            </a:extLst>
          </p:cNvPr>
          <p:cNvSpPr/>
          <p:nvPr/>
        </p:nvSpPr>
        <p:spPr>
          <a:xfrm>
            <a:off x="3982915" y="892418"/>
            <a:ext cx="3437792" cy="55655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6406ED-A15F-4488-AA08-E57D2987C74E}"/>
              </a:ext>
            </a:extLst>
          </p:cNvPr>
          <p:cNvSpPr/>
          <p:nvPr/>
        </p:nvSpPr>
        <p:spPr>
          <a:xfrm>
            <a:off x="4690891" y="3827941"/>
            <a:ext cx="202184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096D6-7D53-4CAE-9410-4C4BBFB1B88F}"/>
              </a:ext>
            </a:extLst>
          </p:cNvPr>
          <p:cNvSpPr/>
          <p:nvPr/>
        </p:nvSpPr>
        <p:spPr>
          <a:xfrm>
            <a:off x="4690891" y="4409405"/>
            <a:ext cx="202184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FDBDEA-AEA4-4D8B-8F3D-CF0FAF8F6ECB}"/>
              </a:ext>
            </a:extLst>
          </p:cNvPr>
          <p:cNvSpPr/>
          <p:nvPr/>
        </p:nvSpPr>
        <p:spPr>
          <a:xfrm>
            <a:off x="4690891" y="5258902"/>
            <a:ext cx="2021840" cy="335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A6A1D-5F3C-4853-B386-DD908D6A1882}"/>
              </a:ext>
            </a:extLst>
          </p:cNvPr>
          <p:cNvSpPr txBox="1"/>
          <p:nvPr/>
        </p:nvSpPr>
        <p:spPr>
          <a:xfrm>
            <a:off x="4413739" y="1599098"/>
            <a:ext cx="251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ODMS</a:t>
            </a:r>
            <a:endParaRPr lang="en-US" b="1" dirty="0"/>
          </a:p>
          <a:p>
            <a:pPr algn="ctr"/>
            <a:r>
              <a:rPr lang="en-US" dirty="0"/>
              <a:t>Secondary Sales System</a:t>
            </a:r>
          </a:p>
        </p:txBody>
      </p:sp>
      <p:pic>
        <p:nvPicPr>
          <p:cNvPr id="1026" name="Picture 2" descr="http://icons.iconarchive.com/icons/aha-soft/security/128/secrecy-icon.png">
            <a:extLst>
              <a:ext uri="{FF2B5EF4-FFF2-40B4-BE49-F238E27FC236}">
                <a16:creationId xmlns:a16="http://schemas.microsoft.com/office/drawing/2014/main" id="{AB3CE382-6F04-44C1-98D8-CAC816C49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424" y="2524368"/>
            <a:ext cx="943707" cy="9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4651881" y="400051"/>
            <a:ext cx="2038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Login Interface</a:t>
            </a:r>
          </a:p>
        </p:txBody>
      </p:sp>
    </p:spTree>
    <p:extLst>
      <p:ext uri="{BB962C8B-B14F-4D97-AF65-F5344CB8AC3E}">
        <p14:creationId xmlns:p14="http://schemas.microsoft.com/office/powerpoint/2010/main" val="239173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 Summary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AAAD08-598A-47C0-B3C7-C1C6115908B5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82915" y="5995934"/>
            <a:chExt cx="3897648" cy="4512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82915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962677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942439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922201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F88603-4C74-453A-8D83-96AD9EAF3901}"/>
              </a:ext>
            </a:extLst>
          </p:cNvPr>
          <p:cNvSpPr txBox="1"/>
          <p:nvPr/>
        </p:nvSpPr>
        <p:spPr>
          <a:xfrm>
            <a:off x="4051793" y="1534169"/>
            <a:ext cx="3238500" cy="261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Outlet Code		:</a:t>
            </a:r>
            <a:br>
              <a:rPr lang="en-US" sz="1400" dirty="0"/>
            </a:br>
            <a:r>
              <a:rPr lang="en-US" sz="1400" dirty="0"/>
              <a:t>Outlet Name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Number Of SKU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Order Quantity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Order Amount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VisiCooler Image	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76D35A-7302-4473-ADAF-ECEA8EB13C49}"/>
              </a:ext>
            </a:extLst>
          </p:cNvPr>
          <p:cNvSpPr/>
          <p:nvPr/>
        </p:nvSpPr>
        <p:spPr>
          <a:xfrm>
            <a:off x="6279348" y="3879960"/>
            <a:ext cx="185679" cy="198120"/>
          </a:xfrm>
          <a:prstGeom prst="roundRect">
            <a:avLst>
              <a:gd name="adj" fmla="val 20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695F2A-2C76-4B06-B90C-A72E48CCBD0B}"/>
              </a:ext>
            </a:extLst>
          </p:cNvPr>
          <p:cNvSpPr/>
          <p:nvPr/>
        </p:nvSpPr>
        <p:spPr>
          <a:xfrm>
            <a:off x="5509260" y="4991100"/>
            <a:ext cx="1476423" cy="3327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Confirm</a:t>
            </a:r>
          </a:p>
        </p:txBody>
      </p:sp>
    </p:spTree>
    <p:extLst>
      <p:ext uri="{BB962C8B-B14F-4D97-AF65-F5344CB8AC3E}">
        <p14:creationId xmlns:p14="http://schemas.microsoft.com/office/powerpoint/2010/main" val="236444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CFCDA41-A90E-4340-8B4F-B13383F7AC85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89C87C-4963-4436-8C74-AC744A03888F}"/>
              </a:ext>
            </a:extLst>
          </p:cNvPr>
          <p:cNvSpPr txBox="1"/>
          <p:nvPr/>
        </p:nvSpPr>
        <p:spPr>
          <a:xfrm>
            <a:off x="4811153" y="399976"/>
            <a:ext cx="169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Ready Sales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EECC03-5A3D-4BC8-B481-56584617736A}"/>
              </a:ext>
            </a:extLst>
          </p:cNvPr>
          <p:cNvGrpSpPr/>
          <p:nvPr/>
        </p:nvGrpSpPr>
        <p:grpSpPr>
          <a:xfrm>
            <a:off x="3969731" y="892343"/>
            <a:ext cx="3437792" cy="5592930"/>
            <a:chOff x="3982915" y="892418"/>
            <a:chExt cx="3437792" cy="559293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19DC47-9EF6-45A1-92FC-D20463EF3F29}"/>
                </a:ext>
              </a:extLst>
            </p:cNvPr>
            <p:cNvSpPr/>
            <p:nvPr/>
          </p:nvSpPr>
          <p:spPr>
            <a:xfrm>
              <a:off x="3982915" y="919817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B295F92-12FD-4E06-B580-83780E6A9CA4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ODMS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08EDFE2-55A8-44F1-BF1D-75F514BEB4C8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265CEF0-CC7E-410F-9D9D-BDAA3EE97F5D}"/>
              </a:ext>
            </a:extLst>
          </p:cNvPr>
          <p:cNvSpPr/>
          <p:nvPr/>
        </p:nvSpPr>
        <p:spPr>
          <a:xfrm>
            <a:off x="4136788" y="1644086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2" descr="http://icons.iconarchive.com/icons/paomedia/small-n-flat/128/sign-sync-icon.png">
            <a:extLst>
              <a:ext uri="{FF2B5EF4-FFF2-40B4-BE49-F238E27FC236}">
                <a16:creationId xmlns:a16="http://schemas.microsoft.com/office/drawing/2014/main" id="{ECC1C1CF-C55B-435C-87CE-7830748E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96" y="93073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55C83488-97A2-4994-9CCF-133B7D71672D}"/>
              </a:ext>
            </a:extLst>
          </p:cNvPr>
          <p:cNvSpPr/>
          <p:nvPr/>
        </p:nvSpPr>
        <p:spPr>
          <a:xfrm>
            <a:off x="6608596" y="1004208"/>
            <a:ext cx="344073" cy="287555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12CECE-D078-4037-BF4F-2EC1C405F249}"/>
              </a:ext>
            </a:extLst>
          </p:cNvPr>
          <p:cNvGrpSpPr/>
          <p:nvPr/>
        </p:nvGrpSpPr>
        <p:grpSpPr>
          <a:xfrm>
            <a:off x="5250126" y="1741974"/>
            <a:ext cx="953202" cy="1147854"/>
            <a:chOff x="4131878" y="2854569"/>
            <a:chExt cx="953202" cy="1147854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48E68D37-439F-435B-ADDF-E6F10601F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8F6408-EFB8-450D-A4D1-0D0808AB347A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Ready 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719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1BE3C4-B1E1-47D4-A400-B1BD62D4F926}"/>
              </a:ext>
            </a:extLst>
          </p:cNvPr>
          <p:cNvGrpSpPr/>
          <p:nvPr/>
        </p:nvGrpSpPr>
        <p:grpSpPr>
          <a:xfrm>
            <a:off x="3982915" y="400051"/>
            <a:ext cx="3437792" cy="6057898"/>
            <a:chOff x="3982915" y="400051"/>
            <a:chExt cx="3437792" cy="60578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0D1E37-0C4D-494C-975C-F14B47E62CC5}"/>
                </a:ext>
              </a:extLst>
            </p:cNvPr>
            <p:cNvSpPr txBox="1"/>
            <p:nvPr/>
          </p:nvSpPr>
          <p:spPr>
            <a:xfrm>
              <a:off x="4824337" y="400051"/>
              <a:ext cx="169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Ready Sales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09A77B4-D479-491E-9B89-B5FAE42D7C5D}"/>
                </a:ext>
              </a:extLst>
            </p:cNvPr>
            <p:cNvGrpSpPr/>
            <p:nvPr/>
          </p:nvGrpSpPr>
          <p:grpSpPr>
            <a:xfrm>
              <a:off x="3982915" y="892418"/>
              <a:ext cx="3437792" cy="5565531"/>
              <a:chOff x="3982915" y="892418"/>
              <a:chExt cx="3437792" cy="556553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B62ABF-B82F-4BA3-82F6-0E835E304848}"/>
                  </a:ext>
                </a:extLst>
              </p:cNvPr>
              <p:cNvSpPr/>
              <p:nvPr/>
            </p:nvSpPr>
            <p:spPr>
              <a:xfrm>
                <a:off x="3982915" y="892418"/>
                <a:ext cx="3437792" cy="55655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3AFE92-5B71-432E-ABCE-CDAFEC10D029}"/>
                  </a:ext>
                </a:extLst>
              </p:cNvPr>
              <p:cNvSpPr/>
              <p:nvPr/>
            </p:nvSpPr>
            <p:spPr>
              <a:xfrm>
                <a:off x="3982915" y="892418"/>
                <a:ext cx="3437792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Ready Sales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9D45F21-6C94-48D3-AEB9-5B37B0DE8CF4}"/>
                  </a:ext>
                </a:extLst>
              </p:cNvPr>
              <p:cNvSpPr/>
              <p:nvPr/>
            </p:nvSpPr>
            <p:spPr>
              <a:xfrm>
                <a:off x="3982915" y="5996209"/>
                <a:ext cx="3437792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9D8CCD7-F163-4A58-96CE-684B916E5216}"/>
                </a:ext>
              </a:extLst>
            </p:cNvPr>
            <p:cNvSpPr/>
            <p:nvPr/>
          </p:nvSpPr>
          <p:spPr>
            <a:xfrm>
              <a:off x="3982915" y="1384785"/>
              <a:ext cx="3437792" cy="38783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Sub Route Name</a:t>
              </a:r>
            </a:p>
          </p:txBody>
        </p:sp>
      </p:grp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644E84D1-3766-464A-B3BD-7F9053B9859B}"/>
              </a:ext>
            </a:extLst>
          </p:cNvPr>
          <p:cNvSpPr/>
          <p:nvPr/>
        </p:nvSpPr>
        <p:spPr>
          <a:xfrm rot="10800000">
            <a:off x="6805251" y="951800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40B477-1FE9-44AC-A50A-CCFF8B6A0450}"/>
              </a:ext>
            </a:extLst>
          </p:cNvPr>
          <p:cNvSpPr/>
          <p:nvPr/>
        </p:nvSpPr>
        <p:spPr>
          <a:xfrm>
            <a:off x="3982915" y="1772624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Sub Route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645FBC-69C6-403A-BA31-70A55E0CC38A}"/>
              </a:ext>
            </a:extLst>
          </p:cNvPr>
          <p:cNvSpPr/>
          <p:nvPr/>
        </p:nvSpPr>
        <p:spPr>
          <a:xfrm>
            <a:off x="3982915" y="2160463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Sub Route Name</a:t>
            </a:r>
          </a:p>
        </p:txBody>
      </p:sp>
    </p:spTree>
    <p:extLst>
      <p:ext uri="{BB962C8B-B14F-4D97-AF65-F5344CB8AC3E}">
        <p14:creationId xmlns:p14="http://schemas.microsoft.com/office/powerpoint/2010/main" val="157116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4824337" y="400051"/>
            <a:ext cx="169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Ready Sales</a:t>
            </a:r>
            <a:endParaRPr 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4DA1AD-335A-4123-B074-D838BDC0FD84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Outlet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C616CD-86F8-42E9-9CE0-F679E8FBA374}"/>
              </a:ext>
            </a:extLst>
          </p:cNvPr>
          <p:cNvSpPr/>
          <p:nvPr/>
        </p:nvSpPr>
        <p:spPr>
          <a:xfrm>
            <a:off x="3982916" y="1936208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</a:t>
            </a:r>
            <a:r>
              <a:rPr lang="en-US"/>
              <a:t>1 [ Code </a:t>
            </a:r>
            <a:r>
              <a:rPr lang="en-US" dirty="0"/>
              <a:t>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38A336-E37A-4335-8524-DBFBA370C73A}"/>
              </a:ext>
            </a:extLst>
          </p:cNvPr>
          <p:cNvSpPr/>
          <p:nvPr/>
        </p:nvSpPr>
        <p:spPr>
          <a:xfrm>
            <a:off x="3982916" y="2324047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0620E1-4A06-43B6-BFDA-F8D0F7A9011C}"/>
              </a:ext>
            </a:extLst>
          </p:cNvPr>
          <p:cNvSpPr/>
          <p:nvPr/>
        </p:nvSpPr>
        <p:spPr>
          <a:xfrm>
            <a:off x="3982916" y="2711886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CB2A11-880A-4918-8974-5A5ED655E981}"/>
              </a:ext>
            </a:extLst>
          </p:cNvPr>
          <p:cNvSpPr/>
          <p:nvPr/>
        </p:nvSpPr>
        <p:spPr>
          <a:xfrm>
            <a:off x="3982916" y="3099725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DD7E94-7B60-4BBB-8CC1-91FF590390F0}"/>
              </a:ext>
            </a:extLst>
          </p:cNvPr>
          <p:cNvSpPr/>
          <p:nvPr/>
        </p:nvSpPr>
        <p:spPr>
          <a:xfrm>
            <a:off x="3982916" y="3487564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4FE73D-C054-4A69-9CB2-B7CF3C51D053}"/>
              </a:ext>
            </a:extLst>
          </p:cNvPr>
          <p:cNvSpPr/>
          <p:nvPr/>
        </p:nvSpPr>
        <p:spPr>
          <a:xfrm>
            <a:off x="3982916" y="3875403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BA28C-ECC9-4C0E-9713-E93103504301}"/>
              </a:ext>
            </a:extLst>
          </p:cNvPr>
          <p:cNvSpPr/>
          <p:nvPr/>
        </p:nvSpPr>
        <p:spPr>
          <a:xfrm>
            <a:off x="3982916" y="4262018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48B789-AD7C-4110-8BB2-7F05ED28BF81}"/>
              </a:ext>
            </a:extLst>
          </p:cNvPr>
          <p:cNvSpPr/>
          <p:nvPr/>
        </p:nvSpPr>
        <p:spPr>
          <a:xfrm>
            <a:off x="3982916" y="4649857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A5EB74-856B-4C80-8065-BABEA4A1B0A0}"/>
              </a:ext>
            </a:extLst>
          </p:cNvPr>
          <p:cNvSpPr/>
          <p:nvPr/>
        </p:nvSpPr>
        <p:spPr>
          <a:xfrm>
            <a:off x="3982916" y="5037696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DB15B0-3EB9-4B0A-9028-A3E540C74239}"/>
              </a:ext>
            </a:extLst>
          </p:cNvPr>
          <p:cNvSpPr/>
          <p:nvPr/>
        </p:nvSpPr>
        <p:spPr>
          <a:xfrm>
            <a:off x="3982915" y="1547809"/>
            <a:ext cx="3437792" cy="376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3BAA148-F12C-4BBD-BFA9-5AEF96D46735}"/>
              </a:ext>
            </a:extLst>
          </p:cNvPr>
          <p:cNvSpPr/>
          <p:nvPr/>
        </p:nvSpPr>
        <p:spPr>
          <a:xfrm rot="10800000">
            <a:off x="6805251" y="951800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0F9F1E-F54F-4F93-AD26-E17CD77BA8A5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Outlet Info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4BD8B5-B337-407D-A4D6-DE5636E71649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99327" y="5553392"/>
            <a:chExt cx="3404967" cy="412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99327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855242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711158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567073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3612C5-E8D2-42AF-B7B3-A5F702874141}"/>
              </a:ext>
            </a:extLst>
          </p:cNvPr>
          <p:cNvSpPr txBox="1"/>
          <p:nvPr/>
        </p:nvSpPr>
        <p:spPr>
          <a:xfrm>
            <a:off x="4051793" y="1534169"/>
            <a:ext cx="3238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Outlet Code		:</a:t>
            </a:r>
            <a:br>
              <a:rPr lang="en-US" sz="1400" dirty="0"/>
            </a:br>
            <a:r>
              <a:rPr lang="en-US" sz="1400" dirty="0"/>
              <a:t>Outlet Name	:</a:t>
            </a:r>
          </a:p>
          <a:p>
            <a:r>
              <a:rPr lang="en-US" sz="1400" dirty="0"/>
              <a:t>Outlet Owner Name	:</a:t>
            </a:r>
          </a:p>
          <a:p>
            <a:r>
              <a:rPr lang="en-US" sz="1400" dirty="0"/>
              <a:t>Owner Mobile No	:</a:t>
            </a:r>
          </a:p>
          <a:p>
            <a:r>
              <a:rPr lang="en-US" sz="1400" dirty="0"/>
              <a:t>Category		:</a:t>
            </a:r>
          </a:p>
          <a:p>
            <a:r>
              <a:rPr lang="en-US" sz="1400" dirty="0"/>
              <a:t>Address 		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E520104-0D96-4D16-A6FD-4B4944D316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1472" y="3422316"/>
          <a:ext cx="3352500" cy="1198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25">
                  <a:extLst>
                    <a:ext uri="{9D8B030D-6E8A-4147-A177-3AD203B41FA5}">
                      <a16:colId xmlns:a16="http://schemas.microsoft.com/office/drawing/2014/main" val="3149312919"/>
                    </a:ext>
                  </a:extLst>
                </a:gridCol>
                <a:gridCol w="838125">
                  <a:extLst>
                    <a:ext uri="{9D8B030D-6E8A-4147-A177-3AD203B41FA5}">
                      <a16:colId xmlns:a16="http://schemas.microsoft.com/office/drawing/2014/main" val="1028149357"/>
                    </a:ext>
                  </a:extLst>
                </a:gridCol>
                <a:gridCol w="870878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805372">
                  <a:extLst>
                    <a:ext uri="{9D8B030D-6E8A-4147-A177-3AD203B41FA5}">
                      <a16:colId xmlns:a16="http://schemas.microsoft.com/office/drawing/2014/main" val="2031080867"/>
                    </a:ext>
                  </a:extLst>
                </a:gridCol>
              </a:tblGrid>
              <a:tr h="25052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Order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Order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Delivery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Delivery Value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360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74770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071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7A1DA1-3DA7-478E-B00A-6B43EE73077B}"/>
              </a:ext>
            </a:extLst>
          </p:cNvPr>
          <p:cNvSpPr txBox="1"/>
          <p:nvPr/>
        </p:nvSpPr>
        <p:spPr>
          <a:xfrm>
            <a:off x="4051793" y="3068493"/>
            <a:ext cx="1336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Sales Summary: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EFE623-6A3F-480F-8558-C53EF557B51C}"/>
              </a:ext>
            </a:extLst>
          </p:cNvPr>
          <p:cNvSpPr/>
          <p:nvPr/>
        </p:nvSpPr>
        <p:spPr>
          <a:xfrm>
            <a:off x="6286500" y="991113"/>
            <a:ext cx="1063841" cy="2566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Order Reason</a:t>
            </a:r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AAC4B6E1-A378-476F-B130-51FE314660EB}"/>
              </a:ext>
            </a:extLst>
          </p:cNvPr>
          <p:cNvSpPr/>
          <p:nvPr/>
        </p:nvSpPr>
        <p:spPr>
          <a:xfrm rot="10800000">
            <a:off x="4149972" y="947998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52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 Item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AAAD08-598A-47C0-B3C7-C1C6115908B5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82915" y="5995934"/>
            <a:chExt cx="3897648" cy="4512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82915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962677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942439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922201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43EECBC-D9FB-4824-9833-1C257808F2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99328" y="1669486"/>
          <a:ext cx="3404965" cy="1113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032">
                  <a:extLst>
                    <a:ext uri="{9D8B030D-6E8A-4147-A177-3AD203B41FA5}">
                      <a16:colId xmlns:a16="http://schemas.microsoft.com/office/drawing/2014/main" val="3149312919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102814935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388629">
                  <a:extLst>
                    <a:ext uri="{9D8B030D-6E8A-4147-A177-3AD203B41FA5}">
                      <a16:colId xmlns:a16="http://schemas.microsoft.com/office/drawing/2014/main" val="3249181320"/>
                    </a:ext>
                  </a:extLst>
                </a:gridCol>
                <a:gridCol w="596891">
                  <a:extLst>
                    <a:ext uri="{9D8B030D-6E8A-4147-A177-3AD203B41FA5}">
                      <a16:colId xmlns:a16="http://schemas.microsoft.com/office/drawing/2014/main" val="1973530094"/>
                    </a:ext>
                  </a:extLst>
                </a:gridCol>
                <a:gridCol w="307533">
                  <a:extLst>
                    <a:ext uri="{9D8B030D-6E8A-4147-A177-3AD203B41FA5}">
                      <a16:colId xmlns:a16="http://schemas.microsoft.com/office/drawing/2014/main" val="3641112003"/>
                    </a:ext>
                  </a:extLst>
                </a:gridCol>
              </a:tblGrid>
              <a:tr h="25052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SKU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360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74770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07164"/>
                  </a:ext>
                </a:extLst>
              </a:tr>
            </a:tbl>
          </a:graphicData>
        </a:graphic>
      </p:graphicFrame>
      <p:pic>
        <p:nvPicPr>
          <p:cNvPr id="2052" name="Picture 4" descr="http://icons.iconarchive.com/icons/gakuseisean/ivista-2/128/Alarm-Error-icon.png">
            <a:extLst>
              <a:ext uri="{FF2B5EF4-FFF2-40B4-BE49-F238E27FC236}">
                <a16:creationId xmlns:a16="http://schemas.microsoft.com/office/drawing/2014/main" id="{EB1C69B2-2760-4C19-837A-7E97090C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036" y="1987113"/>
            <a:ext cx="154305" cy="1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icons.iconarchive.com/icons/gakuseisean/ivista-2/128/Alarm-Error-icon.png">
            <a:extLst>
              <a:ext uri="{FF2B5EF4-FFF2-40B4-BE49-F238E27FC236}">
                <a16:creationId xmlns:a16="http://schemas.microsoft.com/office/drawing/2014/main" id="{BA51AAB7-1317-4CC9-BA82-1EED6142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035" y="2277169"/>
            <a:ext cx="154305" cy="1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icons.iconarchive.com/icons/gakuseisean/ivista-2/128/Alarm-Error-icon.png">
            <a:extLst>
              <a:ext uri="{FF2B5EF4-FFF2-40B4-BE49-F238E27FC236}">
                <a16:creationId xmlns:a16="http://schemas.microsoft.com/office/drawing/2014/main" id="{C0D46B9B-0DCC-48A6-A283-729BD7AC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67" y="2584453"/>
            <a:ext cx="154305" cy="1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E5576E-6B77-4A94-A0FA-5F66BC06DD71}"/>
              </a:ext>
            </a:extLst>
          </p:cNvPr>
          <p:cNvSpPr/>
          <p:nvPr/>
        </p:nvSpPr>
        <p:spPr>
          <a:xfrm>
            <a:off x="6657819" y="991113"/>
            <a:ext cx="692521" cy="25667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SKU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DC9C0-C89E-46F6-9E36-8A98F9A292E5}"/>
              </a:ext>
            </a:extLst>
          </p:cNvPr>
          <p:cNvSpPr txBox="1"/>
          <p:nvPr/>
        </p:nvSpPr>
        <p:spPr>
          <a:xfrm>
            <a:off x="8321389" y="1495087"/>
            <a:ext cx="3870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## Profit Margin  with MRP Calculation </a:t>
            </a:r>
          </a:p>
          <a:p>
            <a:r>
              <a:rPr lang="en-US" dirty="0"/>
              <a:t>## Delivery Instruction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26B7DD-F1E6-44F2-9647-6D936D7B0D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75956" y="2784797"/>
          <a:ext cx="1821373" cy="1447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6949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596891">
                  <a:extLst>
                    <a:ext uri="{9D8B030D-6E8A-4147-A177-3AD203B41FA5}">
                      <a16:colId xmlns:a16="http://schemas.microsoft.com/office/drawing/2014/main" val="1973530094"/>
                    </a:ext>
                  </a:extLst>
                </a:gridCol>
                <a:gridCol w="307533">
                  <a:extLst>
                    <a:ext uri="{9D8B030D-6E8A-4147-A177-3AD203B41FA5}">
                      <a16:colId xmlns:a16="http://schemas.microsoft.com/office/drawing/2014/main" val="3641112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Order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3000.00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Discount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289766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Net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3000.00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475351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MRP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3650.00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48932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Profit Margin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650.00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799617"/>
                  </a:ext>
                </a:extLst>
              </a:tr>
              <a:tr h="1756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Margin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46192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48FCF3-DD2E-4A5D-8F1A-AD22B3823FAB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985684" y="3545625"/>
            <a:ext cx="823292" cy="8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47EFCA-23F5-48BC-A674-DB65FDE6E4AA}"/>
              </a:ext>
            </a:extLst>
          </p:cNvPr>
          <p:cNvSpPr txBox="1"/>
          <p:nvPr/>
        </p:nvSpPr>
        <p:spPr>
          <a:xfrm>
            <a:off x="7808976" y="3445597"/>
            <a:ext cx="7521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MRP With FREE</a:t>
            </a:r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8D24D971-3E67-462E-807A-9817E5424406}"/>
              </a:ext>
            </a:extLst>
          </p:cNvPr>
          <p:cNvSpPr/>
          <p:nvPr/>
        </p:nvSpPr>
        <p:spPr>
          <a:xfrm rot="10800000">
            <a:off x="4149972" y="947998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2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4DA1AD-335A-4123-B074-D838BDC0FD84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ADD SKU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C616CD-86F8-42E9-9CE0-F679E8FBA374}"/>
              </a:ext>
            </a:extLst>
          </p:cNvPr>
          <p:cNvSpPr/>
          <p:nvPr/>
        </p:nvSpPr>
        <p:spPr>
          <a:xfrm>
            <a:off x="3982915" y="1731106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71567B-2C3C-4241-9318-98F5CCEE6410}"/>
              </a:ext>
            </a:extLst>
          </p:cNvPr>
          <p:cNvSpPr/>
          <p:nvPr/>
        </p:nvSpPr>
        <p:spPr>
          <a:xfrm>
            <a:off x="3982915" y="2336358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769692-4525-4777-9C1B-B957A9280592}"/>
              </a:ext>
            </a:extLst>
          </p:cNvPr>
          <p:cNvSpPr/>
          <p:nvPr/>
        </p:nvSpPr>
        <p:spPr>
          <a:xfrm>
            <a:off x="3982915" y="2941610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1E5F09-0F80-4EE9-8E52-501BD6AAA061}"/>
              </a:ext>
            </a:extLst>
          </p:cNvPr>
          <p:cNvSpPr/>
          <p:nvPr/>
        </p:nvSpPr>
        <p:spPr>
          <a:xfrm>
            <a:off x="3982915" y="3546862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E7A89F-C403-439A-8653-BFC5C90E2715}"/>
              </a:ext>
            </a:extLst>
          </p:cNvPr>
          <p:cNvSpPr/>
          <p:nvPr/>
        </p:nvSpPr>
        <p:spPr>
          <a:xfrm>
            <a:off x="3982915" y="4152114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970AA-2750-4CA8-B061-849DA6212FA4}"/>
              </a:ext>
            </a:extLst>
          </p:cNvPr>
          <p:cNvSpPr/>
          <p:nvPr/>
        </p:nvSpPr>
        <p:spPr>
          <a:xfrm>
            <a:off x="3982915" y="4757366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6BC8DD-F5EB-426C-BDFA-0B576E317CB3}"/>
              </a:ext>
            </a:extLst>
          </p:cNvPr>
          <p:cNvSpPr/>
          <p:nvPr/>
        </p:nvSpPr>
        <p:spPr>
          <a:xfrm>
            <a:off x="3982915" y="5376131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288924-40D2-4768-9ACB-79972BD023F0}"/>
              </a:ext>
            </a:extLst>
          </p:cNvPr>
          <p:cNvSpPr/>
          <p:nvPr/>
        </p:nvSpPr>
        <p:spPr>
          <a:xfrm>
            <a:off x="3982916" y="1354083"/>
            <a:ext cx="3437792" cy="376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2C5C75-A859-4A37-AE96-0C4D2E6D25D0}"/>
              </a:ext>
            </a:extLst>
          </p:cNvPr>
          <p:cNvSpPr/>
          <p:nvPr/>
        </p:nvSpPr>
        <p:spPr>
          <a:xfrm>
            <a:off x="8510959" y="1487806"/>
            <a:ext cx="1831285" cy="1384934"/>
          </a:xfrm>
          <a:prstGeom prst="roundRect">
            <a:avLst>
              <a:gd name="adj" fmla="val 384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9AD8D45-2B0F-4C0B-B19A-32EDD90E5E29}"/>
              </a:ext>
            </a:extLst>
          </p:cNvPr>
          <p:cNvSpPr/>
          <p:nvPr/>
        </p:nvSpPr>
        <p:spPr>
          <a:xfrm>
            <a:off x="7429508" y="1731030"/>
            <a:ext cx="1081452" cy="60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44C33E-44C8-44FE-B2E0-0BE13F0DF172}"/>
              </a:ext>
            </a:extLst>
          </p:cNvPr>
          <p:cNvSpPr/>
          <p:nvPr/>
        </p:nvSpPr>
        <p:spPr>
          <a:xfrm>
            <a:off x="8510960" y="1488570"/>
            <a:ext cx="1831284" cy="19926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SKU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95FBF0-F466-4657-9D1A-EB342C96F214}"/>
              </a:ext>
            </a:extLst>
          </p:cNvPr>
          <p:cNvSpPr txBox="1"/>
          <p:nvPr/>
        </p:nvSpPr>
        <p:spPr>
          <a:xfrm>
            <a:off x="8538210" y="1987206"/>
            <a:ext cx="117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    :</a:t>
            </a:r>
          </a:p>
          <a:p>
            <a:r>
              <a:rPr lang="en-US" dirty="0"/>
              <a:t>PCS   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766981-748B-4498-BA5D-F0F1FC936B4E}"/>
              </a:ext>
            </a:extLst>
          </p:cNvPr>
          <p:cNvSpPr/>
          <p:nvPr/>
        </p:nvSpPr>
        <p:spPr>
          <a:xfrm>
            <a:off x="9243060" y="2093319"/>
            <a:ext cx="1038225" cy="17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30CA55-7F1F-4AC2-94FE-911256A0A70E}"/>
              </a:ext>
            </a:extLst>
          </p:cNvPr>
          <p:cNvSpPr/>
          <p:nvPr/>
        </p:nvSpPr>
        <p:spPr>
          <a:xfrm>
            <a:off x="9243060" y="2397841"/>
            <a:ext cx="1038225" cy="17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7DF92A-88FD-4956-84E6-24E182E63540}"/>
              </a:ext>
            </a:extLst>
          </p:cNvPr>
          <p:cNvSpPr/>
          <p:nvPr/>
        </p:nvSpPr>
        <p:spPr>
          <a:xfrm>
            <a:off x="9708723" y="2637149"/>
            <a:ext cx="572562" cy="1736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C6996-7EB9-4949-95A4-E783D8F9FCC4}"/>
              </a:ext>
            </a:extLst>
          </p:cNvPr>
          <p:cNvSpPr txBox="1"/>
          <p:nvPr/>
        </p:nvSpPr>
        <p:spPr>
          <a:xfrm>
            <a:off x="8519760" y="1705123"/>
            <a:ext cx="1822484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Trade Promotion</a:t>
            </a:r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AAD2738F-8413-4C11-8002-FA9ED22F9B45}"/>
              </a:ext>
            </a:extLst>
          </p:cNvPr>
          <p:cNvSpPr/>
          <p:nvPr/>
        </p:nvSpPr>
        <p:spPr>
          <a:xfrm rot="10800000">
            <a:off x="4149972" y="947998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329578-7902-47B0-8387-B2069C76B78B}"/>
              </a:ext>
            </a:extLst>
          </p:cNvPr>
          <p:cNvSpPr/>
          <p:nvPr/>
        </p:nvSpPr>
        <p:spPr>
          <a:xfrm>
            <a:off x="6673362" y="1009847"/>
            <a:ext cx="650630" cy="243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00505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VisiCooler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AAAD08-598A-47C0-B3C7-C1C6115908B5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82915" y="5995934"/>
            <a:chExt cx="3897648" cy="4512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82915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962677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942439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922201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409AACC1-5D60-425F-94A6-3A1CEB87FBAE}"/>
              </a:ext>
            </a:extLst>
          </p:cNvPr>
          <p:cNvSpPr/>
          <p:nvPr/>
        </p:nvSpPr>
        <p:spPr>
          <a:xfrm>
            <a:off x="5105402" y="2113817"/>
            <a:ext cx="1087120" cy="10210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6207AD-F724-4CE3-B85B-3F03B73EB4E6}"/>
              </a:ext>
            </a:extLst>
          </p:cNvPr>
          <p:cNvSpPr/>
          <p:nvPr/>
        </p:nvSpPr>
        <p:spPr>
          <a:xfrm>
            <a:off x="4963162" y="3326383"/>
            <a:ext cx="1371600" cy="412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Picture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0CBF0-C1BF-413B-B480-4E20E90E7C5F}"/>
              </a:ext>
            </a:extLst>
          </p:cNvPr>
          <p:cNvSpPr txBox="1"/>
          <p:nvPr/>
        </p:nvSpPr>
        <p:spPr>
          <a:xfrm>
            <a:off x="4686300" y="4000500"/>
            <a:ext cx="18807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A9528-FEF7-4840-8284-B33F079CBA66}"/>
              </a:ext>
            </a:extLst>
          </p:cNvPr>
          <p:cNvSpPr txBox="1"/>
          <p:nvPr/>
        </p:nvSpPr>
        <p:spPr>
          <a:xfrm>
            <a:off x="4686300" y="4447093"/>
            <a:ext cx="18807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Charging</a:t>
            </a: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FE720D77-7C43-460A-8C61-014877A4A27E}"/>
              </a:ext>
            </a:extLst>
          </p:cNvPr>
          <p:cNvSpPr/>
          <p:nvPr/>
        </p:nvSpPr>
        <p:spPr>
          <a:xfrm rot="10800000">
            <a:off x="4149972" y="947998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3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 Summary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AAAD08-598A-47C0-B3C7-C1C6115908B5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82915" y="5995934"/>
            <a:chExt cx="3897648" cy="4512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82915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962677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942439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922201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F88603-4C74-453A-8D83-96AD9EAF3901}"/>
              </a:ext>
            </a:extLst>
          </p:cNvPr>
          <p:cNvSpPr txBox="1"/>
          <p:nvPr/>
        </p:nvSpPr>
        <p:spPr>
          <a:xfrm>
            <a:off x="4051793" y="1534169"/>
            <a:ext cx="3238500" cy="261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Outlet Code		:</a:t>
            </a:r>
            <a:br>
              <a:rPr lang="en-US" sz="1400" dirty="0"/>
            </a:br>
            <a:r>
              <a:rPr lang="en-US" sz="1400" dirty="0"/>
              <a:t>Outlet Name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Number Of SKU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Order Quantity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Order Amount	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VisiCooler Image	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76D35A-7302-4473-ADAF-ECEA8EB13C49}"/>
              </a:ext>
            </a:extLst>
          </p:cNvPr>
          <p:cNvSpPr/>
          <p:nvPr/>
        </p:nvSpPr>
        <p:spPr>
          <a:xfrm>
            <a:off x="6279348" y="3879960"/>
            <a:ext cx="185679" cy="198120"/>
          </a:xfrm>
          <a:prstGeom prst="roundRect">
            <a:avLst>
              <a:gd name="adj" fmla="val 20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695F2A-2C76-4B06-B90C-A72E48CCBD0B}"/>
              </a:ext>
            </a:extLst>
          </p:cNvPr>
          <p:cNvSpPr/>
          <p:nvPr/>
        </p:nvSpPr>
        <p:spPr>
          <a:xfrm>
            <a:off x="5509260" y="4991100"/>
            <a:ext cx="1476423" cy="3327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Confirm</a:t>
            </a:r>
          </a:p>
        </p:txBody>
      </p:sp>
    </p:spTree>
    <p:extLst>
      <p:ext uri="{BB962C8B-B14F-4D97-AF65-F5344CB8AC3E}">
        <p14:creationId xmlns:p14="http://schemas.microsoft.com/office/powerpoint/2010/main" val="183724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CFCDA41-A90E-4340-8B4F-B13383F7AC85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89C87C-4963-4436-8C74-AC744A03888F}"/>
              </a:ext>
            </a:extLst>
          </p:cNvPr>
          <p:cNvSpPr txBox="1"/>
          <p:nvPr/>
        </p:nvSpPr>
        <p:spPr>
          <a:xfrm>
            <a:off x="4884761" y="399976"/>
            <a:ext cx="154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Dashboard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EECC03-5A3D-4BC8-B481-56584617736A}"/>
              </a:ext>
            </a:extLst>
          </p:cNvPr>
          <p:cNvGrpSpPr/>
          <p:nvPr/>
        </p:nvGrpSpPr>
        <p:grpSpPr>
          <a:xfrm>
            <a:off x="3969731" y="892343"/>
            <a:ext cx="3437792" cy="5565531"/>
            <a:chOff x="3982915" y="892418"/>
            <a:chExt cx="3437792" cy="556553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19DC47-9EF6-45A1-92FC-D20463EF3F29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B295F92-12FD-4E06-B580-83780E6A9CA4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ODMS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08EDFE2-55A8-44F1-BF1D-75F514BEB4C8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265CEF0-CC7E-410F-9D9D-BDAA3EE97F5D}"/>
              </a:ext>
            </a:extLst>
          </p:cNvPr>
          <p:cNvSpPr/>
          <p:nvPr/>
        </p:nvSpPr>
        <p:spPr>
          <a:xfrm>
            <a:off x="4136788" y="1644086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163B492-A74F-44AA-A2BF-B9F73E594CCD}"/>
              </a:ext>
            </a:extLst>
          </p:cNvPr>
          <p:cNvGrpSpPr/>
          <p:nvPr/>
        </p:nvGrpSpPr>
        <p:grpSpPr>
          <a:xfrm>
            <a:off x="6341194" y="1741974"/>
            <a:ext cx="953202" cy="1147854"/>
            <a:chOff x="4131878" y="2854569"/>
            <a:chExt cx="953202" cy="1147854"/>
          </a:xfrm>
        </p:grpSpPr>
        <p:pic>
          <p:nvPicPr>
            <p:cNvPr id="91" name="Picture 2">
              <a:extLst>
                <a:ext uri="{FF2B5EF4-FFF2-40B4-BE49-F238E27FC236}">
                  <a16:creationId xmlns:a16="http://schemas.microsoft.com/office/drawing/2014/main" id="{350BC4F7-E7DE-4BA9-8924-A8C75FB2B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3C0DF06-606B-48A1-86A9-567E66F58652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Outlet List</a:t>
              </a:r>
            </a:p>
          </p:txBody>
        </p:sp>
      </p:grpSp>
      <p:pic>
        <p:nvPicPr>
          <p:cNvPr id="66" name="Picture 2" descr="http://icons.iconarchive.com/icons/paomedia/small-n-flat/128/sign-sync-icon.png">
            <a:extLst>
              <a:ext uri="{FF2B5EF4-FFF2-40B4-BE49-F238E27FC236}">
                <a16:creationId xmlns:a16="http://schemas.microsoft.com/office/drawing/2014/main" id="{ECC1C1CF-C55B-435C-87CE-7830748E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96" y="93073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55C83488-97A2-4994-9CCF-133B7D71672D}"/>
              </a:ext>
            </a:extLst>
          </p:cNvPr>
          <p:cNvSpPr/>
          <p:nvPr/>
        </p:nvSpPr>
        <p:spPr>
          <a:xfrm>
            <a:off x="6608596" y="1004208"/>
            <a:ext cx="344073" cy="287555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2346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CFCDA41-A90E-4340-8B4F-B13383F7AC85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89C87C-4963-4436-8C74-AC744A03888F}"/>
              </a:ext>
            </a:extLst>
          </p:cNvPr>
          <p:cNvSpPr txBox="1"/>
          <p:nvPr/>
        </p:nvSpPr>
        <p:spPr>
          <a:xfrm>
            <a:off x="4884761" y="399976"/>
            <a:ext cx="154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Dashboard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EECC03-5A3D-4BC8-B481-56584617736A}"/>
              </a:ext>
            </a:extLst>
          </p:cNvPr>
          <p:cNvGrpSpPr/>
          <p:nvPr/>
        </p:nvGrpSpPr>
        <p:grpSpPr>
          <a:xfrm>
            <a:off x="3969730" y="892343"/>
            <a:ext cx="4963255" cy="5565531"/>
            <a:chOff x="3982915" y="892418"/>
            <a:chExt cx="3437792" cy="556553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19DC47-9EF6-45A1-92FC-D20463EF3F29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B295F92-12FD-4E06-B580-83780E6A9CA4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ODMS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08EDFE2-55A8-44F1-BF1D-75F514BEB4C8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265CEF0-CC7E-410F-9D9D-BDAA3EE97F5D}"/>
              </a:ext>
            </a:extLst>
          </p:cNvPr>
          <p:cNvSpPr/>
          <p:nvPr/>
        </p:nvSpPr>
        <p:spPr>
          <a:xfrm>
            <a:off x="4136788" y="1644086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188858A-26E6-4665-AD84-E5606BE32E5B}"/>
              </a:ext>
            </a:extLst>
          </p:cNvPr>
          <p:cNvGrpSpPr/>
          <p:nvPr/>
        </p:nvGrpSpPr>
        <p:grpSpPr>
          <a:xfrm>
            <a:off x="4149090" y="1741974"/>
            <a:ext cx="953286" cy="1147854"/>
            <a:chOff x="4131794" y="2854569"/>
            <a:chExt cx="953286" cy="1147854"/>
          </a:xfrm>
        </p:grpSpPr>
        <p:pic>
          <p:nvPicPr>
            <p:cNvPr id="95" name="Picture 2" descr="http://icons.iconarchive.com/icons/custom-icon-design/pretty-office-11/128/sale-icon.png">
              <a:extLst>
                <a:ext uri="{FF2B5EF4-FFF2-40B4-BE49-F238E27FC236}">
                  <a16:creationId xmlns:a16="http://schemas.microsoft.com/office/drawing/2014/main" id="{F16128D0-3522-4D39-AD74-FCD43E3EC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BBB4F32-4350-4EE0-863E-60A4D624598D}"/>
                </a:ext>
              </a:extLst>
            </p:cNvPr>
            <p:cNvSpPr txBox="1"/>
            <p:nvPr/>
          </p:nvSpPr>
          <p:spPr>
            <a:xfrm>
              <a:off x="4131794" y="3786979"/>
              <a:ext cx="953286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Order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6FD0D39-0F11-46C1-B432-FB95DD18FA67}"/>
              </a:ext>
            </a:extLst>
          </p:cNvPr>
          <p:cNvGrpSpPr/>
          <p:nvPr/>
        </p:nvGrpSpPr>
        <p:grpSpPr>
          <a:xfrm>
            <a:off x="5250126" y="1741974"/>
            <a:ext cx="953202" cy="1147854"/>
            <a:chOff x="4131878" y="2854569"/>
            <a:chExt cx="953202" cy="1147854"/>
          </a:xfrm>
        </p:grpSpPr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DC19B8D9-08B7-4706-AE2A-1D25FCE34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893FF95-6EB8-44FA-9E6C-8E88586E7CC1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Ready Sales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163B492-A74F-44AA-A2BF-B9F73E594CCD}"/>
              </a:ext>
            </a:extLst>
          </p:cNvPr>
          <p:cNvGrpSpPr/>
          <p:nvPr/>
        </p:nvGrpSpPr>
        <p:grpSpPr>
          <a:xfrm>
            <a:off x="7509774" y="1741974"/>
            <a:ext cx="953202" cy="1147854"/>
            <a:chOff x="4131878" y="2854569"/>
            <a:chExt cx="953202" cy="1147854"/>
          </a:xfrm>
        </p:grpSpPr>
        <p:pic>
          <p:nvPicPr>
            <p:cNvPr id="91" name="Picture 2">
              <a:extLst>
                <a:ext uri="{FF2B5EF4-FFF2-40B4-BE49-F238E27FC236}">
                  <a16:creationId xmlns:a16="http://schemas.microsoft.com/office/drawing/2014/main" id="{350BC4F7-E7DE-4BA9-8924-A8C75FB2B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3C0DF06-606B-48A1-86A9-567E66F58652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Outlet List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712F850-E761-4156-91DB-805A187A0BBA}"/>
              </a:ext>
            </a:extLst>
          </p:cNvPr>
          <p:cNvGrpSpPr/>
          <p:nvPr/>
        </p:nvGrpSpPr>
        <p:grpSpPr>
          <a:xfrm>
            <a:off x="4149174" y="3037374"/>
            <a:ext cx="3145222" cy="1147854"/>
            <a:chOff x="4162358" y="2854569"/>
            <a:chExt cx="3145222" cy="114785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EF261DE-68C3-4E51-A2BA-E08BEBD8BD15}"/>
                </a:ext>
              </a:extLst>
            </p:cNvPr>
            <p:cNvGrpSpPr/>
            <p:nvPr/>
          </p:nvGrpSpPr>
          <p:grpSpPr>
            <a:xfrm>
              <a:off x="4162358" y="2854569"/>
              <a:ext cx="953202" cy="1147854"/>
              <a:chOff x="4131878" y="2854569"/>
              <a:chExt cx="953202" cy="1147854"/>
            </a:xfrm>
          </p:grpSpPr>
          <p:pic>
            <p:nvPicPr>
              <p:cNvPr id="86" name="Picture 2">
                <a:extLst>
                  <a:ext uri="{FF2B5EF4-FFF2-40B4-BE49-F238E27FC236}">
                    <a16:creationId xmlns:a16="http://schemas.microsoft.com/office/drawing/2014/main" id="{9FAD9E86-4F8F-4B0D-84F4-4E7E9DC5E8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152897" y="2854569"/>
                <a:ext cx="914400" cy="914400"/>
              </a:xfrm>
              <a:prstGeom prst="rect">
                <a:avLst/>
              </a:prstGeom>
              <a:ln w="38100" cap="sq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09783DB-6F5A-4096-A629-CA2A9D3C8136}"/>
                  </a:ext>
                </a:extLst>
              </p:cNvPr>
              <p:cNvSpPr txBox="1"/>
              <p:nvPr/>
            </p:nvSpPr>
            <p:spPr>
              <a:xfrm>
                <a:off x="4131878" y="3786979"/>
                <a:ext cx="953202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New Outlet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20FDD16-7CAD-4318-A592-B8129B678BF8}"/>
                </a:ext>
              </a:extLst>
            </p:cNvPr>
            <p:cNvGrpSpPr/>
            <p:nvPr/>
          </p:nvGrpSpPr>
          <p:grpSpPr>
            <a:xfrm>
              <a:off x="5263310" y="2854569"/>
              <a:ext cx="953202" cy="1147854"/>
              <a:chOff x="4131878" y="2854569"/>
              <a:chExt cx="953202" cy="1147854"/>
            </a:xfrm>
          </p:grpSpPr>
          <p:pic>
            <p:nvPicPr>
              <p:cNvPr id="84" name="Picture 2">
                <a:extLst>
                  <a:ext uri="{FF2B5EF4-FFF2-40B4-BE49-F238E27FC236}">
                    <a16:creationId xmlns:a16="http://schemas.microsoft.com/office/drawing/2014/main" id="{AB208B48-6FA4-498F-B56A-5B2ED85540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152897" y="2854569"/>
                <a:ext cx="914400" cy="914400"/>
              </a:xfrm>
              <a:prstGeom prst="rect">
                <a:avLst/>
              </a:prstGeom>
              <a:ln w="38100" cap="sq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60D40AD-446C-40AF-A64C-6E6ACB726C08}"/>
                  </a:ext>
                </a:extLst>
              </p:cNvPr>
              <p:cNvSpPr txBox="1"/>
              <p:nvPr/>
            </p:nvSpPr>
            <p:spPr>
              <a:xfrm>
                <a:off x="4131878" y="3786979"/>
                <a:ext cx="953202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Target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157F34F-2BAD-4FD4-9A01-10D77DD81825}"/>
                </a:ext>
              </a:extLst>
            </p:cNvPr>
            <p:cNvGrpSpPr/>
            <p:nvPr/>
          </p:nvGrpSpPr>
          <p:grpSpPr>
            <a:xfrm>
              <a:off x="6354378" y="2854569"/>
              <a:ext cx="953202" cy="1132465"/>
              <a:chOff x="4131878" y="2854569"/>
              <a:chExt cx="953202" cy="1132465"/>
            </a:xfrm>
          </p:grpSpPr>
          <p:pic>
            <p:nvPicPr>
              <p:cNvPr id="82" name="Picture 2">
                <a:extLst>
                  <a:ext uri="{FF2B5EF4-FFF2-40B4-BE49-F238E27FC236}">
                    <a16:creationId xmlns:a16="http://schemas.microsoft.com/office/drawing/2014/main" id="{C8DF7D1D-F9C9-4877-AED9-44AD87EC4B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152897" y="2854569"/>
                <a:ext cx="914400" cy="914400"/>
              </a:xfrm>
              <a:prstGeom prst="rect">
                <a:avLst/>
              </a:prstGeom>
              <a:ln w="38100" cap="sq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52C2175-ECF1-4C33-838B-3BB9E1CB208E}"/>
                  </a:ext>
                </a:extLst>
              </p:cNvPr>
              <p:cNvSpPr txBox="1"/>
              <p:nvPr/>
            </p:nvSpPr>
            <p:spPr>
              <a:xfrm>
                <a:off x="4131878" y="3786979"/>
                <a:ext cx="953202" cy="2000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/>
                  <a:t>Offer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E2BBAF-ED82-4A1C-9B30-A357622301A7}"/>
              </a:ext>
            </a:extLst>
          </p:cNvPr>
          <p:cNvGrpSpPr/>
          <p:nvPr/>
        </p:nvGrpSpPr>
        <p:grpSpPr>
          <a:xfrm>
            <a:off x="7491991" y="3021985"/>
            <a:ext cx="953202" cy="1147854"/>
            <a:chOff x="4131878" y="2854569"/>
            <a:chExt cx="953202" cy="1147854"/>
          </a:xfrm>
        </p:grpSpPr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03B1B6D4-A4D9-4CF2-B48F-A30FDFCDD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7C83330-E8CD-479B-AD3B-72F315424487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Outlet verify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79471FE-E5B8-481E-8760-D43787BE19F2}"/>
              </a:ext>
            </a:extLst>
          </p:cNvPr>
          <p:cNvGrpSpPr/>
          <p:nvPr/>
        </p:nvGrpSpPr>
        <p:grpSpPr>
          <a:xfrm>
            <a:off x="5265366" y="4348293"/>
            <a:ext cx="953202" cy="1147854"/>
            <a:chOff x="4131878" y="2854569"/>
            <a:chExt cx="953202" cy="1147854"/>
          </a:xfrm>
        </p:grpSpPr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FE049A83-454B-43D0-B9C0-79D85D460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47B307C-4D1E-48E0-839D-EEE6694F38FE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My Account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05FBDB5-D55F-493F-94D3-CD66371BABA4}"/>
              </a:ext>
            </a:extLst>
          </p:cNvPr>
          <p:cNvGrpSpPr/>
          <p:nvPr/>
        </p:nvGrpSpPr>
        <p:grpSpPr>
          <a:xfrm>
            <a:off x="7491991" y="4342361"/>
            <a:ext cx="953202" cy="1147854"/>
            <a:chOff x="4131878" y="2854569"/>
            <a:chExt cx="953202" cy="1147854"/>
          </a:xfrm>
        </p:grpSpPr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C1C01BCF-2B03-4425-82A5-3327AE453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F800E05-A13B-4A4A-8402-DB7FFF17568E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Logout</a:t>
              </a:r>
            </a:p>
          </p:txBody>
        </p:sp>
      </p:grpSp>
      <p:pic>
        <p:nvPicPr>
          <p:cNvPr id="66" name="Picture 2" descr="http://icons.iconarchive.com/icons/paomedia/small-n-flat/128/sign-sync-icon.png">
            <a:extLst>
              <a:ext uri="{FF2B5EF4-FFF2-40B4-BE49-F238E27FC236}">
                <a16:creationId xmlns:a16="http://schemas.microsoft.com/office/drawing/2014/main" id="{ECC1C1CF-C55B-435C-87CE-7830748E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649" y="93073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55C83488-97A2-4994-9CCF-133B7D71672D}"/>
              </a:ext>
            </a:extLst>
          </p:cNvPr>
          <p:cNvSpPr/>
          <p:nvPr/>
        </p:nvSpPr>
        <p:spPr>
          <a:xfrm>
            <a:off x="7918649" y="1004208"/>
            <a:ext cx="344073" cy="287555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F23D27-BE6C-4D80-85B8-D50E117555BC}"/>
              </a:ext>
            </a:extLst>
          </p:cNvPr>
          <p:cNvGrpSpPr/>
          <p:nvPr/>
        </p:nvGrpSpPr>
        <p:grpSpPr>
          <a:xfrm>
            <a:off x="4131391" y="4348293"/>
            <a:ext cx="953202" cy="1147854"/>
            <a:chOff x="4131878" y="2854569"/>
            <a:chExt cx="953202" cy="1147854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885210A1-01D7-4C1E-8FF4-C567EA3F5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A3ABDA-0777-47EE-B3EF-5374C10390AB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Sync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88000-D23D-4554-8857-73CB67CA6A6C}"/>
              </a:ext>
            </a:extLst>
          </p:cNvPr>
          <p:cNvGrpSpPr/>
          <p:nvPr/>
        </p:nvGrpSpPr>
        <p:grpSpPr>
          <a:xfrm>
            <a:off x="6333295" y="4355913"/>
            <a:ext cx="953202" cy="1147854"/>
            <a:chOff x="4131878" y="2854569"/>
            <a:chExt cx="953202" cy="1147854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2735B71D-7EF6-4D08-BB80-217547FEA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78CE4C-1A5C-4DE3-BD28-E0876CA58D70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4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4DA1AD-335A-4123-B074-D838BDC0FD84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Outlet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C616CD-86F8-42E9-9CE0-F679E8FBA374}"/>
              </a:ext>
            </a:extLst>
          </p:cNvPr>
          <p:cNvSpPr/>
          <p:nvPr/>
        </p:nvSpPr>
        <p:spPr>
          <a:xfrm>
            <a:off x="3982916" y="1724512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</a:t>
            </a:r>
            <a:r>
              <a:rPr lang="en-US"/>
              <a:t>1 [ Code </a:t>
            </a:r>
            <a:r>
              <a:rPr lang="en-US" dirty="0"/>
              <a:t>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38A336-E37A-4335-8524-DBFBA370C73A}"/>
              </a:ext>
            </a:extLst>
          </p:cNvPr>
          <p:cNvSpPr/>
          <p:nvPr/>
        </p:nvSpPr>
        <p:spPr>
          <a:xfrm>
            <a:off x="3982916" y="2112351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0620E1-4A06-43B6-BFDA-F8D0F7A9011C}"/>
              </a:ext>
            </a:extLst>
          </p:cNvPr>
          <p:cNvSpPr/>
          <p:nvPr/>
        </p:nvSpPr>
        <p:spPr>
          <a:xfrm>
            <a:off x="3982916" y="2500190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CB2A11-880A-4918-8974-5A5ED655E981}"/>
              </a:ext>
            </a:extLst>
          </p:cNvPr>
          <p:cNvSpPr/>
          <p:nvPr/>
        </p:nvSpPr>
        <p:spPr>
          <a:xfrm>
            <a:off x="3982916" y="2888029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DD7E94-7B60-4BBB-8CC1-91FF590390F0}"/>
              </a:ext>
            </a:extLst>
          </p:cNvPr>
          <p:cNvSpPr/>
          <p:nvPr/>
        </p:nvSpPr>
        <p:spPr>
          <a:xfrm>
            <a:off x="3982916" y="3275868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4FE73D-C054-4A69-9CB2-B7CF3C51D053}"/>
              </a:ext>
            </a:extLst>
          </p:cNvPr>
          <p:cNvSpPr/>
          <p:nvPr/>
        </p:nvSpPr>
        <p:spPr>
          <a:xfrm>
            <a:off x="3982916" y="3663707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BA28C-ECC9-4C0E-9713-E93103504301}"/>
              </a:ext>
            </a:extLst>
          </p:cNvPr>
          <p:cNvSpPr/>
          <p:nvPr/>
        </p:nvSpPr>
        <p:spPr>
          <a:xfrm>
            <a:off x="3982916" y="4050322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48B789-AD7C-4110-8BB2-7F05ED28BF81}"/>
              </a:ext>
            </a:extLst>
          </p:cNvPr>
          <p:cNvSpPr/>
          <p:nvPr/>
        </p:nvSpPr>
        <p:spPr>
          <a:xfrm>
            <a:off x="3982916" y="4438161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A5EB74-856B-4C80-8065-BABEA4A1B0A0}"/>
              </a:ext>
            </a:extLst>
          </p:cNvPr>
          <p:cNvSpPr/>
          <p:nvPr/>
        </p:nvSpPr>
        <p:spPr>
          <a:xfrm>
            <a:off x="3982916" y="4826000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DB15B0-3EB9-4B0A-9028-A3E540C74239}"/>
              </a:ext>
            </a:extLst>
          </p:cNvPr>
          <p:cNvSpPr/>
          <p:nvPr/>
        </p:nvSpPr>
        <p:spPr>
          <a:xfrm>
            <a:off x="3982915" y="1336113"/>
            <a:ext cx="3437792" cy="376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BED572-A563-4E77-B21E-FB78F8AF0142}"/>
              </a:ext>
            </a:extLst>
          </p:cNvPr>
          <p:cNvSpPr/>
          <p:nvPr/>
        </p:nvSpPr>
        <p:spPr>
          <a:xfrm>
            <a:off x="3982916" y="5220531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99AF00-96E9-41D3-9DB8-ED703B4A6EB9}"/>
              </a:ext>
            </a:extLst>
          </p:cNvPr>
          <p:cNvSpPr/>
          <p:nvPr/>
        </p:nvSpPr>
        <p:spPr>
          <a:xfrm>
            <a:off x="3982916" y="5608370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9</a:t>
            </a:r>
          </a:p>
        </p:txBody>
      </p:sp>
    </p:spTree>
    <p:extLst>
      <p:ext uri="{BB962C8B-B14F-4D97-AF65-F5344CB8AC3E}">
        <p14:creationId xmlns:p14="http://schemas.microsoft.com/office/powerpoint/2010/main" val="1975721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CFCDA41-A90E-4340-8B4F-B13383F7AC85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89C87C-4963-4436-8C74-AC744A03888F}"/>
              </a:ext>
            </a:extLst>
          </p:cNvPr>
          <p:cNvSpPr txBox="1"/>
          <p:nvPr/>
        </p:nvSpPr>
        <p:spPr>
          <a:xfrm>
            <a:off x="4884761" y="399976"/>
            <a:ext cx="154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Dashboard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EECC03-5A3D-4BC8-B481-56584617736A}"/>
              </a:ext>
            </a:extLst>
          </p:cNvPr>
          <p:cNvGrpSpPr/>
          <p:nvPr/>
        </p:nvGrpSpPr>
        <p:grpSpPr>
          <a:xfrm>
            <a:off x="3969731" y="892343"/>
            <a:ext cx="3437792" cy="5565531"/>
            <a:chOff x="3982915" y="892418"/>
            <a:chExt cx="3437792" cy="556553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19DC47-9EF6-45A1-92FC-D20463EF3F29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B295F92-12FD-4E06-B580-83780E6A9CA4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ODMS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08EDFE2-55A8-44F1-BF1D-75F514BEB4C8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265CEF0-CC7E-410F-9D9D-BDAA3EE97F5D}"/>
              </a:ext>
            </a:extLst>
          </p:cNvPr>
          <p:cNvSpPr/>
          <p:nvPr/>
        </p:nvSpPr>
        <p:spPr>
          <a:xfrm>
            <a:off x="4136788" y="1644086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EF261DE-68C3-4E51-A2BA-E08BEBD8BD15}"/>
              </a:ext>
            </a:extLst>
          </p:cNvPr>
          <p:cNvGrpSpPr/>
          <p:nvPr/>
        </p:nvGrpSpPr>
        <p:grpSpPr>
          <a:xfrm>
            <a:off x="4149174" y="3037374"/>
            <a:ext cx="953202" cy="1147854"/>
            <a:chOff x="4131878" y="2854569"/>
            <a:chExt cx="953202" cy="1147854"/>
          </a:xfrm>
        </p:grpSpPr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9FAD9E86-4F8F-4B0D-84F4-4E7E9DC5E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09783DB-6F5A-4096-A629-CA2A9D3C8136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New Outlet</a:t>
              </a:r>
            </a:p>
          </p:txBody>
        </p:sp>
      </p:grpSp>
      <p:pic>
        <p:nvPicPr>
          <p:cNvPr id="66" name="Picture 2" descr="http://icons.iconarchive.com/icons/paomedia/small-n-flat/128/sign-sync-icon.png">
            <a:extLst>
              <a:ext uri="{FF2B5EF4-FFF2-40B4-BE49-F238E27FC236}">
                <a16:creationId xmlns:a16="http://schemas.microsoft.com/office/drawing/2014/main" id="{ECC1C1CF-C55B-435C-87CE-7830748E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96" y="93073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55C83488-97A2-4994-9CCF-133B7D71672D}"/>
              </a:ext>
            </a:extLst>
          </p:cNvPr>
          <p:cNvSpPr/>
          <p:nvPr/>
        </p:nvSpPr>
        <p:spPr>
          <a:xfrm>
            <a:off x="6608596" y="1004208"/>
            <a:ext cx="344073" cy="287555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1407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4862136" y="400051"/>
            <a:ext cx="1617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New Outlet</a:t>
            </a:r>
          </a:p>
          <a:p>
            <a:pPr algn="ctr"/>
            <a:endParaRPr lang="en-US" sz="2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 Outlet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209752-C551-476C-8421-418AE53D8286}"/>
              </a:ext>
            </a:extLst>
          </p:cNvPr>
          <p:cNvSpPr/>
          <p:nvPr/>
        </p:nvSpPr>
        <p:spPr>
          <a:xfrm>
            <a:off x="4932831" y="5503842"/>
            <a:ext cx="1476423" cy="3327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503265-13A8-49F3-8944-F5D0F21C7CBC}"/>
              </a:ext>
            </a:extLst>
          </p:cNvPr>
          <p:cNvSpPr txBox="1"/>
          <p:nvPr/>
        </p:nvSpPr>
        <p:spPr>
          <a:xfrm>
            <a:off x="4051793" y="1534169"/>
            <a:ext cx="3238500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Outlet Name	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Outlet Owner Name	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Owner Mobile No	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Category		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Address 		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Channel		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Have VisiCooler	: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Picture		: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F160B1-C5FD-43A7-8EEC-24820EBAD36E}"/>
              </a:ext>
            </a:extLst>
          </p:cNvPr>
          <p:cNvSpPr/>
          <p:nvPr/>
        </p:nvSpPr>
        <p:spPr>
          <a:xfrm>
            <a:off x="6096000" y="1659401"/>
            <a:ext cx="1194293" cy="2198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E22529-EDA6-4C20-9C3B-279A7956561B}"/>
              </a:ext>
            </a:extLst>
          </p:cNvPr>
          <p:cNvSpPr/>
          <p:nvPr/>
        </p:nvSpPr>
        <p:spPr>
          <a:xfrm>
            <a:off x="6096000" y="1989206"/>
            <a:ext cx="1194293" cy="2198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C95869-DA46-40F9-808E-4763403A60FF}"/>
              </a:ext>
            </a:extLst>
          </p:cNvPr>
          <p:cNvSpPr/>
          <p:nvPr/>
        </p:nvSpPr>
        <p:spPr>
          <a:xfrm>
            <a:off x="6096000" y="2307750"/>
            <a:ext cx="1194293" cy="2198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14CEE9-CCB6-4C19-98B1-83AAAA608676}"/>
              </a:ext>
            </a:extLst>
          </p:cNvPr>
          <p:cNvSpPr/>
          <p:nvPr/>
        </p:nvSpPr>
        <p:spPr>
          <a:xfrm>
            <a:off x="6096000" y="2640780"/>
            <a:ext cx="1194293" cy="2198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266301-0914-4858-AF3E-97CEB0D964F8}"/>
              </a:ext>
            </a:extLst>
          </p:cNvPr>
          <p:cNvSpPr/>
          <p:nvPr/>
        </p:nvSpPr>
        <p:spPr>
          <a:xfrm>
            <a:off x="6096000" y="2970585"/>
            <a:ext cx="1194293" cy="2198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F3F10-8C58-47B1-81AE-E074A25A10D6}"/>
              </a:ext>
            </a:extLst>
          </p:cNvPr>
          <p:cNvSpPr/>
          <p:nvPr/>
        </p:nvSpPr>
        <p:spPr>
          <a:xfrm>
            <a:off x="6096000" y="3289129"/>
            <a:ext cx="1194293" cy="2198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BD6137CA-5413-4331-84A9-72A9B7E9C8B0}"/>
              </a:ext>
            </a:extLst>
          </p:cNvPr>
          <p:cNvSpPr/>
          <p:nvPr/>
        </p:nvSpPr>
        <p:spPr>
          <a:xfrm>
            <a:off x="6095998" y="4003342"/>
            <a:ext cx="829814" cy="77940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0D8EA8-A1E0-423F-8CCD-D3E5FB218409}"/>
              </a:ext>
            </a:extLst>
          </p:cNvPr>
          <p:cNvSpPr/>
          <p:nvPr/>
        </p:nvSpPr>
        <p:spPr>
          <a:xfrm>
            <a:off x="6079531" y="4929773"/>
            <a:ext cx="923193" cy="2776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Take Picture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A15923-39EF-405C-B525-7F1AE58BB9E6}"/>
              </a:ext>
            </a:extLst>
          </p:cNvPr>
          <p:cNvSpPr/>
          <p:nvPr/>
        </p:nvSpPr>
        <p:spPr>
          <a:xfrm>
            <a:off x="6096000" y="3607673"/>
            <a:ext cx="185679" cy="198120"/>
          </a:xfrm>
          <a:prstGeom prst="roundRect">
            <a:avLst>
              <a:gd name="adj" fmla="val 20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4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CFCDA41-A90E-4340-8B4F-B13383F7AC85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89C87C-4963-4436-8C74-AC744A03888F}"/>
              </a:ext>
            </a:extLst>
          </p:cNvPr>
          <p:cNvSpPr txBox="1"/>
          <p:nvPr/>
        </p:nvSpPr>
        <p:spPr>
          <a:xfrm>
            <a:off x="4884761" y="399976"/>
            <a:ext cx="154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Dashboard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EECC03-5A3D-4BC8-B481-56584617736A}"/>
              </a:ext>
            </a:extLst>
          </p:cNvPr>
          <p:cNvGrpSpPr/>
          <p:nvPr/>
        </p:nvGrpSpPr>
        <p:grpSpPr>
          <a:xfrm>
            <a:off x="3969731" y="892343"/>
            <a:ext cx="3437792" cy="5565531"/>
            <a:chOff x="3982915" y="892418"/>
            <a:chExt cx="3437792" cy="556553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19DC47-9EF6-45A1-92FC-D20463EF3F29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B295F92-12FD-4E06-B580-83780E6A9CA4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ODMS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08EDFE2-55A8-44F1-BF1D-75F514BEB4C8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265CEF0-CC7E-410F-9D9D-BDAA3EE97F5D}"/>
              </a:ext>
            </a:extLst>
          </p:cNvPr>
          <p:cNvSpPr/>
          <p:nvPr/>
        </p:nvSpPr>
        <p:spPr>
          <a:xfrm>
            <a:off x="4136788" y="1644086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20FDD16-7CAD-4318-A592-B8129B678BF8}"/>
              </a:ext>
            </a:extLst>
          </p:cNvPr>
          <p:cNvGrpSpPr/>
          <p:nvPr/>
        </p:nvGrpSpPr>
        <p:grpSpPr>
          <a:xfrm>
            <a:off x="5250126" y="3037374"/>
            <a:ext cx="953202" cy="1147854"/>
            <a:chOff x="4131878" y="2854569"/>
            <a:chExt cx="953202" cy="1147854"/>
          </a:xfrm>
        </p:grpSpPr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AB208B48-6FA4-498F-B56A-5B2ED8554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60D40AD-446C-40AF-A64C-6E6ACB726C08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Target</a:t>
              </a:r>
            </a:p>
          </p:txBody>
        </p:sp>
      </p:grpSp>
      <p:pic>
        <p:nvPicPr>
          <p:cNvPr id="66" name="Picture 2" descr="http://icons.iconarchive.com/icons/paomedia/small-n-flat/128/sign-sync-icon.png">
            <a:extLst>
              <a:ext uri="{FF2B5EF4-FFF2-40B4-BE49-F238E27FC236}">
                <a16:creationId xmlns:a16="http://schemas.microsoft.com/office/drawing/2014/main" id="{ECC1C1CF-C55B-435C-87CE-7830748E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96" y="93073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55C83488-97A2-4994-9CCF-133B7D71672D}"/>
              </a:ext>
            </a:extLst>
          </p:cNvPr>
          <p:cNvSpPr/>
          <p:nvPr/>
        </p:nvSpPr>
        <p:spPr>
          <a:xfrm>
            <a:off x="6608596" y="1004208"/>
            <a:ext cx="344073" cy="287555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27249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191810" y="400051"/>
            <a:ext cx="95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Target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Target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43EECBC-D9FB-4824-9833-1C257808F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71449"/>
              </p:ext>
            </p:extLst>
          </p:nvPr>
        </p:nvGraphicFramePr>
        <p:xfrm>
          <a:off x="3999327" y="1669486"/>
          <a:ext cx="3421380" cy="1137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48">
                  <a:extLst>
                    <a:ext uri="{9D8B030D-6E8A-4147-A177-3AD203B41FA5}">
                      <a16:colId xmlns:a16="http://schemas.microsoft.com/office/drawing/2014/main" val="3149312919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1028149357"/>
                    </a:ext>
                  </a:extLst>
                </a:gridCol>
                <a:gridCol w="551431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607828">
                  <a:extLst>
                    <a:ext uri="{9D8B030D-6E8A-4147-A177-3AD203B41FA5}">
                      <a16:colId xmlns:a16="http://schemas.microsoft.com/office/drawing/2014/main" val="3249181320"/>
                    </a:ext>
                  </a:extLst>
                </a:gridCol>
                <a:gridCol w="607828">
                  <a:extLst>
                    <a:ext uri="{9D8B030D-6E8A-4147-A177-3AD203B41FA5}">
                      <a16:colId xmlns:a16="http://schemas.microsoft.com/office/drawing/2014/main" val="1275293345"/>
                    </a:ext>
                  </a:extLst>
                </a:gridCol>
                <a:gridCol w="619395">
                  <a:extLst>
                    <a:ext uri="{9D8B030D-6E8A-4147-A177-3AD203B41FA5}">
                      <a16:colId xmlns:a16="http://schemas.microsoft.com/office/drawing/2014/main" val="1973530094"/>
                    </a:ext>
                  </a:extLst>
                </a:gridCol>
              </a:tblGrid>
              <a:tr h="25052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SKU Name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Target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[CS]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Achievement[CS]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Achievement[CS]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Remaining [CS]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360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74770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30.43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0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5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CFCDA41-A90E-4340-8B4F-B13383F7AC85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89C87C-4963-4436-8C74-AC744A03888F}"/>
              </a:ext>
            </a:extLst>
          </p:cNvPr>
          <p:cNvSpPr txBox="1"/>
          <p:nvPr/>
        </p:nvSpPr>
        <p:spPr>
          <a:xfrm>
            <a:off x="4884761" y="399976"/>
            <a:ext cx="154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Dashboard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EECC03-5A3D-4BC8-B481-56584617736A}"/>
              </a:ext>
            </a:extLst>
          </p:cNvPr>
          <p:cNvGrpSpPr/>
          <p:nvPr/>
        </p:nvGrpSpPr>
        <p:grpSpPr>
          <a:xfrm>
            <a:off x="3969731" y="892343"/>
            <a:ext cx="3437792" cy="5565531"/>
            <a:chOff x="3982915" y="892418"/>
            <a:chExt cx="3437792" cy="556553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19DC47-9EF6-45A1-92FC-D20463EF3F29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B295F92-12FD-4E06-B580-83780E6A9CA4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ODMS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08EDFE2-55A8-44F1-BF1D-75F514BEB4C8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265CEF0-CC7E-410F-9D9D-BDAA3EE97F5D}"/>
              </a:ext>
            </a:extLst>
          </p:cNvPr>
          <p:cNvSpPr/>
          <p:nvPr/>
        </p:nvSpPr>
        <p:spPr>
          <a:xfrm>
            <a:off x="4136788" y="1644086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57F34F-2BAD-4FD4-9A01-10D77DD81825}"/>
              </a:ext>
            </a:extLst>
          </p:cNvPr>
          <p:cNvGrpSpPr/>
          <p:nvPr/>
        </p:nvGrpSpPr>
        <p:grpSpPr>
          <a:xfrm>
            <a:off x="6341194" y="3037374"/>
            <a:ext cx="953202" cy="1147854"/>
            <a:chOff x="4131878" y="2854569"/>
            <a:chExt cx="953202" cy="1147854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C8DF7D1D-F9C9-4877-AED9-44AD87EC4B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52C2175-ECF1-4C33-838B-3BB9E1CB208E}"/>
                </a:ext>
              </a:extLst>
            </p:cNvPr>
            <p:cNvSpPr txBox="1"/>
            <p:nvPr/>
          </p:nvSpPr>
          <p:spPr>
            <a:xfrm>
              <a:off x="4131878" y="3786979"/>
              <a:ext cx="953202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Trade Promotion</a:t>
              </a:r>
            </a:p>
          </p:txBody>
        </p:sp>
      </p:grpSp>
      <p:pic>
        <p:nvPicPr>
          <p:cNvPr id="66" name="Picture 2" descr="http://icons.iconarchive.com/icons/paomedia/small-n-flat/128/sign-sync-icon.png">
            <a:extLst>
              <a:ext uri="{FF2B5EF4-FFF2-40B4-BE49-F238E27FC236}">
                <a16:creationId xmlns:a16="http://schemas.microsoft.com/office/drawing/2014/main" id="{ECC1C1CF-C55B-435C-87CE-7830748E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96" y="93073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55C83488-97A2-4994-9CCF-133B7D71672D}"/>
              </a:ext>
            </a:extLst>
          </p:cNvPr>
          <p:cNvSpPr/>
          <p:nvPr/>
        </p:nvSpPr>
        <p:spPr>
          <a:xfrm>
            <a:off x="6608596" y="1004208"/>
            <a:ext cx="344073" cy="287555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1417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4897723" y="400051"/>
            <a:ext cx="1546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Promotion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Trade Promotion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43EECBC-D9FB-4824-9833-1C257808F2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99327" y="1669486"/>
          <a:ext cx="3421379" cy="1198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13">
                  <a:extLst>
                    <a:ext uri="{9D8B030D-6E8A-4147-A177-3AD203B41FA5}">
                      <a16:colId xmlns:a16="http://schemas.microsoft.com/office/drawing/2014/main" val="3149312919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02814935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249181320"/>
                    </a:ext>
                  </a:extLst>
                </a:gridCol>
                <a:gridCol w="448406">
                  <a:extLst>
                    <a:ext uri="{9D8B030D-6E8A-4147-A177-3AD203B41FA5}">
                      <a16:colId xmlns:a16="http://schemas.microsoft.com/office/drawing/2014/main" val="1973530094"/>
                    </a:ext>
                  </a:extLst>
                </a:gridCol>
              </a:tblGrid>
              <a:tr h="25052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Trade Promotion</a:t>
                      </a:r>
                    </a:p>
                    <a:p>
                      <a:pPr algn="ctr"/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Trade Promotion</a:t>
                      </a:r>
                    </a:p>
                    <a:p>
                      <a:pPr algn="ctr"/>
                      <a:r>
                        <a:rPr lang="en-US" sz="800" dirty="0"/>
                        <a:t>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360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74770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0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41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CFCDA41-A90E-4340-8B4F-B13383F7AC85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89C87C-4963-4436-8C74-AC744A03888F}"/>
              </a:ext>
            </a:extLst>
          </p:cNvPr>
          <p:cNvSpPr txBox="1"/>
          <p:nvPr/>
        </p:nvSpPr>
        <p:spPr>
          <a:xfrm>
            <a:off x="4887968" y="399976"/>
            <a:ext cx="1539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Dashboard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EECC03-5A3D-4BC8-B481-56584617736A}"/>
              </a:ext>
            </a:extLst>
          </p:cNvPr>
          <p:cNvGrpSpPr/>
          <p:nvPr/>
        </p:nvGrpSpPr>
        <p:grpSpPr>
          <a:xfrm>
            <a:off x="3969731" y="892343"/>
            <a:ext cx="3437792" cy="5592930"/>
            <a:chOff x="3982915" y="892418"/>
            <a:chExt cx="3437792" cy="559293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19DC47-9EF6-45A1-92FC-D20463EF3F29}"/>
                </a:ext>
              </a:extLst>
            </p:cNvPr>
            <p:cNvSpPr/>
            <p:nvPr/>
          </p:nvSpPr>
          <p:spPr>
            <a:xfrm>
              <a:off x="3982915" y="919817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B295F92-12FD-4E06-B580-83780E6A9CA4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ODMS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08EDFE2-55A8-44F1-BF1D-75F514BEB4C8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265CEF0-CC7E-410F-9D9D-BDAA3EE97F5D}"/>
              </a:ext>
            </a:extLst>
          </p:cNvPr>
          <p:cNvSpPr/>
          <p:nvPr/>
        </p:nvSpPr>
        <p:spPr>
          <a:xfrm>
            <a:off x="4136788" y="1644086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188858A-26E6-4665-AD84-E5606BE32E5B}"/>
              </a:ext>
            </a:extLst>
          </p:cNvPr>
          <p:cNvGrpSpPr/>
          <p:nvPr/>
        </p:nvGrpSpPr>
        <p:grpSpPr>
          <a:xfrm>
            <a:off x="4150994" y="1741974"/>
            <a:ext cx="951381" cy="1147854"/>
            <a:chOff x="4133698" y="2854569"/>
            <a:chExt cx="951381" cy="1147854"/>
          </a:xfrm>
        </p:grpSpPr>
        <p:pic>
          <p:nvPicPr>
            <p:cNvPr id="95" name="Picture 2" descr="http://icons.iconarchive.com/icons/custom-icon-design/pretty-office-11/128/sale-icon.png">
              <a:extLst>
                <a:ext uri="{FF2B5EF4-FFF2-40B4-BE49-F238E27FC236}">
                  <a16:creationId xmlns:a16="http://schemas.microsoft.com/office/drawing/2014/main" id="{F16128D0-3522-4D39-AD74-FCD43E3EC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897" y="2854569"/>
              <a:ext cx="914400" cy="914400"/>
            </a:xfrm>
            <a:prstGeom prst="rect">
              <a:avLst/>
            </a:prstGeom>
            <a:ln w="38100" cap="sq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BBB4F32-4350-4EE0-863E-60A4D624598D}"/>
                </a:ext>
              </a:extLst>
            </p:cNvPr>
            <p:cNvSpPr txBox="1"/>
            <p:nvPr/>
          </p:nvSpPr>
          <p:spPr>
            <a:xfrm>
              <a:off x="4133698" y="3786979"/>
              <a:ext cx="951381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Order</a:t>
              </a:r>
            </a:p>
          </p:txBody>
        </p:sp>
      </p:grpSp>
      <p:pic>
        <p:nvPicPr>
          <p:cNvPr id="66" name="Picture 2" descr="http://icons.iconarchive.com/icons/paomedia/small-n-flat/128/sign-sync-icon.png">
            <a:extLst>
              <a:ext uri="{FF2B5EF4-FFF2-40B4-BE49-F238E27FC236}">
                <a16:creationId xmlns:a16="http://schemas.microsoft.com/office/drawing/2014/main" id="{ECC1C1CF-C55B-435C-87CE-7830748E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96" y="93073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55C83488-97A2-4994-9CCF-133B7D71672D}"/>
              </a:ext>
            </a:extLst>
          </p:cNvPr>
          <p:cNvSpPr/>
          <p:nvPr/>
        </p:nvSpPr>
        <p:spPr>
          <a:xfrm>
            <a:off x="6608596" y="1004208"/>
            <a:ext cx="344073" cy="287555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003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1BE3C4-B1E1-47D4-A400-B1BD62D4F926}"/>
              </a:ext>
            </a:extLst>
          </p:cNvPr>
          <p:cNvGrpSpPr/>
          <p:nvPr/>
        </p:nvGrpSpPr>
        <p:grpSpPr>
          <a:xfrm>
            <a:off x="3982915" y="400051"/>
            <a:ext cx="3437792" cy="6057898"/>
            <a:chOff x="3982915" y="400051"/>
            <a:chExt cx="3437792" cy="60578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0D1E37-0C4D-494C-975C-F14B47E62CC5}"/>
                </a:ext>
              </a:extLst>
            </p:cNvPr>
            <p:cNvSpPr txBox="1"/>
            <p:nvPr/>
          </p:nvSpPr>
          <p:spPr>
            <a:xfrm>
              <a:off x="5213738" y="400051"/>
              <a:ext cx="914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Order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09A77B4-D479-491E-9B89-B5FAE42D7C5D}"/>
                </a:ext>
              </a:extLst>
            </p:cNvPr>
            <p:cNvGrpSpPr/>
            <p:nvPr/>
          </p:nvGrpSpPr>
          <p:grpSpPr>
            <a:xfrm>
              <a:off x="3982915" y="892418"/>
              <a:ext cx="3437792" cy="5565531"/>
              <a:chOff x="3982915" y="892418"/>
              <a:chExt cx="3437792" cy="556553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B62ABF-B82F-4BA3-82F6-0E835E304848}"/>
                  </a:ext>
                </a:extLst>
              </p:cNvPr>
              <p:cNvSpPr/>
              <p:nvPr/>
            </p:nvSpPr>
            <p:spPr>
              <a:xfrm>
                <a:off x="3982915" y="892418"/>
                <a:ext cx="3437792" cy="55655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3AFE92-5B71-432E-ABCE-CDAFEC10D029}"/>
                  </a:ext>
                </a:extLst>
              </p:cNvPr>
              <p:cNvSpPr/>
              <p:nvPr/>
            </p:nvSpPr>
            <p:spPr>
              <a:xfrm>
                <a:off x="3982915" y="892418"/>
                <a:ext cx="3437792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Order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9D45F21-6C94-48D3-AEB9-5B37B0DE8CF4}"/>
                  </a:ext>
                </a:extLst>
              </p:cNvPr>
              <p:cNvSpPr/>
              <p:nvPr/>
            </p:nvSpPr>
            <p:spPr>
              <a:xfrm>
                <a:off x="3982915" y="5996209"/>
                <a:ext cx="3437792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9D8CCD7-F163-4A58-96CE-684B916E5216}"/>
                </a:ext>
              </a:extLst>
            </p:cNvPr>
            <p:cNvSpPr/>
            <p:nvPr/>
          </p:nvSpPr>
          <p:spPr>
            <a:xfrm>
              <a:off x="3982915" y="1384785"/>
              <a:ext cx="3437792" cy="38783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Sub Route Name</a:t>
              </a:r>
            </a:p>
          </p:txBody>
        </p:sp>
      </p:grp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644E84D1-3766-464A-B3BD-7F9053B9859B}"/>
              </a:ext>
            </a:extLst>
          </p:cNvPr>
          <p:cNvSpPr/>
          <p:nvPr/>
        </p:nvSpPr>
        <p:spPr>
          <a:xfrm rot="10800000">
            <a:off x="6805251" y="951800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9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4DA1AD-335A-4123-B074-D838BDC0FD84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Outlet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C616CD-86F8-42E9-9CE0-F679E8FBA374}"/>
              </a:ext>
            </a:extLst>
          </p:cNvPr>
          <p:cNvSpPr/>
          <p:nvPr/>
        </p:nvSpPr>
        <p:spPr>
          <a:xfrm>
            <a:off x="3982914" y="2507344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</a:t>
            </a:r>
            <a:r>
              <a:rPr lang="en-US"/>
              <a:t>1 [ Code </a:t>
            </a:r>
            <a:r>
              <a:rPr lang="en-US" dirty="0"/>
              <a:t>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38A336-E37A-4335-8524-DBFBA370C73A}"/>
              </a:ext>
            </a:extLst>
          </p:cNvPr>
          <p:cNvSpPr/>
          <p:nvPr/>
        </p:nvSpPr>
        <p:spPr>
          <a:xfrm>
            <a:off x="3982914" y="2895183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0620E1-4A06-43B6-BFDA-F8D0F7A9011C}"/>
              </a:ext>
            </a:extLst>
          </p:cNvPr>
          <p:cNvSpPr/>
          <p:nvPr/>
        </p:nvSpPr>
        <p:spPr>
          <a:xfrm>
            <a:off x="3982914" y="3283022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CB2A11-880A-4918-8974-5A5ED655E981}"/>
              </a:ext>
            </a:extLst>
          </p:cNvPr>
          <p:cNvSpPr/>
          <p:nvPr/>
        </p:nvSpPr>
        <p:spPr>
          <a:xfrm>
            <a:off x="3982914" y="3670861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DD7E94-7B60-4BBB-8CC1-91FF590390F0}"/>
              </a:ext>
            </a:extLst>
          </p:cNvPr>
          <p:cNvSpPr/>
          <p:nvPr/>
        </p:nvSpPr>
        <p:spPr>
          <a:xfrm>
            <a:off x="3982914" y="4058700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4FE73D-C054-4A69-9CB2-B7CF3C51D053}"/>
              </a:ext>
            </a:extLst>
          </p:cNvPr>
          <p:cNvSpPr/>
          <p:nvPr/>
        </p:nvSpPr>
        <p:spPr>
          <a:xfrm>
            <a:off x="3982914" y="4446539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BA28C-ECC9-4C0E-9713-E93103504301}"/>
              </a:ext>
            </a:extLst>
          </p:cNvPr>
          <p:cNvSpPr/>
          <p:nvPr/>
        </p:nvSpPr>
        <p:spPr>
          <a:xfrm>
            <a:off x="3982914" y="4833154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48B789-AD7C-4110-8BB2-7F05ED28BF81}"/>
              </a:ext>
            </a:extLst>
          </p:cNvPr>
          <p:cNvSpPr/>
          <p:nvPr/>
        </p:nvSpPr>
        <p:spPr>
          <a:xfrm>
            <a:off x="3982914" y="5220993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A5EB74-856B-4C80-8065-BABEA4A1B0A0}"/>
              </a:ext>
            </a:extLst>
          </p:cNvPr>
          <p:cNvSpPr/>
          <p:nvPr/>
        </p:nvSpPr>
        <p:spPr>
          <a:xfrm>
            <a:off x="3982914" y="5608832"/>
            <a:ext cx="3437792" cy="387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Outlet 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86E722-4056-4249-A8C1-967506ACC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172"/>
              </p:ext>
            </p:extLst>
          </p:nvPr>
        </p:nvGraphicFramePr>
        <p:xfrm>
          <a:off x="3982915" y="1404193"/>
          <a:ext cx="3437790" cy="565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965">
                  <a:extLst>
                    <a:ext uri="{9D8B030D-6E8A-4147-A177-3AD203B41FA5}">
                      <a16:colId xmlns:a16="http://schemas.microsoft.com/office/drawing/2014/main" val="3149312919"/>
                    </a:ext>
                  </a:extLst>
                </a:gridCol>
                <a:gridCol w="572965">
                  <a:extLst>
                    <a:ext uri="{9D8B030D-6E8A-4147-A177-3AD203B41FA5}">
                      <a16:colId xmlns:a16="http://schemas.microsoft.com/office/drawing/2014/main" val="1028149357"/>
                    </a:ext>
                  </a:extLst>
                </a:gridCol>
                <a:gridCol w="642036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503894">
                  <a:extLst>
                    <a:ext uri="{9D8B030D-6E8A-4147-A177-3AD203B41FA5}">
                      <a16:colId xmlns:a16="http://schemas.microsoft.com/office/drawing/2014/main" val="2031080867"/>
                    </a:ext>
                  </a:extLst>
                </a:gridCol>
                <a:gridCol w="572965">
                  <a:extLst>
                    <a:ext uri="{9D8B030D-6E8A-4147-A177-3AD203B41FA5}">
                      <a16:colId xmlns:a16="http://schemas.microsoft.com/office/drawing/2014/main" val="365123365"/>
                    </a:ext>
                  </a:extLst>
                </a:gridCol>
                <a:gridCol w="572965">
                  <a:extLst>
                    <a:ext uri="{9D8B030D-6E8A-4147-A177-3AD203B41FA5}">
                      <a16:colId xmlns:a16="http://schemas.microsoft.com/office/drawing/2014/main" val="438662657"/>
                    </a:ext>
                  </a:extLst>
                </a:gridCol>
              </a:tblGrid>
              <a:tr h="24721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TLSD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3605"/>
                  </a:ext>
                </a:extLst>
              </a:tr>
              <a:tr h="31877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69DB15B0-3EB9-4B0A-9028-A3E540C74239}"/>
              </a:ext>
            </a:extLst>
          </p:cNvPr>
          <p:cNvSpPr/>
          <p:nvPr/>
        </p:nvSpPr>
        <p:spPr>
          <a:xfrm>
            <a:off x="3982913" y="2118945"/>
            <a:ext cx="3437792" cy="376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3BAA148-F12C-4BBD-BFA9-5AEF96D46735}"/>
              </a:ext>
            </a:extLst>
          </p:cNvPr>
          <p:cNvSpPr/>
          <p:nvPr/>
        </p:nvSpPr>
        <p:spPr>
          <a:xfrm rot="10800000">
            <a:off x="6805251" y="951800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5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0F9F1E-F54F-4F93-AD26-E17CD77BA8A5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Outlet Info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4BD8B5-B337-407D-A4D6-DE5636E71649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99327" y="5553392"/>
            <a:chExt cx="3404967" cy="412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99327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855242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711158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567073" y="5553392"/>
              <a:ext cx="837221" cy="41219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3612C5-E8D2-42AF-B7B3-A5F702874141}"/>
              </a:ext>
            </a:extLst>
          </p:cNvPr>
          <p:cNvSpPr txBox="1"/>
          <p:nvPr/>
        </p:nvSpPr>
        <p:spPr>
          <a:xfrm>
            <a:off x="4051793" y="1534169"/>
            <a:ext cx="3238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Outlet Code		:</a:t>
            </a:r>
            <a:br>
              <a:rPr lang="en-US" sz="1400" dirty="0"/>
            </a:br>
            <a:r>
              <a:rPr lang="en-US" sz="1400" dirty="0"/>
              <a:t>Outlet Name	:</a:t>
            </a:r>
          </a:p>
          <a:p>
            <a:r>
              <a:rPr lang="en-US" sz="1400" dirty="0"/>
              <a:t>Outlet Owner Name	:</a:t>
            </a:r>
          </a:p>
          <a:p>
            <a:r>
              <a:rPr lang="en-US" sz="1400" dirty="0"/>
              <a:t>Owner Mobile No	:</a:t>
            </a:r>
          </a:p>
          <a:p>
            <a:r>
              <a:rPr lang="en-US" sz="1400" dirty="0"/>
              <a:t>Category		:</a:t>
            </a:r>
          </a:p>
          <a:p>
            <a:r>
              <a:rPr lang="en-US" sz="1400" dirty="0"/>
              <a:t>Address 		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E520104-0D96-4D16-A6FD-4B4944D31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45264"/>
              </p:ext>
            </p:extLst>
          </p:nvPr>
        </p:nvGraphicFramePr>
        <p:xfrm>
          <a:off x="4031472" y="3422316"/>
          <a:ext cx="3352500" cy="1198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25">
                  <a:extLst>
                    <a:ext uri="{9D8B030D-6E8A-4147-A177-3AD203B41FA5}">
                      <a16:colId xmlns:a16="http://schemas.microsoft.com/office/drawing/2014/main" val="3149312919"/>
                    </a:ext>
                  </a:extLst>
                </a:gridCol>
                <a:gridCol w="838125">
                  <a:extLst>
                    <a:ext uri="{9D8B030D-6E8A-4147-A177-3AD203B41FA5}">
                      <a16:colId xmlns:a16="http://schemas.microsoft.com/office/drawing/2014/main" val="1028149357"/>
                    </a:ext>
                  </a:extLst>
                </a:gridCol>
                <a:gridCol w="870878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805372">
                  <a:extLst>
                    <a:ext uri="{9D8B030D-6E8A-4147-A177-3AD203B41FA5}">
                      <a16:colId xmlns:a16="http://schemas.microsoft.com/office/drawing/2014/main" val="2031080867"/>
                    </a:ext>
                  </a:extLst>
                </a:gridCol>
              </a:tblGrid>
              <a:tr h="25052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Order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Order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Delivery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Delivery Value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360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74770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071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7A1DA1-3DA7-478E-B00A-6B43EE73077B}"/>
              </a:ext>
            </a:extLst>
          </p:cNvPr>
          <p:cNvSpPr txBox="1"/>
          <p:nvPr/>
        </p:nvSpPr>
        <p:spPr>
          <a:xfrm>
            <a:off x="4051793" y="3068493"/>
            <a:ext cx="1336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Sales Summary: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EFE623-6A3F-480F-8558-C53EF557B51C}"/>
              </a:ext>
            </a:extLst>
          </p:cNvPr>
          <p:cNvSpPr/>
          <p:nvPr/>
        </p:nvSpPr>
        <p:spPr>
          <a:xfrm>
            <a:off x="6286500" y="991113"/>
            <a:ext cx="1063841" cy="2566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Order Reason</a:t>
            </a:r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AAC4B6E1-A378-476F-B130-51FE314660EB}"/>
              </a:ext>
            </a:extLst>
          </p:cNvPr>
          <p:cNvSpPr/>
          <p:nvPr/>
        </p:nvSpPr>
        <p:spPr>
          <a:xfrm rot="10800000">
            <a:off x="4149972" y="947998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 Item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AAAD08-598A-47C0-B3C7-C1C6115908B5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82915" y="5995934"/>
            <a:chExt cx="3897648" cy="4512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82915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962677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942439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922201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43EECBC-D9FB-4824-9833-1C257808F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81266"/>
              </p:ext>
            </p:extLst>
          </p:nvPr>
        </p:nvGraphicFramePr>
        <p:xfrm>
          <a:off x="3999328" y="1669486"/>
          <a:ext cx="3404965" cy="1113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032">
                  <a:extLst>
                    <a:ext uri="{9D8B030D-6E8A-4147-A177-3AD203B41FA5}">
                      <a16:colId xmlns:a16="http://schemas.microsoft.com/office/drawing/2014/main" val="3149312919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102814935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388629">
                  <a:extLst>
                    <a:ext uri="{9D8B030D-6E8A-4147-A177-3AD203B41FA5}">
                      <a16:colId xmlns:a16="http://schemas.microsoft.com/office/drawing/2014/main" val="3249181320"/>
                    </a:ext>
                  </a:extLst>
                </a:gridCol>
                <a:gridCol w="596891">
                  <a:extLst>
                    <a:ext uri="{9D8B030D-6E8A-4147-A177-3AD203B41FA5}">
                      <a16:colId xmlns:a16="http://schemas.microsoft.com/office/drawing/2014/main" val="1973530094"/>
                    </a:ext>
                  </a:extLst>
                </a:gridCol>
                <a:gridCol w="307533">
                  <a:extLst>
                    <a:ext uri="{9D8B030D-6E8A-4147-A177-3AD203B41FA5}">
                      <a16:colId xmlns:a16="http://schemas.microsoft.com/office/drawing/2014/main" val="3641112003"/>
                    </a:ext>
                  </a:extLst>
                </a:gridCol>
              </a:tblGrid>
              <a:tr h="25052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SKU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360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74770"/>
                  </a:ext>
                </a:extLst>
              </a:tr>
              <a:tr h="2876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07164"/>
                  </a:ext>
                </a:extLst>
              </a:tr>
            </a:tbl>
          </a:graphicData>
        </a:graphic>
      </p:graphicFrame>
      <p:pic>
        <p:nvPicPr>
          <p:cNvPr id="2052" name="Picture 4" descr="http://icons.iconarchive.com/icons/gakuseisean/ivista-2/128/Alarm-Error-icon.png">
            <a:extLst>
              <a:ext uri="{FF2B5EF4-FFF2-40B4-BE49-F238E27FC236}">
                <a16:creationId xmlns:a16="http://schemas.microsoft.com/office/drawing/2014/main" id="{EB1C69B2-2760-4C19-837A-7E97090C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036" y="1987113"/>
            <a:ext cx="154305" cy="1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icons.iconarchive.com/icons/gakuseisean/ivista-2/128/Alarm-Error-icon.png">
            <a:extLst>
              <a:ext uri="{FF2B5EF4-FFF2-40B4-BE49-F238E27FC236}">
                <a16:creationId xmlns:a16="http://schemas.microsoft.com/office/drawing/2014/main" id="{BA51AAB7-1317-4CC9-BA82-1EED6142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035" y="2277169"/>
            <a:ext cx="154305" cy="1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icons.iconarchive.com/icons/gakuseisean/ivista-2/128/Alarm-Error-icon.png">
            <a:extLst>
              <a:ext uri="{FF2B5EF4-FFF2-40B4-BE49-F238E27FC236}">
                <a16:creationId xmlns:a16="http://schemas.microsoft.com/office/drawing/2014/main" id="{C0D46B9B-0DCC-48A6-A283-729BD7AC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67" y="2584453"/>
            <a:ext cx="154305" cy="1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E5576E-6B77-4A94-A0FA-5F66BC06DD71}"/>
              </a:ext>
            </a:extLst>
          </p:cNvPr>
          <p:cNvSpPr/>
          <p:nvPr/>
        </p:nvSpPr>
        <p:spPr>
          <a:xfrm>
            <a:off x="6657819" y="991113"/>
            <a:ext cx="692521" cy="25667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SKU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DC9C0-C89E-46F6-9E36-8A98F9A292E5}"/>
              </a:ext>
            </a:extLst>
          </p:cNvPr>
          <p:cNvSpPr txBox="1"/>
          <p:nvPr/>
        </p:nvSpPr>
        <p:spPr>
          <a:xfrm>
            <a:off x="8321389" y="1495087"/>
            <a:ext cx="3870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## Profit Margin  with MRP Calculation </a:t>
            </a:r>
          </a:p>
          <a:p>
            <a:r>
              <a:rPr lang="en-US" dirty="0"/>
              <a:t>## Delivery Instruction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26B7DD-F1E6-44F2-9647-6D936D7B0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57444"/>
              </p:ext>
            </p:extLst>
          </p:nvPr>
        </p:nvGraphicFramePr>
        <p:xfrm>
          <a:off x="5575956" y="2784797"/>
          <a:ext cx="1821373" cy="1447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6949">
                  <a:extLst>
                    <a:ext uri="{9D8B030D-6E8A-4147-A177-3AD203B41FA5}">
                      <a16:colId xmlns:a16="http://schemas.microsoft.com/office/drawing/2014/main" val="337369090"/>
                    </a:ext>
                  </a:extLst>
                </a:gridCol>
                <a:gridCol w="596891">
                  <a:extLst>
                    <a:ext uri="{9D8B030D-6E8A-4147-A177-3AD203B41FA5}">
                      <a16:colId xmlns:a16="http://schemas.microsoft.com/office/drawing/2014/main" val="1973530094"/>
                    </a:ext>
                  </a:extLst>
                </a:gridCol>
                <a:gridCol w="307533">
                  <a:extLst>
                    <a:ext uri="{9D8B030D-6E8A-4147-A177-3AD203B41FA5}">
                      <a16:colId xmlns:a16="http://schemas.microsoft.com/office/drawing/2014/main" val="3641112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Order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3000.00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763765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Discount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289766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Net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3000.00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475351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MRP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3650.00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48932"/>
                  </a:ext>
                </a:extLst>
              </a:tr>
              <a:tr h="18731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Profit Margin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650.00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799617"/>
                  </a:ext>
                </a:extLst>
              </a:tr>
              <a:tr h="1756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Margin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46192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48FCF3-DD2E-4A5D-8F1A-AD22B3823FAB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985684" y="3545625"/>
            <a:ext cx="823292" cy="8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47EFCA-23F5-48BC-A674-DB65FDE6E4AA}"/>
              </a:ext>
            </a:extLst>
          </p:cNvPr>
          <p:cNvSpPr txBox="1"/>
          <p:nvPr/>
        </p:nvSpPr>
        <p:spPr>
          <a:xfrm>
            <a:off x="7808976" y="3445597"/>
            <a:ext cx="7521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MRP With FREE</a:t>
            </a:r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8D24D971-3E67-462E-807A-9817E5424406}"/>
              </a:ext>
            </a:extLst>
          </p:cNvPr>
          <p:cNvSpPr/>
          <p:nvPr/>
        </p:nvSpPr>
        <p:spPr>
          <a:xfrm rot="10800000">
            <a:off x="4149972" y="947998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4DA1AD-335A-4123-B074-D838BDC0FD84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ADD SKU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C616CD-86F8-42E9-9CE0-F679E8FBA374}"/>
              </a:ext>
            </a:extLst>
          </p:cNvPr>
          <p:cNvSpPr/>
          <p:nvPr/>
        </p:nvSpPr>
        <p:spPr>
          <a:xfrm>
            <a:off x="3982915" y="1731106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71567B-2C3C-4241-9318-98F5CCEE6410}"/>
              </a:ext>
            </a:extLst>
          </p:cNvPr>
          <p:cNvSpPr/>
          <p:nvPr/>
        </p:nvSpPr>
        <p:spPr>
          <a:xfrm>
            <a:off x="3982915" y="2336358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769692-4525-4777-9C1B-B957A9280592}"/>
              </a:ext>
            </a:extLst>
          </p:cNvPr>
          <p:cNvSpPr/>
          <p:nvPr/>
        </p:nvSpPr>
        <p:spPr>
          <a:xfrm>
            <a:off x="3982915" y="2941610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1E5F09-0F80-4EE9-8E52-501BD6AAA061}"/>
              </a:ext>
            </a:extLst>
          </p:cNvPr>
          <p:cNvSpPr/>
          <p:nvPr/>
        </p:nvSpPr>
        <p:spPr>
          <a:xfrm>
            <a:off x="3982915" y="3546862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E7A89F-C403-439A-8653-BFC5C90E2715}"/>
              </a:ext>
            </a:extLst>
          </p:cNvPr>
          <p:cNvSpPr/>
          <p:nvPr/>
        </p:nvSpPr>
        <p:spPr>
          <a:xfrm>
            <a:off x="3982915" y="4152114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970AA-2750-4CA8-B061-849DA6212FA4}"/>
              </a:ext>
            </a:extLst>
          </p:cNvPr>
          <p:cNvSpPr/>
          <p:nvPr/>
        </p:nvSpPr>
        <p:spPr>
          <a:xfrm>
            <a:off x="3982915" y="4757366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6BC8DD-F5EB-426C-BDFA-0B576E317CB3}"/>
              </a:ext>
            </a:extLst>
          </p:cNvPr>
          <p:cNvSpPr/>
          <p:nvPr/>
        </p:nvSpPr>
        <p:spPr>
          <a:xfrm>
            <a:off x="3982915" y="5376131"/>
            <a:ext cx="3437792" cy="605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SKU 1		               [Price]</a:t>
            </a:r>
          </a:p>
          <a:p>
            <a:r>
              <a:rPr lang="en-US" dirty="0"/>
              <a:t>[ Trade Promotion]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288924-40D2-4768-9ACB-79972BD023F0}"/>
              </a:ext>
            </a:extLst>
          </p:cNvPr>
          <p:cNvSpPr/>
          <p:nvPr/>
        </p:nvSpPr>
        <p:spPr>
          <a:xfrm>
            <a:off x="3982916" y="1354083"/>
            <a:ext cx="3437792" cy="376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2C5C75-A859-4A37-AE96-0C4D2E6D25D0}"/>
              </a:ext>
            </a:extLst>
          </p:cNvPr>
          <p:cNvSpPr/>
          <p:nvPr/>
        </p:nvSpPr>
        <p:spPr>
          <a:xfrm>
            <a:off x="8510959" y="1487806"/>
            <a:ext cx="1831285" cy="1384934"/>
          </a:xfrm>
          <a:prstGeom prst="roundRect">
            <a:avLst>
              <a:gd name="adj" fmla="val 384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9AD8D45-2B0F-4C0B-B19A-32EDD90E5E29}"/>
              </a:ext>
            </a:extLst>
          </p:cNvPr>
          <p:cNvSpPr/>
          <p:nvPr/>
        </p:nvSpPr>
        <p:spPr>
          <a:xfrm>
            <a:off x="7429508" y="1731030"/>
            <a:ext cx="1081452" cy="60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44C33E-44C8-44FE-B2E0-0BE13F0DF172}"/>
              </a:ext>
            </a:extLst>
          </p:cNvPr>
          <p:cNvSpPr/>
          <p:nvPr/>
        </p:nvSpPr>
        <p:spPr>
          <a:xfrm>
            <a:off x="8510960" y="1488570"/>
            <a:ext cx="1831284" cy="19926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SKU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95FBF0-F466-4657-9D1A-EB342C96F214}"/>
              </a:ext>
            </a:extLst>
          </p:cNvPr>
          <p:cNvSpPr txBox="1"/>
          <p:nvPr/>
        </p:nvSpPr>
        <p:spPr>
          <a:xfrm>
            <a:off x="8538210" y="1987206"/>
            <a:ext cx="117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    :</a:t>
            </a:r>
          </a:p>
          <a:p>
            <a:r>
              <a:rPr lang="en-US" dirty="0"/>
              <a:t>PCS   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766981-748B-4498-BA5D-F0F1FC936B4E}"/>
              </a:ext>
            </a:extLst>
          </p:cNvPr>
          <p:cNvSpPr/>
          <p:nvPr/>
        </p:nvSpPr>
        <p:spPr>
          <a:xfrm>
            <a:off x="9243060" y="2093319"/>
            <a:ext cx="1038225" cy="17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30CA55-7F1F-4AC2-94FE-911256A0A70E}"/>
              </a:ext>
            </a:extLst>
          </p:cNvPr>
          <p:cNvSpPr/>
          <p:nvPr/>
        </p:nvSpPr>
        <p:spPr>
          <a:xfrm>
            <a:off x="9243060" y="2397841"/>
            <a:ext cx="1038225" cy="17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7DF92A-88FD-4956-84E6-24E182E63540}"/>
              </a:ext>
            </a:extLst>
          </p:cNvPr>
          <p:cNvSpPr/>
          <p:nvPr/>
        </p:nvSpPr>
        <p:spPr>
          <a:xfrm>
            <a:off x="9708723" y="2637149"/>
            <a:ext cx="572562" cy="1736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C6996-7EB9-4949-95A4-E783D8F9FCC4}"/>
              </a:ext>
            </a:extLst>
          </p:cNvPr>
          <p:cNvSpPr txBox="1"/>
          <p:nvPr/>
        </p:nvSpPr>
        <p:spPr>
          <a:xfrm>
            <a:off x="8519760" y="1705123"/>
            <a:ext cx="1822484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Trade Promotion</a:t>
            </a:r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AAD2738F-8413-4C11-8002-FA9ED22F9B45}"/>
              </a:ext>
            </a:extLst>
          </p:cNvPr>
          <p:cNvSpPr/>
          <p:nvPr/>
        </p:nvSpPr>
        <p:spPr>
          <a:xfrm rot="10800000">
            <a:off x="4149972" y="947998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329578-7902-47B0-8387-B2069C76B78B}"/>
              </a:ext>
            </a:extLst>
          </p:cNvPr>
          <p:cNvSpPr/>
          <p:nvPr/>
        </p:nvSpPr>
        <p:spPr>
          <a:xfrm>
            <a:off x="6673362" y="1009847"/>
            <a:ext cx="650630" cy="243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154070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0D1E37-0C4D-494C-975C-F14B47E62CC5}"/>
              </a:ext>
            </a:extLst>
          </p:cNvPr>
          <p:cNvSpPr txBox="1"/>
          <p:nvPr/>
        </p:nvSpPr>
        <p:spPr>
          <a:xfrm>
            <a:off x="5213738" y="400051"/>
            <a:ext cx="91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Order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9A77B4-D479-491E-9B89-B5FAE42D7C5D}"/>
              </a:ext>
            </a:extLst>
          </p:cNvPr>
          <p:cNvGrpSpPr/>
          <p:nvPr/>
        </p:nvGrpSpPr>
        <p:grpSpPr>
          <a:xfrm>
            <a:off x="3982915" y="892418"/>
            <a:ext cx="3437792" cy="5565531"/>
            <a:chOff x="3982915" y="892418"/>
            <a:chExt cx="3437792" cy="5565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B62ABF-B82F-4BA3-82F6-0E835E304848}"/>
                </a:ext>
              </a:extLst>
            </p:cNvPr>
            <p:cNvSpPr/>
            <p:nvPr/>
          </p:nvSpPr>
          <p:spPr>
            <a:xfrm>
              <a:off x="3982915" y="892418"/>
              <a:ext cx="3437792" cy="55655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3AFE92-5B71-432E-ABCE-CDAFEC10D029}"/>
                </a:ext>
              </a:extLst>
            </p:cNvPr>
            <p:cNvSpPr/>
            <p:nvPr/>
          </p:nvSpPr>
          <p:spPr>
            <a:xfrm>
              <a:off x="3982915" y="892418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VisiCooler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D45F21-6C94-48D3-AEB9-5B37B0DE8CF4}"/>
                </a:ext>
              </a:extLst>
            </p:cNvPr>
            <p:cNvSpPr/>
            <p:nvPr/>
          </p:nvSpPr>
          <p:spPr>
            <a:xfrm>
              <a:off x="3982915" y="5996209"/>
              <a:ext cx="3437792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C95E9C3-E9B1-4DA7-969F-5C04EEFCBAB3}"/>
              </a:ext>
            </a:extLst>
          </p:cNvPr>
          <p:cNvSpPr/>
          <p:nvPr/>
        </p:nvSpPr>
        <p:spPr>
          <a:xfrm>
            <a:off x="4149972" y="1644161"/>
            <a:ext cx="3077310" cy="94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AAAD08-598A-47C0-B3C7-C1C6115908B5}"/>
              </a:ext>
            </a:extLst>
          </p:cNvPr>
          <p:cNvGrpSpPr/>
          <p:nvPr/>
        </p:nvGrpSpPr>
        <p:grpSpPr>
          <a:xfrm>
            <a:off x="3999327" y="5553392"/>
            <a:ext cx="3404967" cy="412190"/>
            <a:chOff x="3982915" y="5995934"/>
            <a:chExt cx="3897648" cy="4512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BF473-A006-452C-B18B-628B914B1308}"/>
                </a:ext>
              </a:extLst>
            </p:cNvPr>
            <p:cNvSpPr/>
            <p:nvPr/>
          </p:nvSpPr>
          <p:spPr>
            <a:xfrm>
              <a:off x="3982915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90D68-1C9D-4C02-8426-2703B8A89AF1}"/>
                </a:ext>
              </a:extLst>
            </p:cNvPr>
            <p:cNvSpPr/>
            <p:nvPr/>
          </p:nvSpPr>
          <p:spPr>
            <a:xfrm>
              <a:off x="4962677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A2C99-3FEF-4E2C-8BE3-0C770DD5326A}"/>
                </a:ext>
              </a:extLst>
            </p:cNvPr>
            <p:cNvSpPr/>
            <p:nvPr/>
          </p:nvSpPr>
          <p:spPr>
            <a:xfrm>
              <a:off x="5942439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VisiCooler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55B79-519C-4ECE-B23C-6F72BFB74465}"/>
                </a:ext>
              </a:extLst>
            </p:cNvPr>
            <p:cNvSpPr/>
            <p:nvPr/>
          </p:nvSpPr>
          <p:spPr>
            <a:xfrm>
              <a:off x="6922201" y="5995934"/>
              <a:ext cx="958362" cy="4512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Summary</a:t>
              </a:r>
            </a:p>
          </p:txBody>
        </p:sp>
      </p:grp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409AACC1-5D60-425F-94A6-3A1CEB87FBAE}"/>
              </a:ext>
            </a:extLst>
          </p:cNvPr>
          <p:cNvSpPr/>
          <p:nvPr/>
        </p:nvSpPr>
        <p:spPr>
          <a:xfrm>
            <a:off x="5105402" y="2113817"/>
            <a:ext cx="1087120" cy="10210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6207AD-F724-4CE3-B85B-3F03B73EB4E6}"/>
              </a:ext>
            </a:extLst>
          </p:cNvPr>
          <p:cNvSpPr/>
          <p:nvPr/>
        </p:nvSpPr>
        <p:spPr>
          <a:xfrm>
            <a:off x="4963162" y="3326383"/>
            <a:ext cx="1371600" cy="412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Picture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0CBF0-C1BF-413B-B480-4E20E90E7C5F}"/>
              </a:ext>
            </a:extLst>
          </p:cNvPr>
          <p:cNvSpPr txBox="1"/>
          <p:nvPr/>
        </p:nvSpPr>
        <p:spPr>
          <a:xfrm>
            <a:off x="4686300" y="4000500"/>
            <a:ext cx="18807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A9528-FEF7-4840-8284-B33F079CBA66}"/>
              </a:ext>
            </a:extLst>
          </p:cNvPr>
          <p:cNvSpPr txBox="1"/>
          <p:nvPr/>
        </p:nvSpPr>
        <p:spPr>
          <a:xfrm>
            <a:off x="4686300" y="4447093"/>
            <a:ext cx="18807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Charging</a:t>
            </a: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FE720D77-7C43-460A-8C61-014877A4A27E}"/>
              </a:ext>
            </a:extLst>
          </p:cNvPr>
          <p:cNvSpPr/>
          <p:nvPr/>
        </p:nvSpPr>
        <p:spPr>
          <a:xfrm rot="10800000">
            <a:off x="4149972" y="947998"/>
            <a:ext cx="422031" cy="3429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0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497</Words>
  <Application>Microsoft Office PowerPoint</Application>
  <PresentationFormat>Widescreen</PresentationFormat>
  <Paragraphs>362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Mahtab</dc:creator>
  <cp:lastModifiedBy>Mahtab</cp:lastModifiedBy>
  <cp:revision>50</cp:revision>
  <dcterms:created xsi:type="dcterms:W3CDTF">2018-06-27T05:36:17Z</dcterms:created>
  <dcterms:modified xsi:type="dcterms:W3CDTF">2018-08-02T15:23:12Z</dcterms:modified>
</cp:coreProperties>
</file>