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1" r:id="rId9"/>
    <p:sldId id="263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D2FE-6253-4EB6-9DEC-BE985A9F42A7}" type="datetimeFigureOut">
              <a:rPr lang="en-US" smtClean="0"/>
              <a:t>24-Apr-18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68DCB-7BA1-464D-8A7A-30C00B15C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83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D2FE-6253-4EB6-9DEC-BE985A9F42A7}" type="datetimeFigureOut">
              <a:rPr lang="en-US" smtClean="0"/>
              <a:t>24-Apr-18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68DCB-7BA1-464D-8A7A-30C00B15C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21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D2FE-6253-4EB6-9DEC-BE985A9F42A7}" type="datetimeFigureOut">
              <a:rPr lang="en-US" smtClean="0"/>
              <a:t>24-Apr-18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68DCB-7BA1-464D-8A7A-30C00B15C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49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D2FE-6253-4EB6-9DEC-BE985A9F42A7}" type="datetimeFigureOut">
              <a:rPr lang="en-US" smtClean="0"/>
              <a:t>24-Apr-18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68DCB-7BA1-464D-8A7A-30C00B15C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1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D2FE-6253-4EB6-9DEC-BE985A9F42A7}" type="datetimeFigureOut">
              <a:rPr lang="en-US" smtClean="0"/>
              <a:t>24-Apr-18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68DCB-7BA1-464D-8A7A-30C00B15C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92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D2FE-6253-4EB6-9DEC-BE985A9F42A7}" type="datetimeFigureOut">
              <a:rPr lang="en-US" smtClean="0"/>
              <a:t>24-Apr-18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68DCB-7BA1-464D-8A7A-30C00B15C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2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D2FE-6253-4EB6-9DEC-BE985A9F42A7}" type="datetimeFigureOut">
              <a:rPr lang="en-US" smtClean="0"/>
              <a:t>24-Apr-18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68DCB-7BA1-464D-8A7A-30C00B15C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1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D2FE-6253-4EB6-9DEC-BE985A9F42A7}" type="datetimeFigureOut">
              <a:rPr lang="en-US" smtClean="0"/>
              <a:t>24-Apr-18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68DCB-7BA1-464D-8A7A-30C00B15C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59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D2FE-6253-4EB6-9DEC-BE985A9F42A7}" type="datetimeFigureOut">
              <a:rPr lang="en-US" smtClean="0"/>
              <a:t>24-Apr-18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68DCB-7BA1-464D-8A7A-30C00B15C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39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D2FE-6253-4EB6-9DEC-BE985A9F42A7}" type="datetimeFigureOut">
              <a:rPr lang="en-US" smtClean="0"/>
              <a:t>24-Apr-18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68DCB-7BA1-464D-8A7A-30C00B15C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54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D2FE-6253-4EB6-9DEC-BE985A9F42A7}" type="datetimeFigureOut">
              <a:rPr lang="en-US" smtClean="0"/>
              <a:t>24-Apr-18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68DCB-7BA1-464D-8A7A-30C00B15C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58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9D2FE-6253-4EB6-9DEC-BE985A9F42A7}" type="datetimeFigureOut">
              <a:rPr lang="en-US" smtClean="0"/>
              <a:t>24-Apr-18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68DCB-7BA1-464D-8A7A-30C00B15C77E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681" y="5486400"/>
            <a:ext cx="1257904" cy="825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32" y="5754131"/>
            <a:ext cx="1612900" cy="55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283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08700" y="685799"/>
            <a:ext cx="3644900" cy="5565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4216400" y="5033052"/>
            <a:ext cx="1413591" cy="627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bg1"/>
                </a:solidFill>
              </a:rPr>
              <a:t>Delivery Module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625600" y="1683881"/>
            <a:ext cx="2920999" cy="356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Modules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b="1" dirty="0">
                <a:solidFill>
                  <a:schemeClr val="tx1"/>
                </a:solidFill>
              </a:rPr>
              <a:t>Outlets List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b="1" dirty="0">
                <a:solidFill>
                  <a:schemeClr val="tx1"/>
                </a:solidFill>
              </a:rPr>
              <a:t>New Outlet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b="1" dirty="0">
                <a:solidFill>
                  <a:schemeClr val="tx1"/>
                </a:solidFill>
              </a:rPr>
              <a:t>Route (sales order collection)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b="1" dirty="0">
                <a:solidFill>
                  <a:schemeClr val="tx1"/>
                </a:solidFill>
              </a:rPr>
              <a:t>Sales Order Delivery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b="1" dirty="0">
                <a:solidFill>
                  <a:schemeClr val="tx1"/>
                </a:solidFill>
              </a:rPr>
              <a:t>Promotions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b="1" dirty="0">
                <a:solidFill>
                  <a:schemeClr val="tx1"/>
                </a:solidFill>
              </a:rPr>
              <a:t>Market Insight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b="1" dirty="0">
                <a:solidFill>
                  <a:schemeClr val="tx1"/>
                </a:solidFill>
              </a:rPr>
              <a:t>Products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b="1" dirty="0">
                <a:solidFill>
                  <a:schemeClr val="tx1"/>
                </a:solidFill>
              </a:rPr>
              <a:t>Focused Products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b="1" dirty="0">
                <a:solidFill>
                  <a:schemeClr val="tx1"/>
                </a:solidFill>
              </a:rPr>
              <a:t>Sync/Auto sync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b="1" dirty="0">
                <a:solidFill>
                  <a:schemeClr val="tx1"/>
                </a:solidFill>
              </a:rPr>
              <a:t>Calculator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b="1" dirty="0">
                <a:solidFill>
                  <a:schemeClr val="tx1"/>
                </a:solidFill>
              </a:rPr>
              <a:t>Message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b="1" dirty="0">
                <a:solidFill>
                  <a:schemeClr val="tx1"/>
                </a:solidFill>
              </a:rPr>
              <a:t>Reports</a:t>
            </a:r>
          </a:p>
          <a:p>
            <a:pPr marL="228600" indent="-228600">
              <a:buFont typeface="+mj-lt"/>
              <a:buAutoNum type="arabicPeriod"/>
            </a:pP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399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7969" y="824248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KPI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581240" y="2485621"/>
          <a:ext cx="2733183" cy="3277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64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Schedule Call</a:t>
                      </a: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Memo</a:t>
                      </a: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TLSD</a:t>
                      </a: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b="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LPSC</a:t>
                      </a: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Target [CS]</a:t>
                      </a: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Sales [CS]</a:t>
                      </a: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Strick Rate</a:t>
                      </a: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Achievement %</a:t>
                      </a: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Drop Size</a:t>
                      </a: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622738" y="1378039"/>
            <a:ext cx="269168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Date Range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22738" y="1931830"/>
            <a:ext cx="269168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Route / Sub-Route</a:t>
            </a:r>
          </a:p>
        </p:txBody>
      </p:sp>
      <p:sp>
        <p:nvSpPr>
          <p:cNvPr id="2" name="Rectangle 1"/>
          <p:cNvSpPr/>
          <p:nvPr/>
        </p:nvSpPr>
        <p:spPr>
          <a:xfrm>
            <a:off x="2048637" y="0"/>
            <a:ext cx="57274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 of Off Line View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91348" y="824248"/>
            <a:ext cx="1558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SKU wise Sales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4564970" y="3166125"/>
          <a:ext cx="3211133" cy="386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2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636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Sales</a:t>
                      </a: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564971" y="1311567"/>
            <a:ext cx="321113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Date Range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64970" y="1839600"/>
            <a:ext cx="321113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Route / Sub-Route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4564970" y="3640495"/>
          <a:ext cx="3211134" cy="2906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0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644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SKU</a:t>
                      </a:r>
                      <a:r>
                        <a:rPr lang="en-US" sz="1400" b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Name</a:t>
                      </a:r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CS/PS</a:t>
                      </a: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PEPSI200mlGRB</a:t>
                      </a: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10CS-4PS</a:t>
                      </a: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564970" y="2393391"/>
            <a:ext cx="3211133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All product / All Brand / Selected Brand/ Selected SKU</a:t>
            </a:r>
          </a:p>
        </p:txBody>
      </p:sp>
    </p:spTree>
    <p:extLst>
      <p:ext uri="{BB962C8B-B14F-4D97-AF65-F5344CB8AC3E}">
        <p14:creationId xmlns:p14="http://schemas.microsoft.com/office/powerpoint/2010/main" val="2623080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7969" y="824248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KPI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581240" y="2485621"/>
          <a:ext cx="2733183" cy="3277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64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Schedule Call</a:t>
                      </a: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Memo</a:t>
                      </a: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TLSD</a:t>
                      </a: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b="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LPSC</a:t>
                      </a: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Target [CS]</a:t>
                      </a: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Sales [CS]</a:t>
                      </a: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Strick Rate</a:t>
                      </a: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Achievement %</a:t>
                      </a: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Drop Size</a:t>
                      </a: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622738" y="1378039"/>
            <a:ext cx="269168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Date Range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22738" y="1931830"/>
            <a:ext cx="269168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Route / Sub-Route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95964" y="916478"/>
            <a:ext cx="2297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vs </a:t>
            </a:r>
            <a:r>
              <a:rPr lang="en-US" dirty="0">
                <a:solidFill>
                  <a:schemeClr val="dk1"/>
                </a:solidFill>
              </a:rPr>
              <a:t>Achievement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4657144" y="2485621"/>
          <a:ext cx="309061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0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Target [CS]</a:t>
                      </a: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Sales [CS]</a:t>
                      </a: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Achievement %</a:t>
                      </a: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Remaining Target  [CS] </a:t>
                      </a: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698642" y="1378039"/>
            <a:ext cx="305444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Date Range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98642" y="1931830"/>
            <a:ext cx="305444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Route / Sub-Route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93087" y="916478"/>
            <a:ext cx="1990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 vs </a:t>
            </a:r>
            <a:r>
              <a:rPr lang="en-US" dirty="0">
                <a:solidFill>
                  <a:schemeClr val="dk1"/>
                </a:solidFill>
              </a:rPr>
              <a:t>Delivery ()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8273961" y="2511380"/>
          <a:ext cx="3239752" cy="690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5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932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 [CS]</a:t>
                      </a: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Delivery [CS]</a:t>
                      </a: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8302580" y="1378039"/>
            <a:ext cx="321113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Date Range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02579" y="1931830"/>
            <a:ext cx="321113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Route / Sub-Route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8302578" y="3256207"/>
          <a:ext cx="3217960" cy="348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0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84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06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Outlet</a:t>
                      </a:r>
                    </a:p>
                    <a:p>
                      <a:pPr algn="ctr" fontAlgn="b"/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[CS]</a:t>
                      </a:r>
                    </a:p>
                  </a:txBody>
                  <a:tcPr marL="1828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Delivery</a:t>
                      </a:r>
                    </a:p>
                    <a:p>
                      <a:pPr algn="ctr" rtl="0" fontAlgn="b"/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[CS]</a:t>
                      </a:r>
                    </a:p>
                  </a:txBody>
                  <a:tcPr marL="1828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b="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2847480" y="0"/>
            <a:ext cx="56748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 of On Line View</a:t>
            </a:r>
          </a:p>
        </p:txBody>
      </p:sp>
    </p:spTree>
    <p:extLst>
      <p:ext uri="{BB962C8B-B14F-4D97-AF65-F5344CB8AC3E}">
        <p14:creationId xmlns:p14="http://schemas.microsoft.com/office/powerpoint/2010/main" val="2948732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667562" y="828611"/>
            <a:ext cx="1052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Buyer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559516" y="2434108"/>
          <a:ext cx="3239752" cy="319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7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2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932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Non-Buyer</a:t>
                      </a: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88135" y="1300767"/>
            <a:ext cx="321113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Date Range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88134" y="1854558"/>
            <a:ext cx="321113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Route / Sub-Route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588133" y="3178935"/>
          <a:ext cx="3211134" cy="3402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0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644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Sub-Route Name</a:t>
                      </a: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Outlet</a:t>
                      </a:r>
                    </a:p>
                    <a:p>
                      <a:pPr algn="ctr" fontAlgn="b"/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366179" y="839206"/>
            <a:ext cx="1558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SKU wise Sales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4539801" y="3181083"/>
          <a:ext cx="3211133" cy="386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2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636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Sales</a:t>
                      </a: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539802" y="1326525"/>
            <a:ext cx="321113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Date Range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39801" y="1854558"/>
            <a:ext cx="321113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Route / Sub-Route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4539801" y="3655453"/>
          <a:ext cx="3211134" cy="2906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0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644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SKU</a:t>
                      </a:r>
                      <a:r>
                        <a:rPr lang="en-US" sz="1400" b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Name</a:t>
                      </a:r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CS/PS</a:t>
                      </a: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PEPSI200mlGRB</a:t>
                      </a: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10CS-4PS</a:t>
                      </a: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539801" y="2408349"/>
            <a:ext cx="3211133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All product / All Brand / Selected Brand/ Selected SKU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366838" y="920634"/>
            <a:ext cx="3129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Outlet Wise and SKU wise Sales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285409" y="1326525"/>
            <a:ext cx="321113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Date Range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285408" y="1880316"/>
            <a:ext cx="321113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Route / Sub-Route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8285405" y="2757272"/>
          <a:ext cx="3719451" cy="3162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2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5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0644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Outlet</a:t>
                      </a:r>
                      <a:r>
                        <a:rPr lang="en-US" sz="1400" b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Name</a:t>
                      </a:r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SKU</a:t>
                      </a:r>
                      <a:r>
                        <a:rPr lang="en-US" sz="1400" b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Name</a:t>
                      </a:r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CS/PS</a:t>
                      </a: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l" rtl="0" fontAlgn="b"/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Rahim GS</a:t>
                      </a: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PEPSI200mlGRB</a:t>
                      </a: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10CS-4PS</a:t>
                      </a: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15.04CS</a:t>
                      </a: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fontAlgn="t"/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7UP1LPET</a:t>
                      </a: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5CS-2PS</a:t>
                      </a: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l" rtl="0" fontAlgn="b"/>
                      <a:r>
                        <a:rPr lang="en-US" sz="1400" b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Rana</a:t>
                      </a:r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GS</a:t>
                      </a: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PEPSI2LPET</a:t>
                      </a: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10CS-4PS</a:t>
                      </a: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15.04CS</a:t>
                      </a: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fontAlgn="t"/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7UP1LPET</a:t>
                      </a: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5CS-2PS</a:t>
                      </a: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l" rtl="0" fontAlgn="b"/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rtl="0" fontAlgn="b"/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rtl="0" fontAlgn="b"/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2847480" y="0"/>
            <a:ext cx="56748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 of On Line View</a:t>
            </a:r>
          </a:p>
        </p:txBody>
      </p:sp>
    </p:spTree>
    <p:extLst>
      <p:ext uri="{BB962C8B-B14F-4D97-AF65-F5344CB8AC3E}">
        <p14:creationId xmlns:p14="http://schemas.microsoft.com/office/powerpoint/2010/main" val="1404250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24401" y="11862"/>
            <a:ext cx="2146400" cy="627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New Outlet Creation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972" y="1506689"/>
            <a:ext cx="2493815" cy="44369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972" y="648467"/>
            <a:ext cx="2493815" cy="4436912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3850640" y="1118850"/>
            <a:ext cx="3952240" cy="26062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82381" y="2331836"/>
            <a:ext cx="1472043" cy="206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Outlet Type</a:t>
            </a:r>
          </a:p>
        </p:txBody>
      </p:sp>
      <p:sp>
        <p:nvSpPr>
          <p:cNvPr id="9" name="Rectangle 8"/>
          <p:cNvSpPr/>
          <p:nvPr/>
        </p:nvSpPr>
        <p:spPr>
          <a:xfrm>
            <a:off x="3971987" y="1960313"/>
            <a:ext cx="1424395" cy="265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Channel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608577" y="1988681"/>
            <a:ext cx="1991318" cy="1977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588781" y="2331836"/>
            <a:ext cx="1991318" cy="1977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Exclusive/ Nonexclusive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186039" y="994452"/>
            <a:ext cx="1413591" cy="627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Add on Fields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46760" y="502920"/>
            <a:ext cx="10576560" cy="54406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982381" y="2716494"/>
            <a:ext cx="1472043" cy="206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chemeClr val="tx1"/>
                </a:solidFill>
              </a:rPr>
              <a:t>Visi-coolar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586165" y="2751932"/>
            <a:ext cx="170759" cy="1529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987753" y="1679849"/>
            <a:ext cx="1472043" cy="206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Grade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594153" y="1679849"/>
            <a:ext cx="1991318" cy="1977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A/B/C/D</a:t>
            </a:r>
          </a:p>
        </p:txBody>
      </p:sp>
      <p:sp>
        <p:nvSpPr>
          <p:cNvPr id="18" name="Isosceles Triangle 17"/>
          <p:cNvSpPr/>
          <p:nvPr/>
        </p:nvSpPr>
        <p:spPr>
          <a:xfrm rot="10800000">
            <a:off x="7434285" y="1729143"/>
            <a:ext cx="115198" cy="113837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499944" y="4628186"/>
            <a:ext cx="5440096" cy="934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Non Mandatory Fields: </a:t>
            </a:r>
            <a:r>
              <a:rPr lang="en-US" sz="1400" dirty="0">
                <a:solidFill>
                  <a:schemeClr val="tx1"/>
                </a:solidFill>
              </a:rPr>
              <a:t>Owner name, contact number and </a:t>
            </a:r>
            <a:r>
              <a:rPr lang="en-US" sz="1400" dirty="0" err="1">
                <a:solidFill>
                  <a:schemeClr val="tx1"/>
                </a:solidFill>
              </a:rPr>
              <a:t>visi</a:t>
            </a:r>
            <a:r>
              <a:rPr lang="en-US" sz="1400" dirty="0">
                <a:solidFill>
                  <a:schemeClr val="tx1"/>
                </a:solidFill>
              </a:rPr>
              <a:t>-cooler.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888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818" y="200245"/>
            <a:ext cx="2840361" cy="627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Promotions APK View (PSR)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860800" y="744220"/>
            <a:ext cx="4470400" cy="54406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49309" y="744220"/>
            <a:ext cx="2493381" cy="627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Promotions Detailed View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610586"/>
              </p:ext>
            </p:extLst>
          </p:nvPr>
        </p:nvGraphicFramePr>
        <p:xfrm>
          <a:off x="4114800" y="1945636"/>
          <a:ext cx="3947160" cy="23965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9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0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2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19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SL 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SKU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Promotion Name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Promotion Description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Start and End Date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0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0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0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0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0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2857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384108" y="556190"/>
            <a:ext cx="10515600" cy="44009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Market Insight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140" y="162041"/>
            <a:ext cx="3632579" cy="62813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49827" y="1947600"/>
          <a:ext cx="3653644" cy="18037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3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3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3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12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SKU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Opening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Purchase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Closing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2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SKU-1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2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SKU2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69626" y="1142143"/>
            <a:ext cx="3612630" cy="385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Tertiary</a:t>
            </a:r>
          </a:p>
        </p:txBody>
      </p:sp>
      <p:sp>
        <p:nvSpPr>
          <p:cNvPr id="7" name="Folded Corner 6"/>
          <p:cNvSpPr/>
          <p:nvPr/>
        </p:nvSpPr>
        <p:spPr>
          <a:xfrm>
            <a:off x="2375941" y="3135213"/>
            <a:ext cx="1806315" cy="584616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 Visit Input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272281" y="5144112"/>
            <a:ext cx="1302226" cy="27404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 err="1"/>
              <a:t>Visicular</a:t>
            </a:r>
            <a:endParaRPr lang="en-US" sz="1400" b="1" dirty="0"/>
          </a:p>
        </p:txBody>
      </p:sp>
      <p:sp>
        <p:nvSpPr>
          <p:cNvPr id="10" name="Frame 9"/>
          <p:cNvSpPr/>
          <p:nvPr/>
        </p:nvSpPr>
        <p:spPr>
          <a:xfrm>
            <a:off x="7397087" y="5212896"/>
            <a:ext cx="177420" cy="13702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19900" y="4648200"/>
            <a:ext cx="754607" cy="25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774390" y="5094272"/>
            <a:ext cx="1150013" cy="27404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 err="1"/>
              <a:t>Visicular</a:t>
            </a:r>
            <a:r>
              <a:rPr lang="en-US" sz="1400" b="1" dirty="0"/>
              <a:t> IMAGE</a:t>
            </a:r>
          </a:p>
        </p:txBody>
      </p:sp>
      <p:sp>
        <p:nvSpPr>
          <p:cNvPr id="12" name="Frame 11"/>
          <p:cNvSpPr/>
          <p:nvPr/>
        </p:nvSpPr>
        <p:spPr>
          <a:xfrm>
            <a:off x="7397087" y="5418705"/>
            <a:ext cx="177420" cy="13702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282041" y="5353754"/>
            <a:ext cx="1292466" cy="30631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/>
              <a:t>Outlet MAGE</a:t>
            </a:r>
          </a:p>
        </p:txBody>
      </p:sp>
      <p:sp>
        <p:nvSpPr>
          <p:cNvPr id="14" name="Frame 13"/>
          <p:cNvSpPr/>
          <p:nvPr/>
        </p:nvSpPr>
        <p:spPr>
          <a:xfrm>
            <a:off x="8629554" y="5212896"/>
            <a:ext cx="177420" cy="13702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169796" y="5565008"/>
            <a:ext cx="754607" cy="25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1337" y="5125913"/>
            <a:ext cx="2700363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Configuration part will be in MIS part just like existing system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307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399088" y="791505"/>
            <a:ext cx="1054292" cy="2693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dirty="0"/>
              <a:t>All Products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806700" y="502920"/>
            <a:ext cx="5524500" cy="58978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99088" y="1228455"/>
            <a:ext cx="1054292" cy="2693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dirty="0"/>
              <a:t>Brands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106988" y="2005798"/>
            <a:ext cx="1054292" cy="2693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dirty="0"/>
              <a:t>All Products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00327" y="1993030"/>
            <a:ext cx="1054292" cy="2693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b="1" dirty="0"/>
              <a:t>Brands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05118"/>
              </p:ext>
            </p:extLst>
          </p:nvPr>
        </p:nvGraphicFramePr>
        <p:xfrm>
          <a:off x="3098800" y="2314880"/>
          <a:ext cx="3086793" cy="2380366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07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3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09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09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807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Brand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Sub Brand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SKU Code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SKU Name(short)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Price (TP price pieces)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94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94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94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94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94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994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588" y="2351240"/>
            <a:ext cx="1969770" cy="30560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ectangle 10"/>
          <p:cNvSpPr/>
          <p:nvPr/>
        </p:nvSpPr>
        <p:spPr>
          <a:xfrm>
            <a:off x="5053234" y="19417"/>
            <a:ext cx="2065661" cy="627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Product List UI</a:t>
            </a:r>
          </a:p>
        </p:txBody>
      </p:sp>
    </p:spTree>
    <p:extLst>
      <p:ext uri="{BB962C8B-B14F-4D97-AF65-F5344CB8AC3E}">
        <p14:creationId xmlns:p14="http://schemas.microsoft.com/office/powerpoint/2010/main" val="413732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060440" y="502920"/>
            <a:ext cx="4470400" cy="54406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761909"/>
              </p:ext>
            </p:extLst>
          </p:nvPr>
        </p:nvGraphicFramePr>
        <p:xfrm>
          <a:off x="6339840" y="1184580"/>
          <a:ext cx="3992879" cy="3920818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76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88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89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89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59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SL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Brand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Sub Brand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Full SKU Name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 Range</a:t>
                      </a: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4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4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4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4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74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74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7202074" y="19417"/>
            <a:ext cx="2065661" cy="627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Focused Products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3490" y="1771650"/>
            <a:ext cx="4276670" cy="290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Description: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MIS will input Focused Products sales GEO wise to the PSR(DB).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PSR will see their FP while login notification and from APK view, there is a separated module called FOCUSED PRODUCT and this list view look alike this window.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 the MIS/DB dashboard report view there is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Configuration will be in MIS view.</a:t>
            </a:r>
          </a:p>
        </p:txBody>
      </p:sp>
    </p:spTree>
    <p:extLst>
      <p:ext uri="{BB962C8B-B14F-4D97-AF65-F5344CB8AC3E}">
        <p14:creationId xmlns:p14="http://schemas.microsoft.com/office/powerpoint/2010/main" val="4104380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997898"/>
              </p:ext>
            </p:extLst>
          </p:nvPr>
        </p:nvGraphicFramePr>
        <p:xfrm>
          <a:off x="5522861" y="326208"/>
          <a:ext cx="3521032" cy="60260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0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4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8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87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18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3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5231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National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Pepsi 200ML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SKU2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SKU3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SKU4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SKU5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Unit1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Unit2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5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Unit3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5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Unit4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5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5231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Unit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5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SKU1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SKU2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SKU3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SKU4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SKU5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5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TDM1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5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TDM2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5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TDM3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5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TDM4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5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5231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TDM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35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SKU1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SKU2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SKU3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SKU4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SKU5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35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CE1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35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CE2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35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CE3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35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CE4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35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35231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35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SKU1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SKU2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SKU3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SKU4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SKU5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35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DB1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35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DB2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35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DB3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35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DB4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35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35231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35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SKU1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SKU2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SKU3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SKU4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SKU5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35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PSR1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35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PSR2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35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PSR3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35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PSR4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35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3" marR="4533" marT="453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813490" y="1771650"/>
            <a:ext cx="4276670" cy="290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Description: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DB&gt;CE&gt;TDM&gt;</a:t>
            </a:r>
            <a:r>
              <a:rPr lang="en-US" sz="1400" dirty="0" err="1">
                <a:solidFill>
                  <a:schemeClr val="tx1"/>
                </a:solidFill>
              </a:rPr>
              <a:t>Uint</a:t>
            </a:r>
            <a:r>
              <a:rPr lang="en-US" sz="1400" dirty="0">
                <a:solidFill>
                  <a:schemeClr val="tx1"/>
                </a:solidFill>
              </a:rPr>
              <a:t>&gt;National dashboard report view of Focused </a:t>
            </a:r>
            <a:r>
              <a:rPr lang="en-US" sz="1400" dirty="0" err="1">
                <a:solidFill>
                  <a:schemeClr val="tx1"/>
                </a:solidFill>
              </a:rPr>
              <a:t>Producs</a:t>
            </a:r>
            <a:r>
              <a:rPr lang="en-US" sz="1400" dirty="0">
                <a:solidFill>
                  <a:schemeClr val="tx1"/>
                </a:solidFill>
              </a:rPr>
              <a:t> for date range.</a:t>
            </a:r>
          </a:p>
        </p:txBody>
      </p:sp>
    </p:spTree>
    <p:extLst>
      <p:ext uri="{BB962C8B-B14F-4D97-AF65-F5344CB8AC3E}">
        <p14:creationId xmlns:p14="http://schemas.microsoft.com/office/powerpoint/2010/main" val="1041449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99459"/>
              </p:ext>
            </p:extLst>
          </p:nvPr>
        </p:nvGraphicFramePr>
        <p:xfrm>
          <a:off x="1193163" y="2335054"/>
          <a:ext cx="4459125" cy="19296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5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8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3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73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94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59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SL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Outlet Code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Outlet Name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QTY (CS &amp; PCS)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Collumn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Amount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Status</a:t>
                      </a:r>
                    </a:p>
                  </a:txBody>
                  <a:tcPr marL="68580" marR="6858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9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New/Closed</a:t>
                      </a:r>
                    </a:p>
                  </a:txBody>
                  <a:tcPr marL="68580" marR="6858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9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9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9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876299" y="474980"/>
            <a:ext cx="5060869" cy="44170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ame 4"/>
          <p:cNvSpPr/>
          <p:nvPr/>
        </p:nvSpPr>
        <p:spPr>
          <a:xfrm>
            <a:off x="965200" y="2816860"/>
            <a:ext cx="127000" cy="1397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/>
        </p:nvSpPr>
        <p:spPr>
          <a:xfrm>
            <a:off x="965200" y="3227070"/>
            <a:ext cx="127000" cy="1397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965200" y="3596640"/>
            <a:ext cx="127000" cy="1397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>
            <a:off x="965200" y="4006850"/>
            <a:ext cx="127000" cy="1397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889500" y="4362815"/>
            <a:ext cx="665480" cy="2599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dirty="0"/>
              <a:t>Deliver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57300" y="666068"/>
            <a:ext cx="1424395" cy="265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Select Date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728790" y="696105"/>
            <a:ext cx="1991318" cy="1977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358187" y="1089260"/>
            <a:ext cx="1991318" cy="1977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334372" y="1547730"/>
            <a:ext cx="1991318" cy="1977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Sub-Route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515100" y="474980"/>
            <a:ext cx="4902200" cy="44170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896100" y="666068"/>
            <a:ext cx="1424395" cy="265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Outlet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608297" y="683243"/>
            <a:ext cx="1093198" cy="2106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6996987" y="1089260"/>
            <a:ext cx="1991318" cy="1977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Route&gt;Sub-Route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336193"/>
              </p:ext>
            </p:extLst>
          </p:nvPr>
        </p:nvGraphicFramePr>
        <p:xfrm>
          <a:off x="6793876" y="1848745"/>
          <a:ext cx="4420224" cy="12066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3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2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59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SKU Code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SKU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QTY (CS&amp;PCS)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5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CS</a:t>
                      </a: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PCS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5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5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 dirty="0">
                          <a:effectLst/>
                        </a:rPr>
                        <a:t> </a:t>
                      </a:r>
                      <a:r>
                        <a:rPr lang="en-US" sz="1400" u="sng" dirty="0">
                          <a:effectLst/>
                        </a:rPr>
                        <a:t>Add/Delete</a:t>
                      </a:r>
                      <a:endParaRPr lang="en-US" sz="1400" u="sng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9033974" y="648893"/>
            <a:ext cx="1424395" cy="265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Address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9796971" y="666068"/>
            <a:ext cx="1093198" cy="2106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13492" y="78908"/>
            <a:ext cx="1424395" cy="265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Sales Delivery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254002" y="78908"/>
            <a:ext cx="1542969" cy="238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Outlet Wise Sales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896100" y="3480634"/>
            <a:ext cx="813797" cy="270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Cash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820200" y="3884803"/>
            <a:ext cx="708849" cy="2617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Auto </a:t>
            </a:r>
            <a:r>
              <a:rPr lang="en-US" sz="900" dirty="0" err="1">
                <a:solidFill>
                  <a:schemeClr val="tx1"/>
                </a:solidFill>
              </a:rPr>
              <a:t>rcv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772223" y="3482996"/>
            <a:ext cx="1193977" cy="264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GRB(CS &amp; PCS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7966070" y="3875976"/>
            <a:ext cx="708849" cy="2617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Auto </a:t>
            </a:r>
            <a:r>
              <a:rPr lang="en-US" sz="800" dirty="0" err="1">
                <a:solidFill>
                  <a:schemeClr val="tx1"/>
                </a:solidFill>
              </a:rPr>
              <a:t>rcv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56700" y="3471807"/>
            <a:ext cx="712197" cy="279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Crate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896099" y="3125403"/>
            <a:ext cx="813797" cy="270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>
                <a:solidFill>
                  <a:schemeClr val="tx1"/>
                </a:solidFill>
              </a:rPr>
              <a:t>Dues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9156700" y="3875976"/>
            <a:ext cx="708849" cy="2617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Auto </a:t>
            </a:r>
            <a:r>
              <a:rPr lang="en-US" sz="800" dirty="0" err="1">
                <a:solidFill>
                  <a:schemeClr val="tx1"/>
                </a:solidFill>
              </a:rPr>
              <a:t>rcv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10557429" y="4189641"/>
            <a:ext cx="665480" cy="27059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b="1" dirty="0"/>
              <a:t>Save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956490" y="4909215"/>
            <a:ext cx="8387080" cy="19487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Description: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PSR enter this module from APK. By this time these DB sales orders will also be managed fro DB login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To see the sales orders PSR selects particular date then rout and sub-rout to view all the collected sales orders.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PSR can select multiple sales orders from check box and can deliver at a time. PSR can also edit sales orders before delivery(at new status.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To edit sales orders PSR enters into the sales order and can add or edit SKU.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Cash, GRB and Crate dues will be auto calculated.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PSR will create previous days sales order if needed.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3708400" y="1955258"/>
            <a:ext cx="1644168" cy="267241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dirty="0"/>
              <a:t>Create New Sales Order</a:t>
            </a:r>
          </a:p>
        </p:txBody>
      </p:sp>
    </p:spTree>
    <p:extLst>
      <p:ext uri="{BB962C8B-B14F-4D97-AF65-F5344CB8AC3E}">
        <p14:creationId xmlns:p14="http://schemas.microsoft.com/office/powerpoint/2010/main" val="635342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82743" y="873928"/>
            <a:ext cx="1424395" cy="265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Auto Sync</a:t>
            </a:r>
          </a:p>
        </p:txBody>
      </p:sp>
      <p:sp>
        <p:nvSpPr>
          <p:cNvPr id="3" name="Rectangle 2"/>
          <p:cNvSpPr/>
          <p:nvPr/>
        </p:nvSpPr>
        <p:spPr>
          <a:xfrm>
            <a:off x="4034606" y="1389388"/>
            <a:ext cx="3639409" cy="1684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Sales order, outlet collection in offline to online syncing will be automated. </a:t>
            </a:r>
            <a:r>
              <a:rPr lang="en-US" sz="1400" dirty="0" err="1">
                <a:solidFill>
                  <a:schemeClr val="tx1"/>
                </a:solidFill>
              </a:rPr>
              <a:t>i.e</a:t>
            </a:r>
            <a:r>
              <a:rPr lang="en-US" sz="1400" dirty="0">
                <a:solidFill>
                  <a:schemeClr val="tx1"/>
                </a:solidFill>
              </a:rPr>
              <a:t> whenever system finds any network, it will sync automatic.</a:t>
            </a:r>
          </a:p>
        </p:txBody>
      </p:sp>
    </p:spTree>
    <p:extLst>
      <p:ext uri="{BB962C8B-B14F-4D97-AF65-F5344CB8AC3E}">
        <p14:creationId xmlns:p14="http://schemas.microsoft.com/office/powerpoint/2010/main" val="1763454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</TotalTime>
  <Words>720</Words>
  <Application>Microsoft Office PowerPoint</Application>
  <PresentationFormat>Widescreen</PresentationFormat>
  <Paragraphs>493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Vrinda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Mostofa Kamal</dc:creator>
  <cp:lastModifiedBy>Mahtab</cp:lastModifiedBy>
  <cp:revision>21</cp:revision>
  <dcterms:created xsi:type="dcterms:W3CDTF">2016-02-02T09:42:29Z</dcterms:created>
  <dcterms:modified xsi:type="dcterms:W3CDTF">2018-04-24T06:55:56Z</dcterms:modified>
</cp:coreProperties>
</file>