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5" r:id="rId2"/>
    <p:sldId id="276" r:id="rId3"/>
    <p:sldId id="304" r:id="rId4"/>
    <p:sldId id="291" r:id="rId5"/>
    <p:sldId id="312" r:id="rId6"/>
    <p:sldId id="313" r:id="rId7"/>
    <p:sldId id="314" r:id="rId8"/>
    <p:sldId id="315" r:id="rId9"/>
    <p:sldId id="310" r:id="rId10"/>
    <p:sldId id="305" r:id="rId11"/>
    <p:sldId id="307" r:id="rId12"/>
    <p:sldId id="309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4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D3737-F5B9-42DC-A3E1-5E0631265BF2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69CB1-C3D5-412E-9A28-42E8CE3D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6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4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69CB1-C3D5-412E-9A28-42E8CE3D4A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5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122363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3" y="3602038"/>
            <a:ext cx="914400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3" indent="0" algn="ctr">
              <a:buNone/>
              <a:defRPr sz="2000"/>
            </a:lvl2pPr>
            <a:lvl3pPr marL="914387" indent="0" algn="ctr">
              <a:buNone/>
              <a:defRPr sz="1800"/>
            </a:lvl3pPr>
            <a:lvl4pPr marL="1371580" indent="0" algn="ctr">
              <a:buNone/>
              <a:defRPr sz="1600"/>
            </a:lvl4pPr>
            <a:lvl5pPr marL="1828773" indent="0" algn="ctr">
              <a:buNone/>
              <a:defRPr sz="1600"/>
            </a:lvl5pPr>
            <a:lvl6pPr marL="2285966" indent="0" algn="ctr">
              <a:buNone/>
              <a:defRPr sz="1600"/>
            </a:lvl6pPr>
            <a:lvl7pPr marL="2743159" indent="0" algn="ctr">
              <a:buNone/>
              <a:defRPr sz="1600"/>
            </a:lvl7pPr>
            <a:lvl8pPr marL="3200352" indent="0" algn="ctr">
              <a:buNone/>
              <a:defRPr sz="1600"/>
            </a:lvl8pPr>
            <a:lvl9pPr marL="365754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188" y="6356352"/>
            <a:ext cx="2743200" cy="365125"/>
          </a:xfrm>
        </p:spPr>
        <p:txBody>
          <a:bodyPr/>
          <a:lstStyle/>
          <a:p>
            <a:r>
              <a:rPr lang="en-US"/>
              <a:t>29/10/2015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Module: Target management | Version:1.00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1215-16D2-4011-91A3-17E8EF6B17D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9" y="5661028"/>
            <a:ext cx="15716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9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29/10/2015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Module: Target management | Version:1.00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1215-16D2-4011-91A3-17E8EF6B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615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36" userDrawn="1">
          <p15:clr>
            <a:srgbClr val="FBAE40"/>
          </p15:clr>
        </p15:guide>
        <p15:guide id="2" pos="4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29/10/2015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Module: Target management | Version:1.00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1215-16D2-4011-91A3-17E8EF6B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2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29/10/2015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Module: Target management | Version:1.00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1215-16D2-4011-91A3-17E8EF6B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9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3" indent="0">
              <a:buNone/>
              <a:defRPr sz="2000" b="1"/>
            </a:lvl2pPr>
            <a:lvl3pPr marL="914387" indent="0">
              <a:buNone/>
              <a:defRPr sz="1800" b="1"/>
            </a:lvl3pPr>
            <a:lvl4pPr marL="1371580" indent="0">
              <a:buNone/>
              <a:defRPr sz="1600" b="1"/>
            </a:lvl4pPr>
            <a:lvl5pPr marL="1828773" indent="0">
              <a:buNone/>
              <a:defRPr sz="1600" b="1"/>
            </a:lvl5pPr>
            <a:lvl6pPr marL="2285966" indent="0">
              <a:buNone/>
              <a:defRPr sz="1600" b="1"/>
            </a:lvl6pPr>
            <a:lvl7pPr marL="2743159" indent="0">
              <a:buNone/>
              <a:defRPr sz="1600" b="1"/>
            </a:lvl7pPr>
            <a:lvl8pPr marL="3200352" indent="0">
              <a:buNone/>
              <a:defRPr sz="1600" b="1"/>
            </a:lvl8pPr>
            <a:lvl9pPr marL="365754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3" indent="0">
              <a:buNone/>
              <a:defRPr sz="2000" b="1"/>
            </a:lvl2pPr>
            <a:lvl3pPr marL="914387" indent="0">
              <a:buNone/>
              <a:defRPr sz="1800" b="1"/>
            </a:lvl3pPr>
            <a:lvl4pPr marL="1371580" indent="0">
              <a:buNone/>
              <a:defRPr sz="1600" b="1"/>
            </a:lvl4pPr>
            <a:lvl5pPr marL="1828773" indent="0">
              <a:buNone/>
              <a:defRPr sz="1600" b="1"/>
            </a:lvl5pPr>
            <a:lvl6pPr marL="2285966" indent="0">
              <a:buNone/>
              <a:defRPr sz="1600" b="1"/>
            </a:lvl6pPr>
            <a:lvl7pPr marL="2743159" indent="0">
              <a:buNone/>
              <a:defRPr sz="1600" b="1"/>
            </a:lvl7pPr>
            <a:lvl8pPr marL="3200352" indent="0">
              <a:buNone/>
              <a:defRPr sz="1600" b="1"/>
            </a:lvl8pPr>
            <a:lvl9pPr marL="365754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29/10/2015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Module: Target management | Version:1.00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1215-16D2-4011-91A3-17E8EF6B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29/10/2015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Module: Target management | Version:1.00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1215-16D2-4011-91A3-17E8EF6B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6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29/10/2015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Module: Target management | Version:1.00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21215-16D2-4011-91A3-17E8EF6B1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697" y="5486400"/>
            <a:ext cx="1257904" cy="8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5754127"/>
            <a:ext cx="1612900" cy="55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4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hf hdr="0"/>
  <p:txStyles>
    <p:titleStyle>
      <a:lvl1pPr algn="l" defTabSz="91438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6" indent="-228596" algn="l" defTabSz="91438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9" indent="-228596" algn="l" defTabSz="9143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2" indent="-228596" algn="l" defTabSz="9143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75" indent="-228596" algn="l" defTabSz="9143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0" indent="-228596" algn="l" defTabSz="9143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2" indent="-228596" algn="l" defTabSz="9143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55" indent="-228596" algn="l" defTabSz="9143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49" indent="-228596" algn="l" defTabSz="9143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42" indent="-228596" algn="l" defTabSz="9143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3" algn="l" defTabSz="9143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7" algn="l" defTabSz="9143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0" algn="l" defTabSz="9143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3" algn="l" defTabSz="9143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6" algn="l" defTabSz="9143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9" algn="l" defTabSz="9143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52" algn="l" defTabSz="9143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45" algn="l" defTabSz="9143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84" userDrawn="1">
          <p15:clr>
            <a:srgbClr val="F26B43"/>
          </p15:clr>
        </p15:guide>
        <p15:guide id="2" pos="3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09936" y="2945113"/>
            <a:ext cx="804335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User Requirement Specification (URS)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05221" y="2499026"/>
            <a:ext cx="6400800" cy="892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Claim Management</a:t>
            </a:r>
          </a:p>
        </p:txBody>
      </p:sp>
    </p:spTree>
    <p:extLst>
      <p:ext uri="{BB962C8B-B14F-4D97-AF65-F5344CB8AC3E}">
        <p14:creationId xmlns:p14="http://schemas.microsoft.com/office/powerpoint/2010/main" val="86181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99226" y="1205183"/>
            <a:ext cx="9461016" cy="41352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36646" y="1847405"/>
            <a:ext cx="1503938" cy="380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Claim Category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40583" y="1931860"/>
            <a:ext cx="1889589" cy="2179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Complementary Sales Claim</a:t>
            </a:r>
          </a:p>
        </p:txBody>
      </p:sp>
      <p:sp>
        <p:nvSpPr>
          <p:cNvPr id="8" name="Flowchart: Merge 7"/>
          <p:cNvSpPr/>
          <p:nvPr/>
        </p:nvSpPr>
        <p:spPr>
          <a:xfrm>
            <a:off x="5107116" y="1974276"/>
            <a:ext cx="196690" cy="12724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42312" y="2101234"/>
            <a:ext cx="1498271" cy="255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Date Range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721288" y="2205949"/>
            <a:ext cx="732736" cy="1998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pic>
        <p:nvPicPr>
          <p:cNvPr id="14" name="Picture 2" descr="http://t2.gstatic.com/images?q=tbn:ANd9GcSbk3SFpqjRyBY5cH6DXboIb739V6knCiY7OfhCcWNeoxqTd91vW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9487" y="2228404"/>
            <a:ext cx="177367" cy="177367"/>
          </a:xfrm>
          <a:prstGeom prst="rect">
            <a:avLst/>
          </a:prstGeom>
          <a:noFill/>
        </p:spPr>
      </p:pic>
      <p:sp>
        <p:nvSpPr>
          <p:cNvPr id="15" name="Rounded Rectangle 14"/>
          <p:cNvSpPr/>
          <p:nvPr/>
        </p:nvSpPr>
        <p:spPr>
          <a:xfrm>
            <a:off x="1898250" y="1486633"/>
            <a:ext cx="8596878" cy="2786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-4323" y="2070255"/>
            <a:ext cx="1914603" cy="1107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Category- Complementary Sales Claim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502605" y="437300"/>
            <a:ext cx="1503938" cy="3809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/>
              <a:t>Claim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287671"/>
              </p:ext>
            </p:extLst>
          </p:nvPr>
        </p:nvGraphicFramePr>
        <p:xfrm>
          <a:off x="1833036" y="3305986"/>
          <a:ext cx="8894104" cy="15303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9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14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SKU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Sold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RAW SKU QTY (CS &amp; PCS)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SKU QTY in 8oz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SKU QTY in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0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11/11/2016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Pepsi</a:t>
                      </a:r>
                      <a:r>
                        <a:rPr lang="en-US" sz="1200" b="0" baseline="0" dirty="0"/>
                        <a:t> 250 (GRB)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0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15-11-2016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Pepsi</a:t>
                      </a:r>
                      <a:r>
                        <a:rPr lang="en-US" sz="1200" b="0" baseline="0" dirty="0"/>
                        <a:t> 250 (GRB)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02">
                <a:tc gridSpan="4"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Total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Subtitle 2"/>
          <p:cNvSpPr txBox="1">
            <a:spLocks/>
          </p:cNvSpPr>
          <p:nvPr/>
        </p:nvSpPr>
        <p:spPr>
          <a:xfrm>
            <a:off x="1936646" y="2921502"/>
            <a:ext cx="1503938" cy="380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Claim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184854" y="4888482"/>
            <a:ext cx="655093" cy="3214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853587" y="4891351"/>
            <a:ext cx="736980" cy="3214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Cancel</a:t>
            </a: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4628674" y="208152"/>
            <a:ext cx="2873812" cy="6365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DB Operator Claim Raising view</a:t>
            </a:r>
          </a:p>
        </p:txBody>
      </p:sp>
      <p:sp>
        <p:nvSpPr>
          <p:cNvPr id="27" name="Left Brace 26"/>
          <p:cNvSpPr/>
          <p:nvPr/>
        </p:nvSpPr>
        <p:spPr>
          <a:xfrm>
            <a:off x="1228156" y="2899015"/>
            <a:ext cx="779615" cy="162738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292824" y="5472545"/>
            <a:ext cx="7336535" cy="1080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Date range wise complementary sold QTY SKU wise</a:t>
            </a:r>
          </a:p>
          <a:p>
            <a:pPr marL="342900" indent="-342900">
              <a:buAutoNum type="arabicPeriod"/>
            </a:pPr>
            <a:r>
              <a:rPr lang="en-US" dirty="0"/>
              <a:t>Total QTY sold in CS&amp;PCS, 8oz and in value(amount).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597436" y="2205949"/>
            <a:ext cx="732736" cy="1998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pic>
        <p:nvPicPr>
          <p:cNvPr id="35" name="Picture 2" descr="http://t2.gstatic.com/images?q=tbn:ANd9GcSbk3SFpqjRyBY5cH6DXboIb739V6knCiY7OfhCcWNeoxqTd91vW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2805" y="2233024"/>
            <a:ext cx="177367" cy="177367"/>
          </a:xfrm>
          <a:prstGeom prst="rect">
            <a:avLst/>
          </a:prstGeom>
          <a:noFill/>
        </p:spPr>
      </p:pic>
      <p:sp>
        <p:nvSpPr>
          <p:cNvPr id="21" name="Subtitle 2"/>
          <p:cNvSpPr txBox="1">
            <a:spLocks/>
          </p:cNvSpPr>
          <p:nvPr/>
        </p:nvSpPr>
        <p:spPr>
          <a:xfrm>
            <a:off x="7502486" y="2095352"/>
            <a:ext cx="1498271" cy="255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Claim ID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763000" y="2123137"/>
            <a:ext cx="1700674" cy="2276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System Generated</a:t>
            </a:r>
          </a:p>
        </p:txBody>
      </p:sp>
    </p:spTree>
    <p:extLst>
      <p:ext uri="{BB962C8B-B14F-4D97-AF65-F5344CB8AC3E}">
        <p14:creationId xmlns:p14="http://schemas.microsoft.com/office/powerpoint/2010/main" val="159387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99226" y="1205183"/>
            <a:ext cx="9461016" cy="41352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898250" y="2226427"/>
            <a:ext cx="1503938" cy="380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Claim Category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02187" y="2310882"/>
            <a:ext cx="1889589" cy="2179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Complementary Sales Claim</a:t>
            </a:r>
          </a:p>
        </p:txBody>
      </p:sp>
      <p:sp>
        <p:nvSpPr>
          <p:cNvPr id="8" name="Flowchart: Merge 7"/>
          <p:cNvSpPr/>
          <p:nvPr/>
        </p:nvSpPr>
        <p:spPr>
          <a:xfrm>
            <a:off x="5068720" y="2353298"/>
            <a:ext cx="196690" cy="12724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3916" y="2480256"/>
            <a:ext cx="1498271" cy="255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Date Range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682892" y="2584971"/>
            <a:ext cx="732736" cy="1998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pic>
        <p:nvPicPr>
          <p:cNvPr id="14" name="Picture 2" descr="http://t2.gstatic.com/images?q=tbn:ANd9GcSbk3SFpqjRyBY5cH6DXboIb739V6knCiY7OfhCcWNeoxqTd91vW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1091" y="2607426"/>
            <a:ext cx="177367" cy="177367"/>
          </a:xfrm>
          <a:prstGeom prst="rect">
            <a:avLst/>
          </a:prstGeom>
          <a:noFill/>
        </p:spPr>
      </p:pic>
      <p:sp>
        <p:nvSpPr>
          <p:cNvPr id="15" name="Rounded Rectangle 14"/>
          <p:cNvSpPr/>
          <p:nvPr/>
        </p:nvSpPr>
        <p:spPr>
          <a:xfrm>
            <a:off x="1898250" y="1486633"/>
            <a:ext cx="8596878" cy="2786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-4323" y="2070255"/>
            <a:ext cx="1914603" cy="1107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Category- Complementary Sales Claim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502604" y="437300"/>
            <a:ext cx="2202495" cy="24558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/>
              <a:t>Claim Receive 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7757"/>
              </p:ext>
            </p:extLst>
          </p:nvPr>
        </p:nvGraphicFramePr>
        <p:xfrm>
          <a:off x="1833036" y="3305986"/>
          <a:ext cx="8894104" cy="15303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9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14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SKU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Sold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RAW SKU QTY (CS &amp; PCS)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SKU QTY in 8oz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SKU QTY in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0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11/11/2016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Pepsi</a:t>
                      </a:r>
                      <a:r>
                        <a:rPr lang="en-US" sz="1200" b="0" baseline="0" dirty="0"/>
                        <a:t> 250 (GRB)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Name….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0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15-11-2016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Pepsi</a:t>
                      </a:r>
                      <a:r>
                        <a:rPr lang="en-US" sz="1200" b="0" baseline="0" dirty="0"/>
                        <a:t> 250 (GRB)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02">
                <a:tc gridSpan="4"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Total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Subtitle 2"/>
          <p:cNvSpPr txBox="1">
            <a:spLocks/>
          </p:cNvSpPr>
          <p:nvPr/>
        </p:nvSpPr>
        <p:spPr>
          <a:xfrm>
            <a:off x="1936646" y="2921502"/>
            <a:ext cx="1503938" cy="380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Claim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184854" y="4888482"/>
            <a:ext cx="655093" cy="3214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853587" y="4891351"/>
            <a:ext cx="736980" cy="3214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Cancel</a:t>
            </a:r>
          </a:p>
        </p:txBody>
      </p:sp>
      <p:sp>
        <p:nvSpPr>
          <p:cNvPr id="27" name="Left Brace 26"/>
          <p:cNvSpPr/>
          <p:nvPr/>
        </p:nvSpPr>
        <p:spPr>
          <a:xfrm>
            <a:off x="1228156" y="2899015"/>
            <a:ext cx="779615" cy="162738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650219" y="5496628"/>
            <a:ext cx="7336535" cy="1080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AutoNum type="arabicPeriod"/>
            </a:pPr>
            <a:r>
              <a:rPr lang="en-US" dirty="0"/>
              <a:t>Date range wise complementary sold QTY SKU wise. MIS will see the claims of DB  and can </a:t>
            </a:r>
            <a:r>
              <a:rPr lang="en-US" b="1" u="sng" dirty="0">
                <a:solidFill>
                  <a:schemeClr val="tx1"/>
                </a:solidFill>
              </a:rPr>
              <a:t>edit</a:t>
            </a:r>
            <a:r>
              <a:rPr lang="en-US" u="sng" dirty="0">
                <a:solidFill>
                  <a:schemeClr val="tx1"/>
                </a:solidFill>
              </a:rPr>
              <a:t>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Total QTY sold in CS&amp;PCS, 8oz and in value(amount).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559040" y="2584971"/>
            <a:ext cx="732736" cy="1998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pic>
        <p:nvPicPr>
          <p:cNvPr id="35" name="Picture 2" descr="http://t2.gstatic.com/images?q=tbn:ANd9GcSbk3SFpqjRyBY5cH6DXboIb739V6knCiY7OfhCcWNeoxqTd91vW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4409" y="2612046"/>
            <a:ext cx="177367" cy="177367"/>
          </a:xfrm>
          <a:prstGeom prst="rect">
            <a:avLst/>
          </a:prstGeom>
          <a:noFill/>
        </p:spPr>
      </p:pic>
      <p:sp>
        <p:nvSpPr>
          <p:cNvPr id="21" name="Subtitle 2"/>
          <p:cNvSpPr txBox="1">
            <a:spLocks/>
          </p:cNvSpPr>
          <p:nvPr/>
        </p:nvSpPr>
        <p:spPr>
          <a:xfrm>
            <a:off x="1910280" y="1906781"/>
            <a:ext cx="1503938" cy="380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GEO Hierarchy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694922" y="1965419"/>
            <a:ext cx="1608884" cy="2206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Unit to DB</a:t>
            </a:r>
          </a:p>
        </p:txBody>
      </p:sp>
      <p:sp>
        <p:nvSpPr>
          <p:cNvPr id="25" name="Flowchart: Merge 24"/>
          <p:cNvSpPr/>
          <p:nvPr/>
        </p:nvSpPr>
        <p:spPr>
          <a:xfrm>
            <a:off x="5080750" y="2033652"/>
            <a:ext cx="196690" cy="12724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4848208" y="212823"/>
            <a:ext cx="2225765" cy="3697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MIS Edit/Approve View</a:t>
            </a:r>
          </a:p>
        </p:txBody>
      </p:sp>
    </p:spTree>
    <p:extLst>
      <p:ext uri="{BB962C8B-B14F-4D97-AF65-F5344CB8AC3E}">
        <p14:creationId xmlns:p14="http://schemas.microsoft.com/office/powerpoint/2010/main" val="239679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99226" y="1205183"/>
            <a:ext cx="9461016" cy="41352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898250" y="2226427"/>
            <a:ext cx="1503938" cy="380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Claim Category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02187" y="2310882"/>
            <a:ext cx="1889589" cy="2179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Complementary Sales Claim</a:t>
            </a:r>
          </a:p>
        </p:txBody>
      </p:sp>
      <p:sp>
        <p:nvSpPr>
          <p:cNvPr id="8" name="Flowchart: Merge 7"/>
          <p:cNvSpPr/>
          <p:nvPr/>
        </p:nvSpPr>
        <p:spPr>
          <a:xfrm>
            <a:off x="5068720" y="2353298"/>
            <a:ext cx="196690" cy="12724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3916" y="2480256"/>
            <a:ext cx="1498271" cy="255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Date Range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682892" y="2584971"/>
            <a:ext cx="732736" cy="1998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pic>
        <p:nvPicPr>
          <p:cNvPr id="14" name="Picture 2" descr="http://t2.gstatic.com/images?q=tbn:ANd9GcSbk3SFpqjRyBY5cH6DXboIb739V6knCiY7OfhCcWNeoxqTd91vW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1091" y="2607426"/>
            <a:ext cx="177367" cy="177367"/>
          </a:xfrm>
          <a:prstGeom prst="rect">
            <a:avLst/>
          </a:prstGeom>
          <a:noFill/>
        </p:spPr>
      </p:pic>
      <p:sp>
        <p:nvSpPr>
          <p:cNvPr id="15" name="Rounded Rectangle 14"/>
          <p:cNvSpPr/>
          <p:nvPr/>
        </p:nvSpPr>
        <p:spPr>
          <a:xfrm>
            <a:off x="1898250" y="1486633"/>
            <a:ext cx="8596878" cy="2786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-4323" y="2070255"/>
            <a:ext cx="1914603" cy="1107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Category- Complementary Sales Claim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502605" y="437300"/>
            <a:ext cx="1503938" cy="3809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/>
              <a:t>Claim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77469"/>
              </p:ext>
            </p:extLst>
          </p:nvPr>
        </p:nvGraphicFramePr>
        <p:xfrm>
          <a:off x="1833036" y="3305986"/>
          <a:ext cx="8894104" cy="15303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8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8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1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1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14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Sold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to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RCV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RCV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SKU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Settled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RCV QTY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0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11/11/2016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Name….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Partial/Full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Pepsi</a:t>
                      </a:r>
                      <a:r>
                        <a:rPr lang="en-US" sz="1200" b="0" baseline="0" dirty="0"/>
                        <a:t> 250 (GRB)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0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15-11-2016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Pepsi</a:t>
                      </a:r>
                      <a:r>
                        <a:rPr lang="en-US" sz="1200" b="0" baseline="0" dirty="0"/>
                        <a:t> 250 (GRB)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02">
                <a:tc gridSpan="5"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Total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Subtitle 2"/>
          <p:cNvSpPr txBox="1">
            <a:spLocks/>
          </p:cNvSpPr>
          <p:nvPr/>
        </p:nvSpPr>
        <p:spPr>
          <a:xfrm>
            <a:off x="1936646" y="2921502"/>
            <a:ext cx="1503938" cy="380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Claim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184854" y="4888482"/>
            <a:ext cx="655093" cy="3214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853587" y="4891351"/>
            <a:ext cx="736980" cy="3214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Cancel</a:t>
            </a:r>
          </a:p>
        </p:txBody>
      </p:sp>
      <p:sp>
        <p:nvSpPr>
          <p:cNvPr id="27" name="Left Brace 26"/>
          <p:cNvSpPr/>
          <p:nvPr/>
        </p:nvSpPr>
        <p:spPr>
          <a:xfrm>
            <a:off x="1228156" y="2899015"/>
            <a:ext cx="779615" cy="162738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292824" y="5472545"/>
            <a:ext cx="7336535" cy="1080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Date range wise complementary sold QTY SKU wise</a:t>
            </a:r>
          </a:p>
          <a:p>
            <a:pPr marL="342900" indent="-342900">
              <a:buAutoNum type="arabicPeriod"/>
            </a:pPr>
            <a:r>
              <a:rPr lang="en-US" dirty="0"/>
              <a:t>Total QTY sold in CS&amp;PCS, 8oz and in value(amount).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559040" y="2584971"/>
            <a:ext cx="732736" cy="1998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pic>
        <p:nvPicPr>
          <p:cNvPr id="35" name="Picture 2" descr="http://t2.gstatic.com/images?q=tbn:ANd9GcSbk3SFpqjRyBY5cH6DXboIb739V6knCiY7OfhCcWNeoxqTd91vW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4409" y="2612046"/>
            <a:ext cx="177367" cy="177367"/>
          </a:xfrm>
          <a:prstGeom prst="rect">
            <a:avLst/>
          </a:prstGeom>
          <a:noFill/>
        </p:spPr>
      </p:pic>
      <p:sp>
        <p:nvSpPr>
          <p:cNvPr id="21" name="Subtitle 2"/>
          <p:cNvSpPr txBox="1">
            <a:spLocks/>
          </p:cNvSpPr>
          <p:nvPr/>
        </p:nvSpPr>
        <p:spPr>
          <a:xfrm>
            <a:off x="1910280" y="1906781"/>
            <a:ext cx="1503938" cy="380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GEO Hierarchy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694922" y="1965419"/>
            <a:ext cx="1608884" cy="2206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Unit to DB</a:t>
            </a:r>
          </a:p>
        </p:txBody>
      </p:sp>
      <p:sp>
        <p:nvSpPr>
          <p:cNvPr id="25" name="Flowchart: Merge 24"/>
          <p:cNvSpPr/>
          <p:nvPr/>
        </p:nvSpPr>
        <p:spPr>
          <a:xfrm>
            <a:off x="5080750" y="2033652"/>
            <a:ext cx="196690" cy="12724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7502486" y="2095352"/>
            <a:ext cx="1498271" cy="255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Claim ID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763000" y="2123137"/>
            <a:ext cx="1700674" cy="2276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System Generated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756769" y="173038"/>
            <a:ext cx="4408644" cy="6365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DB Operator/MIS Claim Settled QTY Receive view</a:t>
            </a:r>
          </a:p>
        </p:txBody>
      </p:sp>
    </p:spTree>
    <p:extLst>
      <p:ext uri="{BB962C8B-B14F-4D97-AF65-F5344CB8AC3E}">
        <p14:creationId xmlns:p14="http://schemas.microsoft.com/office/powerpoint/2010/main" val="153979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85646" y="2811444"/>
            <a:ext cx="8229600" cy="712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i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5585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01665"/>
              </p:ext>
            </p:extLst>
          </p:nvPr>
        </p:nvGraphicFramePr>
        <p:xfrm>
          <a:off x="838199" y="1405723"/>
          <a:ext cx="10515600" cy="457014"/>
        </p:xfrm>
        <a:graphic>
          <a:graphicData uri="http://schemas.openxmlformats.org/drawingml/2006/table">
            <a:tbl>
              <a:tblPr/>
              <a:tblGrid>
                <a:gridCol w="1181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9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5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Times New Roman"/>
                        </a:rPr>
                        <a:t>Use Case ID: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Times New Roman"/>
                        </a:rPr>
                        <a:t>Date: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 baseline="30000" dirty="0">
                          <a:latin typeface="Calibri"/>
                          <a:ea typeface="Calibri"/>
                          <a:cs typeface="Times New Roman"/>
                        </a:rPr>
                        <a:t>nd</a:t>
                      </a:r>
                      <a:r>
                        <a:rPr lang="en-US" sz="1100" baseline="0" dirty="0">
                          <a:latin typeface="Calibri"/>
                          <a:ea typeface="Calibri"/>
                          <a:cs typeface="Times New Roman"/>
                        </a:rPr>
                        <a:t> February,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2016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Times New Roman"/>
                        </a:rPr>
                        <a:t>Use Case Name: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Claim Management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Times New Roman"/>
                        </a:rPr>
                        <a:t>                Version: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38204" y="1987423"/>
            <a:ext cx="22052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rgbClr val="0070C0"/>
                </a:solidFill>
              </a:rPr>
              <a:t>Use Case Description</a:t>
            </a:r>
            <a:endParaRPr lang="en-US" sz="14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56403"/>
              </p:ext>
            </p:extLst>
          </p:nvPr>
        </p:nvGraphicFramePr>
        <p:xfrm>
          <a:off x="887810" y="4620291"/>
          <a:ext cx="10416383" cy="667098"/>
        </p:xfrm>
        <a:graphic>
          <a:graphicData uri="http://schemas.openxmlformats.org/drawingml/2006/table">
            <a:tbl>
              <a:tblPr/>
              <a:tblGrid>
                <a:gridCol w="2271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8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Times New Roman"/>
                        </a:rPr>
                        <a:t>Primary Actor(s): DB Operator , TDM, MIS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8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Times New Roman"/>
                        </a:rPr>
                        <a:t>Secondary Actor(s): MIS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38720" y="785753"/>
            <a:ext cx="238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Verdana" pitchFamily="34" charset="0"/>
              </a:rPr>
              <a:t>Claim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2" y="2249033"/>
            <a:ext cx="10515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6" indent="-228596">
              <a:buFont typeface="+mj-lt"/>
              <a:buAutoNum type="arabicPeriod"/>
            </a:pPr>
            <a:r>
              <a:rPr lang="en-US" sz="1400" dirty="0"/>
              <a:t>Claims will be raised by DB operator</a:t>
            </a:r>
          </a:p>
          <a:p>
            <a:pPr marL="228596" indent="-228596">
              <a:buFont typeface="+mj-lt"/>
              <a:buAutoNum type="arabicPeriod"/>
            </a:pPr>
            <a:r>
              <a:rPr lang="en-US" sz="1400" dirty="0"/>
              <a:t>After creation of claims it will be sent and viewed by TDM firstly then MIS/assigned can edit and approve. Note: MIS/TDM both or anyone of them can edit and save. After saving by MIS then after MIS can settle in another view/main index view.</a:t>
            </a:r>
          </a:p>
          <a:p>
            <a:pPr marL="228596" indent="-228596">
              <a:buFont typeface="+mj-lt"/>
              <a:buAutoNum type="arabicPeriod"/>
            </a:pPr>
            <a:r>
              <a:rPr lang="en-US" sz="1400" dirty="0"/>
              <a:t>Secondly MIS or DB operator will input received QTY. There would be partial or Full received option. Once it is full received that claim ID will closed.</a:t>
            </a:r>
          </a:p>
          <a:p>
            <a:pPr marL="228596" indent="-228596">
              <a:buFont typeface="+mj-lt"/>
              <a:buAutoNum type="arabicPeriod"/>
            </a:pPr>
            <a:r>
              <a:rPr lang="en-US" sz="1400" dirty="0"/>
              <a:t>Claiming time there would generate a claim ID. ( DB ID + Date and Time + Claim Type(1=promo,2=complementary sales) + SL) . This number will change in every month. </a:t>
            </a:r>
          </a:p>
          <a:p>
            <a:endParaRPr lang="en-US" sz="1400" dirty="0"/>
          </a:p>
          <a:p>
            <a:pPr marL="228596" indent="-228596">
              <a:buFont typeface="+mj-lt"/>
              <a:buAutoNum type="arabicPeriod"/>
            </a:pPr>
            <a:endParaRPr lang="en-US" sz="1400" dirty="0"/>
          </a:p>
          <a:p>
            <a:pPr marL="228596" indent="-228596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954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0" y="0"/>
            <a:ext cx="3673155" cy="49233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/>
              <a:t>Claim Workflow 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370" y="0"/>
            <a:ext cx="7223869" cy="680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5818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0020" y="702263"/>
            <a:ext cx="11864340" cy="41352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287166" y="1230185"/>
            <a:ext cx="1503938" cy="380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Claim Category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89308" y="1288823"/>
            <a:ext cx="1608884" cy="2206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Trade Scheme Claim</a:t>
            </a:r>
          </a:p>
        </p:txBody>
      </p:sp>
      <p:sp>
        <p:nvSpPr>
          <p:cNvPr id="8" name="Flowchart: Merge 7"/>
          <p:cNvSpPr/>
          <p:nvPr/>
        </p:nvSpPr>
        <p:spPr>
          <a:xfrm>
            <a:off x="5775136" y="1357056"/>
            <a:ext cx="196690" cy="12724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292832" y="1484014"/>
            <a:ext cx="1498271" cy="255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Date Range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389308" y="1588729"/>
            <a:ext cx="732736" cy="1998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pic>
        <p:nvPicPr>
          <p:cNvPr id="14" name="Picture 2" descr="http://t2.gstatic.com/images?q=tbn:ANd9GcSbk3SFpqjRyBY5cH6DXboIb739V6knCiY7OfhCcWNeoxqTd91vW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7507" y="1611184"/>
            <a:ext cx="177367" cy="177367"/>
          </a:xfrm>
          <a:prstGeom prst="rect">
            <a:avLst/>
          </a:prstGeom>
          <a:noFill/>
        </p:spPr>
      </p:pic>
      <p:sp>
        <p:nvSpPr>
          <p:cNvPr id="15" name="Rounded Rectangle 14"/>
          <p:cNvSpPr/>
          <p:nvPr/>
        </p:nvSpPr>
        <p:spPr>
          <a:xfrm>
            <a:off x="452698" y="915849"/>
            <a:ext cx="7599528" cy="2590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56750" y="233369"/>
            <a:ext cx="3306714" cy="3497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Category- Trade Scheme Claim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40288"/>
              </p:ext>
            </p:extLst>
          </p:nvPr>
        </p:nvGraphicFramePr>
        <p:xfrm>
          <a:off x="347637" y="2191485"/>
          <a:ext cx="11489105" cy="1999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1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8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44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95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994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457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794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9941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889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8713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DB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DB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SKU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SKU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Free SKU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Free SKU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Free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SKU Pack Size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Free SKU Price (PCS)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 Sales in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 Sales in (8oZ)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TP free in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TP Free in 8oZ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Cash 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14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11/11/16 – 15-11-16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Pepsi</a:t>
                      </a:r>
                      <a:r>
                        <a:rPr lang="en-US" sz="1200" b="0" baseline="0" dirty="0"/>
                        <a:t> 250 (GRB)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400*12.5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461">
                <a:tc gridSpan="3"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Total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10825886" y="4344922"/>
            <a:ext cx="736980" cy="3214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Cancel</a:t>
            </a: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4963804" y="71417"/>
            <a:ext cx="3189596" cy="6365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DB Operator Claim Raising view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396369" y="4956660"/>
            <a:ext cx="8289637" cy="1787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Date range wise promotion QTY SKU view.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System will show promotional free sold QTY/value against total sold QTY/value.  After that operator will save and send to MIS.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Promotion Description comes from all promotions description.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Claim ID. ( DB ID + Date and Time + Claim Type(1=promo,2=complementary </a:t>
            </a:r>
            <a:r>
              <a:rPr lang="en-US" sz="1600" dirty="0" err="1">
                <a:solidFill>
                  <a:schemeClr val="tx1"/>
                </a:solidFill>
              </a:rPr>
              <a:t>sal</a:t>
            </a:r>
            <a:r>
              <a:rPr lang="en-US" sz="1600" dirty="0">
                <a:solidFill>
                  <a:schemeClr val="tx1"/>
                </a:solidFill>
              </a:rPr>
              <a:t>) + SL)</a:t>
            </a:r>
          </a:p>
          <a:p>
            <a:pPr marL="342900" indent="-342900" algn="just"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265456" y="1577695"/>
            <a:ext cx="732736" cy="1998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pic>
        <p:nvPicPr>
          <p:cNvPr id="35" name="Picture 2" descr="http://t2.gstatic.com/images?q=tbn:ANd9GcSbk3SFpqjRyBY5cH6DXboIb739V6knCiY7OfhCcWNeoxqTd91vW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3655" y="1600150"/>
            <a:ext cx="177367" cy="177367"/>
          </a:xfrm>
          <a:prstGeom prst="rect">
            <a:avLst/>
          </a:prstGeom>
          <a:noFill/>
        </p:spPr>
      </p:pic>
      <p:sp>
        <p:nvSpPr>
          <p:cNvPr id="22" name="Subtitle 2"/>
          <p:cNvSpPr txBox="1">
            <a:spLocks/>
          </p:cNvSpPr>
          <p:nvPr/>
        </p:nvSpPr>
        <p:spPr>
          <a:xfrm>
            <a:off x="6839546" y="1295252"/>
            <a:ext cx="1498271" cy="255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Claim ID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100060" y="1323037"/>
            <a:ext cx="1700674" cy="2276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System Generated</a:t>
            </a: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2292832" y="1814759"/>
            <a:ext cx="2210588" cy="237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Promotion Description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362322" y="1845749"/>
            <a:ext cx="1648700" cy="2480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Single choose option</a:t>
            </a:r>
          </a:p>
        </p:txBody>
      </p:sp>
      <p:sp>
        <p:nvSpPr>
          <p:cNvPr id="30" name="Flowchart: Merge 29"/>
          <p:cNvSpPr/>
          <p:nvPr/>
        </p:nvSpPr>
        <p:spPr>
          <a:xfrm>
            <a:off x="5801502" y="1906175"/>
            <a:ext cx="196690" cy="12724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6839546" y="1758724"/>
            <a:ext cx="1498271" cy="255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Remarks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100060" y="1786509"/>
            <a:ext cx="1700674" cy="2276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Manual entry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0030914" y="4344922"/>
            <a:ext cx="655093" cy="3214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235942" y="4334134"/>
            <a:ext cx="655093" cy="3214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98016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29/10/2015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Module: Target management | Version:1.00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1215-16D2-4011-91A3-17E8EF6B17D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54050"/>
              </p:ext>
            </p:extLst>
          </p:nvPr>
        </p:nvGraphicFramePr>
        <p:xfrm>
          <a:off x="12699" y="1944545"/>
          <a:ext cx="12139893" cy="24140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0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74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2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19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88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36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24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642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30413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effectLst/>
                        </a:rPr>
                        <a:t>Transcom</a:t>
                      </a:r>
                      <a:r>
                        <a:rPr lang="en-US" sz="1000" u="none" strike="noStrike" dirty="0">
                          <a:effectLst/>
                        </a:rPr>
                        <a:t> Beverages Limited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13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Sales Promo Claim Report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847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Sales Date:Distributor : RAM Enterprise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Start Date:1 Oct 2014  End Date: 10 Oct 2015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13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Created Date: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09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Distributor Code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Distributor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TP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TP SKU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TP SKU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Free SKU Code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Free SKU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Free SKU Pack 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Free SKU  Price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Promo Sales Raw(cs)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Promo Sales 8Oz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TP Free SKU Raw(cs)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TP Free SKU 8Oz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Cash Discount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Total Value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09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100000688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RAM Enterprise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7up 1L- 1 Case Get : 4 bottles 500ml AF free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7up 1L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155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Aquafina 500ml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11.08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145.00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306.41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24.00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50.75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6,382.08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413">
                <a:tc gridSpan="9"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Total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145.00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306.41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24.00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50.75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 dirty="0">
                          <a:effectLst/>
                        </a:rPr>
                        <a:t>6,382.08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>
            <a:off x="5187003" y="300017"/>
            <a:ext cx="1817996" cy="6365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Claim Print View</a:t>
            </a:r>
          </a:p>
        </p:txBody>
      </p:sp>
    </p:spTree>
    <p:extLst>
      <p:ext uri="{BB962C8B-B14F-4D97-AF65-F5344CB8AC3E}">
        <p14:creationId xmlns:p14="http://schemas.microsoft.com/office/powerpoint/2010/main" val="306418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0020" y="702263"/>
            <a:ext cx="11864340" cy="41352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13398" y="1230185"/>
            <a:ext cx="1503938" cy="380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Claim Category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5540" y="1288823"/>
            <a:ext cx="1608884" cy="2206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Trade Scheme Claim</a:t>
            </a:r>
          </a:p>
        </p:txBody>
      </p:sp>
      <p:sp>
        <p:nvSpPr>
          <p:cNvPr id="8" name="Flowchart: Merge 7"/>
          <p:cNvSpPr/>
          <p:nvPr/>
        </p:nvSpPr>
        <p:spPr>
          <a:xfrm>
            <a:off x="11501368" y="1357056"/>
            <a:ext cx="196690" cy="12724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019064" y="1484014"/>
            <a:ext cx="1498271" cy="255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Date Range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115540" y="1588729"/>
            <a:ext cx="732736" cy="1998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pic>
        <p:nvPicPr>
          <p:cNvPr id="14" name="Picture 2" descr="http://t2.gstatic.com/images?q=tbn:ANd9GcSbk3SFpqjRyBY5cH6DXboIb739V6knCiY7OfhCcWNeoxqTd91vW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83739" y="1611184"/>
            <a:ext cx="177367" cy="177367"/>
          </a:xfrm>
          <a:prstGeom prst="rect">
            <a:avLst/>
          </a:prstGeom>
          <a:noFill/>
        </p:spPr>
      </p:pic>
      <p:sp>
        <p:nvSpPr>
          <p:cNvPr id="15" name="Rounded Rectangle 14"/>
          <p:cNvSpPr/>
          <p:nvPr/>
        </p:nvSpPr>
        <p:spPr>
          <a:xfrm>
            <a:off x="452698" y="915849"/>
            <a:ext cx="7599528" cy="2590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56750" y="233369"/>
            <a:ext cx="3306714" cy="3497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Category- Trade Scheme Claim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347637" y="2191485"/>
          <a:ext cx="11489105" cy="1999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1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8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44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95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994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457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794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9941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889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8713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DB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DB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SKU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SKU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Free SKU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Free SKU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Free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SKU Pack Size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Free SKU Price (PCS)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 Sales in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 Sales in (8oZ)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TP free in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TP Free in 8oZ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Cash 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14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11/11/16 – 15-11-16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Pepsi</a:t>
                      </a:r>
                      <a:r>
                        <a:rPr lang="en-US" sz="1200" b="0" baseline="0" dirty="0"/>
                        <a:t> 250 (GRB)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400*12.5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461">
                <a:tc gridSpan="3"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Total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10825886" y="4344922"/>
            <a:ext cx="736980" cy="3214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Cancel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991688" y="1577695"/>
            <a:ext cx="732736" cy="1998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pic>
        <p:nvPicPr>
          <p:cNvPr id="35" name="Picture 2" descr="http://t2.gstatic.com/images?q=tbn:ANd9GcSbk3SFpqjRyBY5cH6DXboIb739V6knCiY7OfhCcWNeoxqTd91vW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59887" y="1600150"/>
            <a:ext cx="177367" cy="177367"/>
          </a:xfrm>
          <a:prstGeom prst="rect">
            <a:avLst/>
          </a:prstGeom>
          <a:noFill/>
        </p:spPr>
      </p:pic>
      <p:sp>
        <p:nvSpPr>
          <p:cNvPr id="22" name="Subtitle 2"/>
          <p:cNvSpPr txBox="1">
            <a:spLocks/>
          </p:cNvSpPr>
          <p:nvPr/>
        </p:nvSpPr>
        <p:spPr>
          <a:xfrm>
            <a:off x="317750" y="1550725"/>
            <a:ext cx="1498271" cy="255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Claim ID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042957" y="1578510"/>
            <a:ext cx="1700674" cy="2276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System Generated</a:t>
            </a: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8019064" y="1814759"/>
            <a:ext cx="2210588" cy="237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Promotion Description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0088554" y="1845749"/>
            <a:ext cx="1648700" cy="2480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Single choose option</a:t>
            </a:r>
          </a:p>
        </p:txBody>
      </p:sp>
      <p:sp>
        <p:nvSpPr>
          <p:cNvPr id="30" name="Flowchart: Merge 29"/>
          <p:cNvSpPr/>
          <p:nvPr/>
        </p:nvSpPr>
        <p:spPr>
          <a:xfrm>
            <a:off x="11527734" y="1906175"/>
            <a:ext cx="196690" cy="12724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317750" y="1868783"/>
            <a:ext cx="1498271" cy="255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Remarks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042957" y="1896568"/>
            <a:ext cx="1700674" cy="2276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Manual entry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0030914" y="4344922"/>
            <a:ext cx="655093" cy="3214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235942" y="4334134"/>
            <a:ext cx="655093" cy="3214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</a:t>
            </a: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5165635" y="242060"/>
            <a:ext cx="2225765" cy="3697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TDM Edit/Approve View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694379" y="5370056"/>
            <a:ext cx="7336535" cy="1080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TDM will see the claims of DB  and can </a:t>
            </a:r>
            <a:r>
              <a:rPr lang="en-US" b="1" u="sng" dirty="0">
                <a:solidFill>
                  <a:schemeClr val="tx1"/>
                </a:solidFill>
              </a:rPr>
              <a:t>edit</a:t>
            </a:r>
            <a:r>
              <a:rPr lang="en-US" u="sng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System will show promotional free sold QTY against total sold QTY.  After that TDM send to MIS.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319751" y="1230173"/>
            <a:ext cx="1503938" cy="380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GEO Hierarchy 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045917" y="1288823"/>
            <a:ext cx="1697713" cy="2270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Territory to DB</a:t>
            </a:r>
          </a:p>
        </p:txBody>
      </p:sp>
      <p:sp>
        <p:nvSpPr>
          <p:cNvPr id="39" name="Flowchart: Merge 38"/>
          <p:cNvSpPr/>
          <p:nvPr/>
        </p:nvSpPr>
        <p:spPr>
          <a:xfrm>
            <a:off x="3470502" y="1342000"/>
            <a:ext cx="196690" cy="12724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709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0020" y="507393"/>
            <a:ext cx="11864340" cy="41352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13398" y="1035315"/>
            <a:ext cx="1503938" cy="380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Claim Category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5540" y="1093953"/>
            <a:ext cx="1608884" cy="2206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Trade Scheme Claim</a:t>
            </a:r>
          </a:p>
        </p:txBody>
      </p:sp>
      <p:sp>
        <p:nvSpPr>
          <p:cNvPr id="8" name="Flowchart: Merge 7"/>
          <p:cNvSpPr/>
          <p:nvPr/>
        </p:nvSpPr>
        <p:spPr>
          <a:xfrm>
            <a:off x="11501368" y="1162186"/>
            <a:ext cx="196690" cy="12724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019064" y="1289144"/>
            <a:ext cx="1498271" cy="255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Date Range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115540" y="1393859"/>
            <a:ext cx="732736" cy="1998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pic>
        <p:nvPicPr>
          <p:cNvPr id="14" name="Picture 2" descr="http://t2.gstatic.com/images?q=tbn:ANd9GcSbk3SFpqjRyBY5cH6DXboIb739V6knCiY7OfhCcWNeoxqTd91vW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83739" y="1416314"/>
            <a:ext cx="177367" cy="177367"/>
          </a:xfrm>
          <a:prstGeom prst="rect">
            <a:avLst/>
          </a:prstGeom>
          <a:noFill/>
        </p:spPr>
      </p:pic>
      <p:sp>
        <p:nvSpPr>
          <p:cNvPr id="15" name="Rounded Rectangle 14"/>
          <p:cNvSpPr/>
          <p:nvPr/>
        </p:nvSpPr>
        <p:spPr>
          <a:xfrm>
            <a:off x="452698" y="720979"/>
            <a:ext cx="7599528" cy="2590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56750" y="233369"/>
            <a:ext cx="3306714" cy="3497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Category- Trade Scheme Claim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90018"/>
              </p:ext>
            </p:extLst>
          </p:nvPr>
        </p:nvGraphicFramePr>
        <p:xfrm>
          <a:off x="242797" y="1996615"/>
          <a:ext cx="11781562" cy="18239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3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33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57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2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1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865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53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683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771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34412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416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DB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DB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SKU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SKU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Free SKU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Free SKU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Free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SKU Pack Size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Free SKU Price (PCS)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Total Sales in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Total Sales in (8oZ)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TP free in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TP Free in 8oZ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Cash 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Value (TP + Cash Discount)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5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46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11/11/16 – 15-11-16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Pepsi</a:t>
                      </a:r>
                      <a:r>
                        <a:rPr lang="en-US" sz="800" b="0" baseline="0" dirty="0"/>
                        <a:t> 250 (GRB)</a:t>
                      </a:r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400*12.5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461">
                <a:tc gridSpan="3"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Total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10988155" y="4167746"/>
            <a:ext cx="736980" cy="3214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Cancel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991688" y="1382825"/>
            <a:ext cx="732736" cy="1998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pic>
        <p:nvPicPr>
          <p:cNvPr id="35" name="Picture 2" descr="http://t2.gstatic.com/images?q=tbn:ANd9GcSbk3SFpqjRyBY5cH6DXboIb739V6knCiY7OfhCcWNeoxqTd91vW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59887" y="1405280"/>
            <a:ext cx="177367" cy="177367"/>
          </a:xfrm>
          <a:prstGeom prst="rect">
            <a:avLst/>
          </a:prstGeom>
          <a:noFill/>
        </p:spPr>
      </p:pic>
      <p:sp>
        <p:nvSpPr>
          <p:cNvPr id="22" name="Subtitle 2"/>
          <p:cNvSpPr txBox="1">
            <a:spLocks/>
          </p:cNvSpPr>
          <p:nvPr/>
        </p:nvSpPr>
        <p:spPr>
          <a:xfrm>
            <a:off x="317750" y="1355855"/>
            <a:ext cx="1498271" cy="255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Claim ID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042957" y="1383640"/>
            <a:ext cx="1700674" cy="2276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System Generated</a:t>
            </a: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8019064" y="1619889"/>
            <a:ext cx="2210588" cy="237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Promotion Description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0088554" y="1650879"/>
            <a:ext cx="1648700" cy="2480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Single choose option</a:t>
            </a:r>
          </a:p>
        </p:txBody>
      </p:sp>
      <p:sp>
        <p:nvSpPr>
          <p:cNvPr id="30" name="Flowchart: Merge 29"/>
          <p:cNvSpPr/>
          <p:nvPr/>
        </p:nvSpPr>
        <p:spPr>
          <a:xfrm>
            <a:off x="11527734" y="1711305"/>
            <a:ext cx="196690" cy="12724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317750" y="1673913"/>
            <a:ext cx="1498271" cy="255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Remarks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042957" y="1701698"/>
            <a:ext cx="1700674" cy="2276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Manual entry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0193183" y="4167746"/>
            <a:ext cx="655093" cy="3214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398211" y="4156958"/>
            <a:ext cx="655093" cy="3214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</a:t>
            </a: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5165635" y="242060"/>
            <a:ext cx="2225765" cy="3697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MIS Edit/Approve View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779005" y="5683870"/>
            <a:ext cx="7336535" cy="1080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MIS will see the claims of DB  and can </a:t>
            </a:r>
            <a:r>
              <a:rPr lang="en-US" b="1" u="sng" dirty="0">
                <a:solidFill>
                  <a:schemeClr val="tx1"/>
                </a:solidFill>
              </a:rPr>
              <a:t>edit</a:t>
            </a:r>
            <a:r>
              <a:rPr lang="en-US" u="sng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System will show promotional free sold QTY against total sold QTY.  After that MIS approve and </a:t>
            </a:r>
            <a:r>
              <a:rPr lang="en-US" dirty="0" err="1"/>
              <a:t>sattele</a:t>
            </a:r>
            <a:r>
              <a:rPr lang="en-US" dirty="0"/>
              <a:t>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319751" y="1035303"/>
            <a:ext cx="1503938" cy="380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GEO Hierarchy 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045917" y="1093953"/>
            <a:ext cx="1697713" cy="2270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Unit to DB</a:t>
            </a:r>
          </a:p>
        </p:txBody>
      </p:sp>
      <p:sp>
        <p:nvSpPr>
          <p:cNvPr id="39" name="Flowchart: Merge 38"/>
          <p:cNvSpPr/>
          <p:nvPr/>
        </p:nvSpPr>
        <p:spPr>
          <a:xfrm>
            <a:off x="3470502" y="1147130"/>
            <a:ext cx="196690" cy="12724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808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8013398" y="1035315"/>
            <a:ext cx="1503938" cy="380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Claim Category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5540" y="1093953"/>
            <a:ext cx="1608884" cy="2206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Trade Scheme Claim</a:t>
            </a:r>
          </a:p>
        </p:txBody>
      </p:sp>
      <p:sp>
        <p:nvSpPr>
          <p:cNvPr id="8" name="Flowchart: Merge 7"/>
          <p:cNvSpPr/>
          <p:nvPr/>
        </p:nvSpPr>
        <p:spPr>
          <a:xfrm>
            <a:off x="11501368" y="1162186"/>
            <a:ext cx="196690" cy="12724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019064" y="1289144"/>
            <a:ext cx="1498271" cy="255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Date Range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115540" y="1393859"/>
            <a:ext cx="732736" cy="1998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pic>
        <p:nvPicPr>
          <p:cNvPr id="14" name="Picture 2" descr="http://t2.gstatic.com/images?q=tbn:ANd9GcSbk3SFpqjRyBY5cH6DXboIb739V6knCiY7OfhCcWNeoxqTd91vW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83739" y="1416314"/>
            <a:ext cx="177367" cy="177367"/>
          </a:xfrm>
          <a:prstGeom prst="rect">
            <a:avLst/>
          </a:prstGeom>
          <a:noFill/>
        </p:spPr>
      </p:pic>
      <p:sp>
        <p:nvSpPr>
          <p:cNvPr id="15" name="Rounded Rectangle 14"/>
          <p:cNvSpPr/>
          <p:nvPr/>
        </p:nvSpPr>
        <p:spPr>
          <a:xfrm>
            <a:off x="452698" y="720979"/>
            <a:ext cx="7599528" cy="2590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56750" y="233369"/>
            <a:ext cx="3306714" cy="3497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Category- Trade Scheme Claim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3873"/>
              </p:ext>
            </p:extLst>
          </p:nvPr>
        </p:nvGraphicFramePr>
        <p:xfrm>
          <a:off x="15652" y="1952704"/>
          <a:ext cx="12176348" cy="22150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8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1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41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2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3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50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947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22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7577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53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94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016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501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7501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291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8863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5504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87134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DB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DB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SKU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SKU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Free SKU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Free SKU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Free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 SKU Pack Size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Free SKU Price (PCS)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 Sales in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 Sales in (8oZ)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TP free in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TP Free in 8oZ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Cash 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 (TP + Cash Discount)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Raised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Settled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Settled 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Settled in 8oZ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Receive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RCV 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RCV in 8oZ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53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46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11/11/16 – 15-11-16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Pepsi</a:t>
                      </a:r>
                      <a:r>
                        <a:rPr lang="en-US" sz="900" b="0" baseline="0" dirty="0"/>
                        <a:t> 250 (GRB)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400*12.5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461">
                <a:tc gridSpan="3">
                  <a:txBody>
                    <a:bodyPr/>
                    <a:lstStyle/>
                    <a:p>
                      <a:pPr algn="r"/>
                      <a:r>
                        <a:rPr lang="en-US" sz="900" b="1" dirty="0"/>
                        <a:t>Total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700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10988155" y="4167746"/>
            <a:ext cx="736980" cy="3214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Cancel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991688" y="1382825"/>
            <a:ext cx="732736" cy="1998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pic>
        <p:nvPicPr>
          <p:cNvPr id="35" name="Picture 2" descr="http://t2.gstatic.com/images?q=tbn:ANd9GcSbk3SFpqjRyBY5cH6DXboIb739V6knCiY7OfhCcWNeoxqTd91vW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59887" y="1405280"/>
            <a:ext cx="177367" cy="177367"/>
          </a:xfrm>
          <a:prstGeom prst="rect">
            <a:avLst/>
          </a:prstGeom>
          <a:noFill/>
        </p:spPr>
      </p:pic>
      <p:sp>
        <p:nvSpPr>
          <p:cNvPr id="22" name="Subtitle 2"/>
          <p:cNvSpPr txBox="1">
            <a:spLocks/>
          </p:cNvSpPr>
          <p:nvPr/>
        </p:nvSpPr>
        <p:spPr>
          <a:xfrm>
            <a:off x="317750" y="1355855"/>
            <a:ext cx="1498271" cy="255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Claim ID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042957" y="1383640"/>
            <a:ext cx="1700674" cy="2276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System Generated</a:t>
            </a: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8019064" y="1619889"/>
            <a:ext cx="2210588" cy="237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Promotion Description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0088554" y="1650879"/>
            <a:ext cx="1648700" cy="2480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Single choose option</a:t>
            </a:r>
          </a:p>
        </p:txBody>
      </p:sp>
      <p:sp>
        <p:nvSpPr>
          <p:cNvPr id="30" name="Flowchart: Merge 29"/>
          <p:cNvSpPr/>
          <p:nvPr/>
        </p:nvSpPr>
        <p:spPr>
          <a:xfrm>
            <a:off x="11527734" y="1711305"/>
            <a:ext cx="196690" cy="12724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317750" y="1673913"/>
            <a:ext cx="1498271" cy="255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Remarks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042957" y="1701698"/>
            <a:ext cx="1700674" cy="2276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Manual entry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0193183" y="4167746"/>
            <a:ext cx="655093" cy="3214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398211" y="4156958"/>
            <a:ext cx="655093" cy="3214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</a:t>
            </a: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5180626" y="90959"/>
            <a:ext cx="2225765" cy="3697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DB/MIS View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856648" y="5236722"/>
            <a:ext cx="7336535" cy="1080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Will input RCV </a:t>
            </a:r>
            <a:r>
              <a:rPr lang="en-US" dirty="0" err="1"/>
              <a:t>qty</a:t>
            </a:r>
            <a:r>
              <a:rPr lang="en-US" dirty="0"/>
              <a:t> after settled in RCV QTY column.</a:t>
            </a:r>
          </a:p>
          <a:p>
            <a:pPr marL="342900" indent="-342900">
              <a:buAutoNum type="arabicPeriod"/>
            </a:pPr>
            <a:r>
              <a:rPr lang="en-US" u="sng" dirty="0">
                <a:solidFill>
                  <a:schemeClr val="tx1"/>
                </a:solidFill>
              </a:rPr>
              <a:t>And all previous data will show in the system.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319751" y="1035303"/>
            <a:ext cx="1503938" cy="380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GEO Hierarchy 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045917" y="1093953"/>
            <a:ext cx="1697713" cy="2270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Unit to DB/DB</a:t>
            </a:r>
          </a:p>
        </p:txBody>
      </p:sp>
      <p:sp>
        <p:nvSpPr>
          <p:cNvPr id="39" name="Flowchart: Merge 38"/>
          <p:cNvSpPr/>
          <p:nvPr/>
        </p:nvSpPr>
        <p:spPr>
          <a:xfrm>
            <a:off x="3470502" y="1147130"/>
            <a:ext cx="196690" cy="12724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0" y="507393"/>
            <a:ext cx="12192000" cy="41352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99226" y="1205183"/>
            <a:ext cx="9461016" cy="41352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36646" y="2215705"/>
            <a:ext cx="1503938" cy="380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Claim Category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21288" y="2274343"/>
            <a:ext cx="1608884" cy="2206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Trade Scheme/Complementary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42312" y="2469534"/>
            <a:ext cx="1498271" cy="255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Date Range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721288" y="2574249"/>
            <a:ext cx="732736" cy="1998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pic>
        <p:nvPicPr>
          <p:cNvPr id="14" name="Picture 2" descr="http://t2.gstatic.com/images?q=tbn:ANd9GcSbk3SFpqjRyBY5cH6DXboIb739V6knCiY7OfhCcWNeoxqTd91vW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9487" y="2596704"/>
            <a:ext cx="177367" cy="177367"/>
          </a:xfrm>
          <a:prstGeom prst="rect">
            <a:avLst/>
          </a:prstGeom>
          <a:noFill/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35407"/>
              </p:ext>
            </p:extLst>
          </p:nvPr>
        </p:nvGraphicFramePr>
        <p:xfrm>
          <a:off x="1833036" y="3305987"/>
          <a:ext cx="8584936" cy="11409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3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41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50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Claim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Promotion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Raised QTY /value (total)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Settled QTY /value (total)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Received QTY/value (total)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RCV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9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9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Subtitle 2"/>
          <p:cNvSpPr txBox="1">
            <a:spLocks/>
          </p:cNvSpPr>
          <p:nvPr/>
        </p:nvSpPr>
        <p:spPr>
          <a:xfrm>
            <a:off x="1936646" y="2921502"/>
            <a:ext cx="1503938" cy="380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Claim</a:t>
            </a: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3932302" y="160363"/>
            <a:ext cx="2644031" cy="6365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DB Operator/MIS Index view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292824" y="5472545"/>
            <a:ext cx="7336535" cy="1080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Through filtering geo claim category, receive type and date range MIS can view report.</a:t>
            </a:r>
          </a:p>
          <a:p>
            <a:pPr marL="342900" indent="-342900">
              <a:buAutoNum type="arabicPeriod"/>
            </a:pPr>
            <a:r>
              <a:rPr lang="en-US" dirty="0"/>
              <a:t>DB will see own claimed and approved qty.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597436" y="2563215"/>
            <a:ext cx="732736" cy="1998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pic>
        <p:nvPicPr>
          <p:cNvPr id="35" name="Picture 2" descr="http://t2.gstatic.com/images?q=tbn:ANd9GcSbk3SFpqjRyBY5cH6DXboIb739V6knCiY7OfhCcWNeoxqTd91vW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5635" y="2585670"/>
            <a:ext cx="177367" cy="177367"/>
          </a:xfrm>
          <a:prstGeom prst="rect">
            <a:avLst/>
          </a:prstGeom>
          <a:noFill/>
        </p:spPr>
      </p:pic>
      <p:sp>
        <p:nvSpPr>
          <p:cNvPr id="24" name="Subtitle 2"/>
          <p:cNvSpPr txBox="1">
            <a:spLocks/>
          </p:cNvSpPr>
          <p:nvPr/>
        </p:nvSpPr>
        <p:spPr>
          <a:xfrm>
            <a:off x="7502486" y="2442168"/>
            <a:ext cx="1340050" cy="242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Receive Type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782102" y="2450322"/>
            <a:ext cx="1648700" cy="2480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Partial/Full</a:t>
            </a:r>
          </a:p>
        </p:txBody>
      </p:sp>
      <p:sp>
        <p:nvSpPr>
          <p:cNvPr id="30" name="Flowchart: Merge 29"/>
          <p:cNvSpPr/>
          <p:nvPr/>
        </p:nvSpPr>
        <p:spPr>
          <a:xfrm>
            <a:off x="10221282" y="2510748"/>
            <a:ext cx="196690" cy="12724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1936645" y="1886644"/>
            <a:ext cx="1707553" cy="32906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GEO Hierarchy (for MIS)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21288" y="1945282"/>
            <a:ext cx="1608884" cy="2206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Unit to DB</a:t>
            </a:r>
          </a:p>
        </p:txBody>
      </p:sp>
      <p:sp>
        <p:nvSpPr>
          <p:cNvPr id="34" name="Flowchart: Merge 33"/>
          <p:cNvSpPr/>
          <p:nvPr/>
        </p:nvSpPr>
        <p:spPr>
          <a:xfrm>
            <a:off x="5107116" y="2013515"/>
            <a:ext cx="196690" cy="12724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Flowchart: Merge 35"/>
          <p:cNvSpPr/>
          <p:nvPr/>
        </p:nvSpPr>
        <p:spPr>
          <a:xfrm>
            <a:off x="5057627" y="2321039"/>
            <a:ext cx="196690" cy="12724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10417972" y="3802989"/>
            <a:ext cx="564273" cy="2811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60372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5444</TotalTime>
  <Words>1249</Words>
  <Application>Microsoft Office PowerPoint</Application>
  <PresentationFormat>Widescreen</PresentationFormat>
  <Paragraphs>376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BABL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Requirements Specification</dc:title>
  <dc:creator>Anupam Saha</dc:creator>
  <cp:lastModifiedBy>Mahtab</cp:lastModifiedBy>
  <cp:revision>341</cp:revision>
  <dcterms:created xsi:type="dcterms:W3CDTF">2015-08-13T22:43:48Z</dcterms:created>
  <dcterms:modified xsi:type="dcterms:W3CDTF">2018-04-28T08:33:38Z</dcterms:modified>
</cp:coreProperties>
</file>