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91056" y="5572759"/>
            <a:ext cx="1295447" cy="8672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5857240"/>
            <a:ext cx="1737360" cy="5994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0084" y="611123"/>
            <a:ext cx="210058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8534" y="2421001"/>
            <a:ext cx="6631305" cy="140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24-Apr-18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951" y="2041459"/>
            <a:ext cx="7139940" cy="1932305"/>
          </a:xfrm>
          <a:prstGeom prst="rect">
            <a:avLst/>
          </a:prstGeom>
        </p:spPr>
        <p:txBody>
          <a:bodyPr vert="horz" wrap="square" lIns="0" tIns="459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20"/>
              </a:spcBef>
            </a:pPr>
            <a:r>
              <a:rPr sz="6000" dirty="0"/>
              <a:t>DB </a:t>
            </a:r>
            <a:r>
              <a:rPr sz="6000" spc="-15" dirty="0"/>
              <a:t>Order</a:t>
            </a:r>
            <a:r>
              <a:rPr sz="6000" spc="-70" dirty="0"/>
              <a:t> </a:t>
            </a:r>
            <a:r>
              <a:rPr sz="6000" spc="-10" dirty="0"/>
              <a:t>Management</a:t>
            </a:r>
            <a:endParaRPr sz="6000"/>
          </a:p>
          <a:p>
            <a:pPr algn="ctr">
              <a:lnSpc>
                <a:spcPct val="100000"/>
              </a:lnSpc>
              <a:spcBef>
                <a:spcPts val="1410"/>
              </a:spcBef>
            </a:pPr>
            <a:r>
              <a:rPr sz="2400" b="0" spc="-5" dirty="0">
                <a:latin typeface="Calibri"/>
                <a:cs typeface="Calibri"/>
              </a:rPr>
              <a:t>User Requirement Specification</a:t>
            </a:r>
            <a:r>
              <a:rPr sz="2400" b="0" spc="-12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(URS)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644" y="392684"/>
            <a:ext cx="146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Delivery </a:t>
            </a:r>
            <a:r>
              <a:rPr spc="-10" dirty="0"/>
              <a:t>Status</a:t>
            </a:r>
            <a:r>
              <a:rPr spc="-310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2832447" y="1118839"/>
            <a:ext cx="8907432" cy="283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93159" y="1107439"/>
            <a:ext cx="2382519" cy="33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4479" y="4028440"/>
            <a:ext cx="8906739" cy="731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2780" y="2342134"/>
            <a:ext cx="170815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latin typeface="Calibri Light"/>
                <a:cs typeface="Calibri Light"/>
              </a:rPr>
              <a:t>After </a:t>
            </a:r>
            <a:r>
              <a:rPr sz="1600" b="0" spc="-10" dirty="0">
                <a:latin typeface="Calibri Light"/>
                <a:cs typeface="Calibri Light"/>
              </a:rPr>
              <a:t>delivery,</a:t>
            </a:r>
            <a:r>
              <a:rPr sz="1600" b="0" spc="-190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action  </a:t>
            </a:r>
            <a:r>
              <a:rPr sz="1600" b="0" dirty="0">
                <a:latin typeface="Calibri Light"/>
                <a:cs typeface="Calibri Light"/>
              </a:rPr>
              <a:t>will be “Closed” and  </a:t>
            </a:r>
            <a:r>
              <a:rPr sz="1600" b="0" spc="-15" dirty="0">
                <a:latin typeface="Calibri Light"/>
                <a:cs typeface="Calibri Light"/>
              </a:rPr>
              <a:t>status </a:t>
            </a:r>
            <a:r>
              <a:rPr sz="1600" b="0" dirty="0">
                <a:latin typeface="Calibri Light"/>
                <a:cs typeface="Calibri Light"/>
              </a:rPr>
              <a:t>will be  </a:t>
            </a:r>
            <a:r>
              <a:rPr sz="1600" b="0" spc="-5" dirty="0">
                <a:latin typeface="Calibri Light"/>
                <a:cs typeface="Calibri Light"/>
              </a:rPr>
              <a:t>“Delivered”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1780" y="2725420"/>
            <a:ext cx="1092200" cy="782320"/>
          </a:xfrm>
          <a:custGeom>
            <a:avLst/>
            <a:gdLst/>
            <a:ahLst/>
            <a:cxnLst/>
            <a:rect l="l" t="t" r="r" b="b"/>
            <a:pathLst>
              <a:path w="1092200" h="782320">
                <a:moveTo>
                  <a:pt x="0" y="391159"/>
                </a:moveTo>
                <a:lnTo>
                  <a:pt x="2819" y="351166"/>
                </a:lnTo>
                <a:lnTo>
                  <a:pt x="11093" y="312328"/>
                </a:lnTo>
                <a:lnTo>
                  <a:pt x="24549" y="274842"/>
                </a:lnTo>
                <a:lnTo>
                  <a:pt x="42912" y="238904"/>
                </a:lnTo>
                <a:lnTo>
                  <a:pt x="65906" y="204712"/>
                </a:lnTo>
                <a:lnTo>
                  <a:pt x="93259" y="172460"/>
                </a:lnTo>
                <a:lnTo>
                  <a:pt x="124695" y="142347"/>
                </a:lnTo>
                <a:lnTo>
                  <a:pt x="159940" y="114569"/>
                </a:lnTo>
                <a:lnTo>
                  <a:pt x="198720" y="89323"/>
                </a:lnTo>
                <a:lnTo>
                  <a:pt x="240760" y="66805"/>
                </a:lnTo>
                <a:lnTo>
                  <a:pt x="285786" y="47211"/>
                </a:lnTo>
                <a:lnTo>
                  <a:pt x="333523" y="30739"/>
                </a:lnTo>
                <a:lnTo>
                  <a:pt x="383698" y="17586"/>
                </a:lnTo>
                <a:lnTo>
                  <a:pt x="436035" y="7947"/>
                </a:lnTo>
                <a:lnTo>
                  <a:pt x="490260" y="2019"/>
                </a:lnTo>
                <a:lnTo>
                  <a:pt x="546100" y="0"/>
                </a:lnTo>
                <a:lnTo>
                  <a:pt x="601939" y="2019"/>
                </a:lnTo>
                <a:lnTo>
                  <a:pt x="656164" y="7947"/>
                </a:lnTo>
                <a:lnTo>
                  <a:pt x="708501" y="17586"/>
                </a:lnTo>
                <a:lnTo>
                  <a:pt x="758676" y="30739"/>
                </a:lnTo>
                <a:lnTo>
                  <a:pt x="806413" y="47211"/>
                </a:lnTo>
                <a:lnTo>
                  <a:pt x="851439" y="66805"/>
                </a:lnTo>
                <a:lnTo>
                  <a:pt x="893479" y="89323"/>
                </a:lnTo>
                <a:lnTo>
                  <a:pt x="932259" y="114569"/>
                </a:lnTo>
                <a:lnTo>
                  <a:pt x="967504" y="142347"/>
                </a:lnTo>
                <a:lnTo>
                  <a:pt x="998940" y="172460"/>
                </a:lnTo>
                <a:lnTo>
                  <a:pt x="1026293" y="204712"/>
                </a:lnTo>
                <a:lnTo>
                  <a:pt x="1049287" y="238904"/>
                </a:lnTo>
                <a:lnTo>
                  <a:pt x="1067650" y="274842"/>
                </a:lnTo>
                <a:lnTo>
                  <a:pt x="1081106" y="312328"/>
                </a:lnTo>
                <a:lnTo>
                  <a:pt x="1089380" y="351166"/>
                </a:lnTo>
                <a:lnTo>
                  <a:pt x="1092200" y="391159"/>
                </a:lnTo>
                <a:lnTo>
                  <a:pt x="1089380" y="431153"/>
                </a:lnTo>
                <a:lnTo>
                  <a:pt x="1081106" y="469991"/>
                </a:lnTo>
                <a:lnTo>
                  <a:pt x="1067650" y="507477"/>
                </a:lnTo>
                <a:lnTo>
                  <a:pt x="1049287" y="543415"/>
                </a:lnTo>
                <a:lnTo>
                  <a:pt x="1026293" y="577607"/>
                </a:lnTo>
                <a:lnTo>
                  <a:pt x="998940" y="609859"/>
                </a:lnTo>
                <a:lnTo>
                  <a:pt x="967504" y="639972"/>
                </a:lnTo>
                <a:lnTo>
                  <a:pt x="932259" y="667750"/>
                </a:lnTo>
                <a:lnTo>
                  <a:pt x="893479" y="692996"/>
                </a:lnTo>
                <a:lnTo>
                  <a:pt x="851439" y="715514"/>
                </a:lnTo>
                <a:lnTo>
                  <a:pt x="806413" y="735108"/>
                </a:lnTo>
                <a:lnTo>
                  <a:pt x="758676" y="751580"/>
                </a:lnTo>
                <a:lnTo>
                  <a:pt x="708501" y="764733"/>
                </a:lnTo>
                <a:lnTo>
                  <a:pt x="656164" y="774372"/>
                </a:lnTo>
                <a:lnTo>
                  <a:pt x="601939" y="780300"/>
                </a:lnTo>
                <a:lnTo>
                  <a:pt x="546100" y="782319"/>
                </a:lnTo>
                <a:lnTo>
                  <a:pt x="490260" y="780300"/>
                </a:lnTo>
                <a:lnTo>
                  <a:pt x="436035" y="774372"/>
                </a:lnTo>
                <a:lnTo>
                  <a:pt x="383698" y="764733"/>
                </a:lnTo>
                <a:lnTo>
                  <a:pt x="333523" y="751580"/>
                </a:lnTo>
                <a:lnTo>
                  <a:pt x="285786" y="735108"/>
                </a:lnTo>
                <a:lnTo>
                  <a:pt x="240760" y="715514"/>
                </a:lnTo>
                <a:lnTo>
                  <a:pt x="198720" y="692996"/>
                </a:lnTo>
                <a:lnTo>
                  <a:pt x="159940" y="667750"/>
                </a:lnTo>
                <a:lnTo>
                  <a:pt x="124695" y="639972"/>
                </a:lnTo>
                <a:lnTo>
                  <a:pt x="93259" y="609859"/>
                </a:lnTo>
                <a:lnTo>
                  <a:pt x="65906" y="577607"/>
                </a:lnTo>
                <a:lnTo>
                  <a:pt x="42912" y="543415"/>
                </a:lnTo>
                <a:lnTo>
                  <a:pt x="24549" y="507477"/>
                </a:lnTo>
                <a:lnTo>
                  <a:pt x="11093" y="469991"/>
                </a:lnTo>
                <a:lnTo>
                  <a:pt x="2819" y="431153"/>
                </a:lnTo>
                <a:lnTo>
                  <a:pt x="0" y="391159"/>
                </a:lnTo>
                <a:close/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85740" y="1145539"/>
            <a:ext cx="680720" cy="218440"/>
          </a:xfrm>
          <a:prstGeom prst="rect">
            <a:avLst/>
          </a:prstGeom>
          <a:solidFill>
            <a:srgbClr val="5B9BD4"/>
          </a:solidFill>
          <a:ln w="15240">
            <a:solidFill>
              <a:srgbClr val="41709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325"/>
              </a:spcBef>
            </a:pPr>
            <a:r>
              <a:rPr sz="800" spc="10" dirty="0">
                <a:solidFill>
                  <a:srgbClr val="FFFFFF"/>
                </a:solidFill>
                <a:latin typeface="Calibri"/>
                <a:cs typeface="Calibri"/>
              </a:rPr>
              <a:t>Challan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375" y="85407"/>
            <a:ext cx="15798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Visicular </a:t>
            </a:r>
            <a:r>
              <a:rPr spc="5" dirty="0"/>
              <a:t>Manue</a:t>
            </a:r>
            <a:r>
              <a:rPr spc="-330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3596640" y="1747520"/>
            <a:ext cx="5968225" cy="477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7384" y="717296"/>
            <a:ext cx="162433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36830" indent="-2844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600" b="0" spc="-5" dirty="0">
                <a:latin typeface="Calibri Light"/>
                <a:cs typeface="Calibri Light"/>
              </a:rPr>
              <a:t>Collected </a:t>
            </a:r>
            <a:r>
              <a:rPr sz="1600" b="0" dirty="0">
                <a:latin typeface="Calibri Light"/>
                <a:cs typeface="Calibri Light"/>
              </a:rPr>
              <a:t>visi-  cooler  </a:t>
            </a:r>
            <a:r>
              <a:rPr sz="1600" b="0" spc="-5" dirty="0">
                <a:latin typeface="Calibri Light"/>
                <a:cs typeface="Calibri Light"/>
              </a:rPr>
              <a:t>information</a:t>
            </a:r>
            <a:r>
              <a:rPr sz="1600" b="0" spc="-120" dirty="0">
                <a:latin typeface="Calibri Light"/>
                <a:cs typeface="Calibri Light"/>
              </a:rPr>
              <a:t> </a:t>
            </a:r>
            <a:r>
              <a:rPr sz="1600" b="0" dirty="0">
                <a:latin typeface="Calibri Light"/>
                <a:cs typeface="Calibri Light"/>
              </a:rPr>
              <a:t>will  be</a:t>
            </a:r>
            <a:r>
              <a:rPr sz="1600" b="0" spc="-5" dirty="0">
                <a:latin typeface="Calibri Light"/>
                <a:cs typeface="Calibri Light"/>
              </a:rPr>
              <a:t> shown.</a:t>
            </a:r>
            <a:endParaRPr sz="1600">
              <a:latin typeface="Calibri Light"/>
              <a:cs typeface="Calibri Light"/>
            </a:endParaRPr>
          </a:p>
          <a:p>
            <a:pPr marL="297180" marR="5080" indent="-2844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600" b="0" spc="-10" dirty="0">
                <a:latin typeface="Calibri Light"/>
                <a:cs typeface="Calibri Light"/>
              </a:rPr>
              <a:t>DB </a:t>
            </a:r>
            <a:r>
              <a:rPr sz="1600" b="0" spc="-5" dirty="0">
                <a:latin typeface="Calibri Light"/>
                <a:cs typeface="Calibri Light"/>
              </a:rPr>
              <a:t>user can  </a:t>
            </a:r>
            <a:r>
              <a:rPr sz="1600" b="0" dirty="0">
                <a:latin typeface="Calibri Light"/>
                <a:cs typeface="Calibri Light"/>
              </a:rPr>
              <a:t>entry</a:t>
            </a:r>
            <a:r>
              <a:rPr sz="1600" b="0" spc="-60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visi-cooler  visit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68080" y="269240"/>
            <a:ext cx="833120" cy="27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71839" y="311403"/>
            <a:ext cx="6292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63111" y="571373"/>
          <a:ext cx="6021070" cy="1238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315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D75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ts val="1315"/>
                        </a:lnSpc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Visicooler Outlet</a:t>
                      </a:r>
                      <a:r>
                        <a:rPr sz="11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D75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315"/>
                        </a:lnSpc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Sub-route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D75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315"/>
                        </a:lnSpc>
                      </a:pPr>
                      <a:r>
                        <a:rPr sz="1100" b="1" spc="10" dirty="0">
                          <a:latin typeface="Calibri"/>
                          <a:cs typeface="Calibri"/>
                        </a:rPr>
                        <a:t>Route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D75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ts val="1315"/>
                        </a:lnSpc>
                      </a:pPr>
                      <a:r>
                        <a:rPr sz="1100" b="1" spc="15" dirty="0">
                          <a:latin typeface="Calibri"/>
                          <a:cs typeface="Calibri"/>
                        </a:rPr>
                        <a:t>Date 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collection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D75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ts val="1315"/>
                        </a:lnSpc>
                      </a:pPr>
                      <a:r>
                        <a:rPr sz="1100" b="1" spc="10" dirty="0">
                          <a:latin typeface="Calibri"/>
                          <a:cs typeface="Calibri"/>
                        </a:rPr>
                        <a:t>Purity</a:t>
                      </a:r>
                      <a:r>
                        <a:rPr sz="11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D75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0795">
                        <a:lnSpc>
                          <a:spcPts val="1315"/>
                        </a:lnSpc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Charging</a:t>
                      </a:r>
                      <a:r>
                        <a:rPr sz="11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10" dirty="0">
                          <a:latin typeface="Calibri"/>
                          <a:cs typeface="Calibri"/>
                        </a:rPr>
                        <a:t>%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D75B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ts val="1315"/>
                        </a:lnSpc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Image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D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31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31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891019" y="317246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63830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638300" y="228600"/>
                </a:lnTo>
                <a:lnTo>
                  <a:pt x="1653147" y="225611"/>
                </a:lnTo>
                <a:lnTo>
                  <a:pt x="1665255" y="217455"/>
                </a:lnTo>
                <a:lnTo>
                  <a:pt x="1673411" y="205347"/>
                </a:lnTo>
                <a:lnTo>
                  <a:pt x="1676400" y="190500"/>
                </a:lnTo>
                <a:lnTo>
                  <a:pt x="1676400" y="38100"/>
                </a:lnTo>
                <a:lnTo>
                  <a:pt x="1673411" y="23252"/>
                </a:lnTo>
                <a:lnTo>
                  <a:pt x="1665255" y="11144"/>
                </a:lnTo>
                <a:lnTo>
                  <a:pt x="1653147" y="2988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91019" y="317246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1638300" y="0"/>
                </a:lnTo>
                <a:lnTo>
                  <a:pt x="1653147" y="2988"/>
                </a:lnTo>
                <a:lnTo>
                  <a:pt x="1665255" y="11144"/>
                </a:lnTo>
                <a:lnTo>
                  <a:pt x="1673411" y="23252"/>
                </a:lnTo>
                <a:lnTo>
                  <a:pt x="1676400" y="38100"/>
                </a:lnTo>
                <a:lnTo>
                  <a:pt x="1676400" y="190500"/>
                </a:lnTo>
                <a:lnTo>
                  <a:pt x="1673411" y="205347"/>
                </a:lnTo>
                <a:lnTo>
                  <a:pt x="1665255" y="217455"/>
                </a:lnTo>
                <a:lnTo>
                  <a:pt x="1653147" y="225611"/>
                </a:lnTo>
                <a:lnTo>
                  <a:pt x="163830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1524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1019" y="3472179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63830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638300" y="228600"/>
                </a:lnTo>
                <a:lnTo>
                  <a:pt x="1653147" y="225611"/>
                </a:lnTo>
                <a:lnTo>
                  <a:pt x="1665255" y="217455"/>
                </a:lnTo>
                <a:lnTo>
                  <a:pt x="1673411" y="205347"/>
                </a:lnTo>
                <a:lnTo>
                  <a:pt x="1676400" y="190500"/>
                </a:lnTo>
                <a:lnTo>
                  <a:pt x="1676400" y="38100"/>
                </a:lnTo>
                <a:lnTo>
                  <a:pt x="1673411" y="23252"/>
                </a:lnTo>
                <a:lnTo>
                  <a:pt x="1665255" y="11144"/>
                </a:lnTo>
                <a:lnTo>
                  <a:pt x="1653147" y="2988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91019" y="3472179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1638300" y="0"/>
                </a:lnTo>
                <a:lnTo>
                  <a:pt x="1653147" y="2988"/>
                </a:lnTo>
                <a:lnTo>
                  <a:pt x="1665255" y="11144"/>
                </a:lnTo>
                <a:lnTo>
                  <a:pt x="1673411" y="23252"/>
                </a:lnTo>
                <a:lnTo>
                  <a:pt x="1676400" y="38100"/>
                </a:lnTo>
                <a:lnTo>
                  <a:pt x="1676400" y="190500"/>
                </a:lnTo>
                <a:lnTo>
                  <a:pt x="1673411" y="205347"/>
                </a:lnTo>
                <a:lnTo>
                  <a:pt x="1665255" y="217455"/>
                </a:lnTo>
                <a:lnTo>
                  <a:pt x="1653147" y="225611"/>
                </a:lnTo>
                <a:lnTo>
                  <a:pt x="163830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1524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36819" y="3070446"/>
            <a:ext cx="775335" cy="9385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400" b="1" spc="-5" dirty="0">
                <a:latin typeface="Calibri"/>
                <a:cs typeface="Calibri"/>
              </a:rPr>
              <a:t>Rout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2430"/>
              </a:lnSpc>
              <a:spcBef>
                <a:spcPts val="160"/>
              </a:spcBef>
            </a:pPr>
            <a:r>
              <a:rPr sz="1400" b="1" spc="5" dirty="0">
                <a:latin typeface="Calibri"/>
                <a:cs typeface="Calibri"/>
              </a:rPr>
              <a:t>Sub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Brand  </a:t>
            </a:r>
            <a:r>
              <a:rPr sz="1400" b="1" dirty="0">
                <a:latin typeface="Calibri"/>
                <a:cs typeface="Calibri"/>
              </a:rPr>
              <a:t>Outlet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85940" y="378714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1638300" y="0"/>
                </a:moveTo>
                <a:lnTo>
                  <a:pt x="38100" y="0"/>
                </a:ln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0" y="190500"/>
                </a:lnTo>
                <a:lnTo>
                  <a:pt x="2988" y="205347"/>
                </a:lnTo>
                <a:lnTo>
                  <a:pt x="11144" y="217455"/>
                </a:lnTo>
                <a:lnTo>
                  <a:pt x="23252" y="225611"/>
                </a:lnTo>
                <a:lnTo>
                  <a:pt x="38100" y="228600"/>
                </a:lnTo>
                <a:lnTo>
                  <a:pt x="1638300" y="228600"/>
                </a:lnTo>
                <a:lnTo>
                  <a:pt x="1653147" y="225611"/>
                </a:lnTo>
                <a:lnTo>
                  <a:pt x="1665255" y="217455"/>
                </a:lnTo>
                <a:lnTo>
                  <a:pt x="1673411" y="205347"/>
                </a:lnTo>
                <a:lnTo>
                  <a:pt x="1676400" y="190500"/>
                </a:lnTo>
                <a:lnTo>
                  <a:pt x="1676400" y="38100"/>
                </a:lnTo>
                <a:lnTo>
                  <a:pt x="1673411" y="23252"/>
                </a:lnTo>
                <a:lnTo>
                  <a:pt x="1665255" y="11144"/>
                </a:lnTo>
                <a:lnTo>
                  <a:pt x="1653147" y="2988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85940" y="3787140"/>
            <a:ext cx="1676400" cy="228600"/>
          </a:xfrm>
          <a:custGeom>
            <a:avLst/>
            <a:gdLst/>
            <a:ahLst/>
            <a:cxnLst/>
            <a:rect l="l" t="t" r="r" b="b"/>
            <a:pathLst>
              <a:path w="1676400" h="228600">
                <a:moveTo>
                  <a:pt x="0" y="38100"/>
                </a:moveTo>
                <a:lnTo>
                  <a:pt x="2988" y="23252"/>
                </a:lnTo>
                <a:lnTo>
                  <a:pt x="11144" y="11144"/>
                </a:lnTo>
                <a:lnTo>
                  <a:pt x="23252" y="2988"/>
                </a:lnTo>
                <a:lnTo>
                  <a:pt x="38100" y="0"/>
                </a:lnTo>
                <a:lnTo>
                  <a:pt x="1638300" y="0"/>
                </a:lnTo>
                <a:lnTo>
                  <a:pt x="1653147" y="2988"/>
                </a:lnTo>
                <a:lnTo>
                  <a:pt x="1665255" y="11144"/>
                </a:lnTo>
                <a:lnTo>
                  <a:pt x="1673411" y="23252"/>
                </a:lnTo>
                <a:lnTo>
                  <a:pt x="1676400" y="38100"/>
                </a:lnTo>
                <a:lnTo>
                  <a:pt x="1676400" y="190500"/>
                </a:lnTo>
                <a:lnTo>
                  <a:pt x="1673411" y="205347"/>
                </a:lnTo>
                <a:lnTo>
                  <a:pt x="1665255" y="217455"/>
                </a:lnTo>
                <a:lnTo>
                  <a:pt x="1653147" y="225611"/>
                </a:lnTo>
                <a:lnTo>
                  <a:pt x="1638300" y="228600"/>
                </a:lnTo>
                <a:lnTo>
                  <a:pt x="38100" y="228600"/>
                </a:lnTo>
                <a:lnTo>
                  <a:pt x="23252" y="225611"/>
                </a:lnTo>
                <a:lnTo>
                  <a:pt x="11144" y="217455"/>
                </a:lnTo>
                <a:lnTo>
                  <a:pt x="2988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1524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00719" y="3175000"/>
            <a:ext cx="208279" cy="157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05800" y="3479800"/>
            <a:ext cx="203200" cy="1574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19520" y="4424679"/>
            <a:ext cx="894079" cy="4470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35801" y="4522470"/>
            <a:ext cx="469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37300" y="5052059"/>
            <a:ext cx="858519" cy="335280"/>
          </a:xfrm>
          <a:prstGeom prst="rect">
            <a:avLst/>
          </a:prstGeom>
          <a:solidFill>
            <a:srgbClr val="D0CECE"/>
          </a:solidFill>
          <a:ln w="15240">
            <a:solidFill>
              <a:srgbClr val="41709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400"/>
              </a:spcBef>
            </a:pPr>
            <a:r>
              <a:rPr sz="1400" spc="-5" dirty="0">
                <a:latin typeface="Calibri"/>
                <a:cs typeface="Calibri"/>
              </a:rPr>
              <a:t>Purity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37300" y="5585459"/>
            <a:ext cx="858519" cy="340360"/>
          </a:xfrm>
          <a:prstGeom prst="rect">
            <a:avLst/>
          </a:prstGeom>
          <a:solidFill>
            <a:srgbClr val="D0CECE"/>
          </a:solidFill>
          <a:ln w="15240">
            <a:solidFill>
              <a:srgbClr val="41709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30"/>
              </a:spcBef>
            </a:pPr>
            <a:r>
              <a:rPr sz="1400" spc="-10" dirty="0">
                <a:latin typeface="Calibri"/>
                <a:cs typeface="Calibri"/>
              </a:rPr>
              <a:t>Charging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20280" y="5054600"/>
            <a:ext cx="863600" cy="340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22819" y="5057140"/>
            <a:ext cx="858519" cy="335280"/>
          </a:xfrm>
          <a:prstGeom prst="rect">
            <a:avLst/>
          </a:prstGeom>
          <a:ln w="15240">
            <a:solidFill>
              <a:srgbClr val="41709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409"/>
              </a:spcBef>
            </a:pPr>
            <a:r>
              <a:rPr sz="1400" spc="5" dirty="0">
                <a:latin typeface="Calibri"/>
                <a:cs typeface="Calibri"/>
              </a:rPr>
              <a:t>--%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15200" y="5588000"/>
            <a:ext cx="868679" cy="3505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17740" y="5590540"/>
            <a:ext cx="863600" cy="345440"/>
          </a:xfrm>
          <a:prstGeom prst="rect">
            <a:avLst/>
          </a:prstGeom>
          <a:ln w="15240">
            <a:solidFill>
              <a:srgbClr val="41709C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45"/>
              </a:spcBef>
            </a:pPr>
            <a:r>
              <a:rPr sz="1400" spc="5" dirty="0">
                <a:latin typeface="Calibri"/>
                <a:cs typeface="Calibri"/>
              </a:rPr>
              <a:t>--%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4180" y="3182620"/>
            <a:ext cx="3378200" cy="2367280"/>
          </a:xfrm>
          <a:prstGeom prst="rect">
            <a:avLst/>
          </a:prstGeom>
          <a:ln w="15240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372110" indent="-2844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1475" algn="l"/>
                <a:tab pos="372110" algn="l"/>
              </a:tabLst>
            </a:pPr>
            <a:r>
              <a:rPr sz="1600" spc="-5" dirty="0">
                <a:latin typeface="Calibri"/>
                <a:cs typeface="Calibri"/>
              </a:rPr>
              <a:t>Purity and </a:t>
            </a:r>
            <a:r>
              <a:rPr sz="1600" spc="-10" dirty="0">
                <a:latin typeface="Calibri"/>
                <a:cs typeface="Calibri"/>
              </a:rPr>
              <a:t>Charging </a:t>
            </a:r>
            <a:r>
              <a:rPr sz="1600" dirty="0">
                <a:latin typeface="Calibri"/>
                <a:cs typeface="Calibri"/>
              </a:rPr>
              <a:t>% </a:t>
            </a:r>
            <a:r>
              <a:rPr sz="1600" spc="-15" dirty="0">
                <a:latin typeface="Calibri"/>
                <a:cs typeface="Calibri"/>
              </a:rPr>
              <a:t>gap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5.</a:t>
            </a:r>
            <a:endParaRPr sz="160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That is </a:t>
            </a:r>
            <a:r>
              <a:rPr sz="1600" spc="-15" dirty="0">
                <a:latin typeface="Calibri"/>
                <a:cs typeface="Calibri"/>
              </a:rPr>
              <a:t>1-5, </a:t>
            </a:r>
            <a:r>
              <a:rPr sz="1600" spc="-10" dirty="0">
                <a:latin typeface="Calibri"/>
                <a:cs typeface="Calibri"/>
              </a:rPr>
              <a:t>6-10,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11-15….</a:t>
            </a:r>
            <a:endParaRPr sz="1600">
              <a:latin typeface="Calibri"/>
              <a:cs typeface="Calibri"/>
            </a:endParaRPr>
          </a:p>
          <a:p>
            <a:pPr marL="372110" indent="-284480">
              <a:lnSpc>
                <a:spcPct val="100000"/>
              </a:lnSpc>
              <a:buFont typeface="Arial"/>
              <a:buChar char="•"/>
              <a:tabLst>
                <a:tab pos="371475" algn="l"/>
                <a:tab pos="372110" algn="l"/>
              </a:tabLst>
            </a:pPr>
            <a:r>
              <a:rPr sz="1600" spc="-5" dirty="0">
                <a:latin typeface="Calibri"/>
                <a:cs typeface="Calibri"/>
              </a:rPr>
              <a:t>Image capturing 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optional.</a:t>
            </a:r>
            <a:endParaRPr sz="1600">
              <a:latin typeface="Calibri"/>
              <a:cs typeface="Calibri"/>
            </a:endParaRPr>
          </a:p>
          <a:p>
            <a:pPr marL="372110" indent="-284480">
              <a:lnSpc>
                <a:spcPct val="100000"/>
              </a:lnSpc>
              <a:buFont typeface="Arial"/>
              <a:buChar char="•"/>
              <a:tabLst>
                <a:tab pos="371475" algn="l"/>
                <a:tab pos="372110" algn="l"/>
              </a:tabLst>
            </a:pPr>
            <a:r>
              <a:rPr sz="1600" spc="5" dirty="0">
                <a:latin typeface="Calibri"/>
                <a:cs typeface="Calibri"/>
              </a:rPr>
              <a:t>User </a:t>
            </a:r>
            <a:r>
              <a:rPr sz="1600" spc="-5" dirty="0">
                <a:latin typeface="Calibri"/>
                <a:cs typeface="Calibri"/>
              </a:rPr>
              <a:t>will input </a:t>
            </a:r>
            <a:r>
              <a:rPr sz="1600" spc="-10" dirty="0">
                <a:latin typeface="Calibri"/>
                <a:cs typeface="Calibri"/>
              </a:rPr>
              <a:t>manually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Purity</a:t>
            </a:r>
            <a:endParaRPr sz="160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Charging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fields.</a:t>
            </a:r>
            <a:endParaRPr sz="1600">
              <a:latin typeface="Calibri"/>
              <a:cs typeface="Calibri"/>
            </a:endParaRPr>
          </a:p>
          <a:p>
            <a:pPr marL="372110" indent="-284480">
              <a:lnSpc>
                <a:spcPct val="100000"/>
              </a:lnSpc>
              <a:buFont typeface="Arial"/>
              <a:buChar char="•"/>
              <a:tabLst>
                <a:tab pos="371475" algn="l"/>
                <a:tab pos="372110" algn="l"/>
              </a:tabLst>
            </a:pPr>
            <a:r>
              <a:rPr sz="1600" spc="-10" dirty="0">
                <a:latin typeface="Calibri"/>
                <a:cs typeface="Calibri"/>
              </a:rPr>
              <a:t>Only </a:t>
            </a:r>
            <a:r>
              <a:rPr sz="1600" spc="-5" dirty="0">
                <a:latin typeface="Calibri"/>
                <a:cs typeface="Calibri"/>
              </a:rPr>
              <a:t>Visicooler Outlet will view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Visi-cooler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menu.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99959" y="4424679"/>
            <a:ext cx="894079" cy="4470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80934" y="4522470"/>
            <a:ext cx="541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08779" y="2893060"/>
            <a:ext cx="6080760" cy="3291840"/>
          </a:xfrm>
          <a:custGeom>
            <a:avLst/>
            <a:gdLst/>
            <a:ahLst/>
            <a:cxnLst/>
            <a:rect l="l" t="t" r="r" b="b"/>
            <a:pathLst>
              <a:path w="6080759" h="3291840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29" y="410137"/>
                </a:lnTo>
                <a:lnTo>
                  <a:pt x="30902" y="366646"/>
                </a:lnTo>
                <a:lnTo>
                  <a:pt x="47598" y="324768"/>
                </a:lnTo>
                <a:lnTo>
                  <a:pt x="67554" y="284667"/>
                </a:lnTo>
                <a:lnTo>
                  <a:pt x="90604" y="246508"/>
                </a:lnTo>
                <a:lnTo>
                  <a:pt x="116583" y="210455"/>
                </a:lnTo>
                <a:lnTo>
                  <a:pt x="145328" y="176674"/>
                </a:lnTo>
                <a:lnTo>
                  <a:pt x="176674" y="145328"/>
                </a:lnTo>
                <a:lnTo>
                  <a:pt x="210455" y="116583"/>
                </a:lnTo>
                <a:lnTo>
                  <a:pt x="246508" y="90604"/>
                </a:lnTo>
                <a:lnTo>
                  <a:pt x="284667" y="67554"/>
                </a:lnTo>
                <a:lnTo>
                  <a:pt x="324768" y="47598"/>
                </a:lnTo>
                <a:lnTo>
                  <a:pt x="366646" y="30902"/>
                </a:lnTo>
                <a:lnTo>
                  <a:pt x="410137" y="17629"/>
                </a:lnTo>
                <a:lnTo>
                  <a:pt x="455076" y="7945"/>
                </a:lnTo>
                <a:lnTo>
                  <a:pt x="501298" y="2013"/>
                </a:lnTo>
                <a:lnTo>
                  <a:pt x="548640" y="0"/>
                </a:lnTo>
                <a:lnTo>
                  <a:pt x="5532120" y="0"/>
                </a:lnTo>
                <a:lnTo>
                  <a:pt x="5579461" y="2013"/>
                </a:lnTo>
                <a:lnTo>
                  <a:pt x="5625683" y="7945"/>
                </a:lnTo>
                <a:lnTo>
                  <a:pt x="5670622" y="17629"/>
                </a:lnTo>
                <a:lnTo>
                  <a:pt x="5714113" y="30902"/>
                </a:lnTo>
                <a:lnTo>
                  <a:pt x="5755991" y="47598"/>
                </a:lnTo>
                <a:lnTo>
                  <a:pt x="5796092" y="67554"/>
                </a:lnTo>
                <a:lnTo>
                  <a:pt x="5834251" y="90604"/>
                </a:lnTo>
                <a:lnTo>
                  <a:pt x="5870304" y="116583"/>
                </a:lnTo>
                <a:lnTo>
                  <a:pt x="5904085" y="145328"/>
                </a:lnTo>
                <a:lnTo>
                  <a:pt x="5935431" y="176674"/>
                </a:lnTo>
                <a:lnTo>
                  <a:pt x="5964176" y="210455"/>
                </a:lnTo>
                <a:lnTo>
                  <a:pt x="5990155" y="246508"/>
                </a:lnTo>
                <a:lnTo>
                  <a:pt x="6013205" y="284667"/>
                </a:lnTo>
                <a:lnTo>
                  <a:pt x="6033161" y="324768"/>
                </a:lnTo>
                <a:lnTo>
                  <a:pt x="6049857" y="366646"/>
                </a:lnTo>
                <a:lnTo>
                  <a:pt x="6063130" y="410137"/>
                </a:lnTo>
                <a:lnTo>
                  <a:pt x="6072814" y="455076"/>
                </a:lnTo>
                <a:lnTo>
                  <a:pt x="6078746" y="501298"/>
                </a:lnTo>
                <a:lnTo>
                  <a:pt x="6080760" y="548639"/>
                </a:lnTo>
                <a:lnTo>
                  <a:pt x="6080760" y="2743187"/>
                </a:lnTo>
                <a:lnTo>
                  <a:pt x="6078746" y="2790526"/>
                </a:lnTo>
                <a:lnTo>
                  <a:pt x="6072814" y="2836747"/>
                </a:lnTo>
                <a:lnTo>
                  <a:pt x="6063130" y="2881686"/>
                </a:lnTo>
                <a:lnTo>
                  <a:pt x="6049857" y="2925177"/>
                </a:lnTo>
                <a:lnTo>
                  <a:pt x="6033161" y="2967055"/>
                </a:lnTo>
                <a:lnTo>
                  <a:pt x="6013205" y="3007157"/>
                </a:lnTo>
                <a:lnTo>
                  <a:pt x="5990155" y="3045317"/>
                </a:lnTo>
                <a:lnTo>
                  <a:pt x="5964176" y="3081371"/>
                </a:lnTo>
                <a:lnTo>
                  <a:pt x="5935431" y="3115153"/>
                </a:lnTo>
                <a:lnTo>
                  <a:pt x="5904085" y="3146500"/>
                </a:lnTo>
                <a:lnTo>
                  <a:pt x="5870304" y="3175247"/>
                </a:lnTo>
                <a:lnTo>
                  <a:pt x="5834251" y="3201228"/>
                </a:lnTo>
                <a:lnTo>
                  <a:pt x="5796092" y="3224280"/>
                </a:lnTo>
                <a:lnTo>
                  <a:pt x="5755991" y="3244237"/>
                </a:lnTo>
                <a:lnTo>
                  <a:pt x="5714113" y="3260935"/>
                </a:lnTo>
                <a:lnTo>
                  <a:pt x="5670622" y="3274208"/>
                </a:lnTo>
                <a:lnTo>
                  <a:pt x="5625683" y="3283894"/>
                </a:lnTo>
                <a:lnTo>
                  <a:pt x="5579461" y="3289826"/>
                </a:lnTo>
                <a:lnTo>
                  <a:pt x="5532120" y="3291840"/>
                </a:lnTo>
                <a:lnTo>
                  <a:pt x="548640" y="3291840"/>
                </a:lnTo>
                <a:lnTo>
                  <a:pt x="501298" y="3289826"/>
                </a:lnTo>
                <a:lnTo>
                  <a:pt x="455076" y="3283894"/>
                </a:lnTo>
                <a:lnTo>
                  <a:pt x="410137" y="3274208"/>
                </a:lnTo>
                <a:lnTo>
                  <a:pt x="366646" y="3260935"/>
                </a:lnTo>
                <a:lnTo>
                  <a:pt x="324768" y="3244237"/>
                </a:lnTo>
                <a:lnTo>
                  <a:pt x="284667" y="3224280"/>
                </a:lnTo>
                <a:lnTo>
                  <a:pt x="246508" y="3201228"/>
                </a:lnTo>
                <a:lnTo>
                  <a:pt x="210455" y="3175247"/>
                </a:lnTo>
                <a:lnTo>
                  <a:pt x="176674" y="3146500"/>
                </a:lnTo>
                <a:lnTo>
                  <a:pt x="145328" y="3115153"/>
                </a:lnTo>
                <a:lnTo>
                  <a:pt x="116583" y="3081371"/>
                </a:lnTo>
                <a:lnTo>
                  <a:pt x="90604" y="3045317"/>
                </a:lnTo>
                <a:lnTo>
                  <a:pt x="67554" y="3007157"/>
                </a:lnTo>
                <a:lnTo>
                  <a:pt x="47598" y="2967055"/>
                </a:lnTo>
                <a:lnTo>
                  <a:pt x="30902" y="2925177"/>
                </a:lnTo>
                <a:lnTo>
                  <a:pt x="17629" y="2881686"/>
                </a:lnTo>
                <a:lnTo>
                  <a:pt x="7945" y="2836747"/>
                </a:lnTo>
                <a:lnTo>
                  <a:pt x="2013" y="2790526"/>
                </a:lnTo>
                <a:lnTo>
                  <a:pt x="0" y="2743187"/>
                </a:lnTo>
                <a:lnTo>
                  <a:pt x="0" y="548639"/>
                </a:lnTo>
                <a:close/>
              </a:path>
            </a:pathLst>
          </a:custGeom>
          <a:ln w="1524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79700" y="215900"/>
            <a:ext cx="7609840" cy="2413000"/>
          </a:xfrm>
          <a:custGeom>
            <a:avLst/>
            <a:gdLst/>
            <a:ahLst/>
            <a:cxnLst/>
            <a:rect l="l" t="t" r="r" b="b"/>
            <a:pathLst>
              <a:path w="7609840" h="2413000">
                <a:moveTo>
                  <a:pt x="0" y="402209"/>
                </a:moveTo>
                <a:lnTo>
                  <a:pt x="2706" y="355304"/>
                </a:lnTo>
                <a:lnTo>
                  <a:pt x="10623" y="309989"/>
                </a:lnTo>
                <a:lnTo>
                  <a:pt x="23449" y="266564"/>
                </a:lnTo>
                <a:lnTo>
                  <a:pt x="40882" y="225332"/>
                </a:lnTo>
                <a:lnTo>
                  <a:pt x="62621" y="186594"/>
                </a:lnTo>
                <a:lnTo>
                  <a:pt x="88364" y="150652"/>
                </a:lnTo>
                <a:lnTo>
                  <a:pt x="117808" y="117808"/>
                </a:lnTo>
                <a:lnTo>
                  <a:pt x="150652" y="88364"/>
                </a:lnTo>
                <a:lnTo>
                  <a:pt x="186594" y="62621"/>
                </a:lnTo>
                <a:lnTo>
                  <a:pt x="225332" y="40882"/>
                </a:lnTo>
                <a:lnTo>
                  <a:pt x="266564" y="23449"/>
                </a:lnTo>
                <a:lnTo>
                  <a:pt x="309989" y="10623"/>
                </a:lnTo>
                <a:lnTo>
                  <a:pt x="355304" y="2706"/>
                </a:lnTo>
                <a:lnTo>
                  <a:pt x="402208" y="0"/>
                </a:lnTo>
                <a:lnTo>
                  <a:pt x="7207631" y="0"/>
                </a:lnTo>
                <a:lnTo>
                  <a:pt x="7254535" y="2706"/>
                </a:lnTo>
                <a:lnTo>
                  <a:pt x="7299850" y="10623"/>
                </a:lnTo>
                <a:lnTo>
                  <a:pt x="7343275" y="23449"/>
                </a:lnTo>
                <a:lnTo>
                  <a:pt x="7384507" y="40882"/>
                </a:lnTo>
                <a:lnTo>
                  <a:pt x="7423245" y="62621"/>
                </a:lnTo>
                <a:lnTo>
                  <a:pt x="7459187" y="88364"/>
                </a:lnTo>
                <a:lnTo>
                  <a:pt x="7492031" y="117808"/>
                </a:lnTo>
                <a:lnTo>
                  <a:pt x="7521475" y="150652"/>
                </a:lnTo>
                <a:lnTo>
                  <a:pt x="7547218" y="186594"/>
                </a:lnTo>
                <a:lnTo>
                  <a:pt x="7568957" y="225332"/>
                </a:lnTo>
                <a:lnTo>
                  <a:pt x="7586390" y="266564"/>
                </a:lnTo>
                <a:lnTo>
                  <a:pt x="7599216" y="309989"/>
                </a:lnTo>
                <a:lnTo>
                  <a:pt x="7607133" y="355304"/>
                </a:lnTo>
                <a:lnTo>
                  <a:pt x="7609840" y="402209"/>
                </a:lnTo>
                <a:lnTo>
                  <a:pt x="7609840" y="2010790"/>
                </a:lnTo>
                <a:lnTo>
                  <a:pt x="7607133" y="2057695"/>
                </a:lnTo>
                <a:lnTo>
                  <a:pt x="7599216" y="2103010"/>
                </a:lnTo>
                <a:lnTo>
                  <a:pt x="7586390" y="2146435"/>
                </a:lnTo>
                <a:lnTo>
                  <a:pt x="7568957" y="2187667"/>
                </a:lnTo>
                <a:lnTo>
                  <a:pt x="7547218" y="2226405"/>
                </a:lnTo>
                <a:lnTo>
                  <a:pt x="7521475" y="2262347"/>
                </a:lnTo>
                <a:lnTo>
                  <a:pt x="7492031" y="2295191"/>
                </a:lnTo>
                <a:lnTo>
                  <a:pt x="7459187" y="2324635"/>
                </a:lnTo>
                <a:lnTo>
                  <a:pt x="7423245" y="2350378"/>
                </a:lnTo>
                <a:lnTo>
                  <a:pt x="7384507" y="2372117"/>
                </a:lnTo>
                <a:lnTo>
                  <a:pt x="7343275" y="2389550"/>
                </a:lnTo>
                <a:lnTo>
                  <a:pt x="7299850" y="2402376"/>
                </a:lnTo>
                <a:lnTo>
                  <a:pt x="7254535" y="2410293"/>
                </a:lnTo>
                <a:lnTo>
                  <a:pt x="7207631" y="2413000"/>
                </a:lnTo>
                <a:lnTo>
                  <a:pt x="402208" y="2413000"/>
                </a:lnTo>
                <a:lnTo>
                  <a:pt x="355304" y="2410293"/>
                </a:lnTo>
                <a:lnTo>
                  <a:pt x="309989" y="2402376"/>
                </a:lnTo>
                <a:lnTo>
                  <a:pt x="266564" y="2389550"/>
                </a:lnTo>
                <a:lnTo>
                  <a:pt x="225332" y="2372117"/>
                </a:lnTo>
                <a:lnTo>
                  <a:pt x="186594" y="2350378"/>
                </a:lnTo>
                <a:lnTo>
                  <a:pt x="150652" y="2324635"/>
                </a:lnTo>
                <a:lnTo>
                  <a:pt x="117808" y="2295191"/>
                </a:lnTo>
                <a:lnTo>
                  <a:pt x="88364" y="2262347"/>
                </a:lnTo>
                <a:lnTo>
                  <a:pt x="62621" y="2226405"/>
                </a:lnTo>
                <a:lnTo>
                  <a:pt x="40882" y="2187667"/>
                </a:lnTo>
                <a:lnTo>
                  <a:pt x="23449" y="2146435"/>
                </a:lnTo>
                <a:lnTo>
                  <a:pt x="10623" y="2103010"/>
                </a:lnTo>
                <a:lnTo>
                  <a:pt x="2706" y="2057695"/>
                </a:lnTo>
                <a:lnTo>
                  <a:pt x="0" y="2010790"/>
                </a:lnTo>
                <a:lnTo>
                  <a:pt x="0" y="402209"/>
                </a:lnTo>
                <a:close/>
              </a:path>
            </a:pathLst>
          </a:custGeom>
          <a:ln w="1524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64630" y="2887598"/>
            <a:ext cx="655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DB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View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09004" y="213931"/>
            <a:ext cx="655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DB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View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047480" y="5674359"/>
            <a:ext cx="894079" cy="4419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319894" y="5768340"/>
            <a:ext cx="358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0340" y="2701543"/>
            <a:ext cx="2320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Thank</a:t>
            </a:r>
            <a:r>
              <a:rPr sz="4400" spc="-50" dirty="0"/>
              <a:t> </a:t>
            </a:r>
            <a:r>
              <a:rPr sz="4400" spc="-105" dirty="0"/>
              <a:t>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97280"/>
            <a:ext cx="11678920" cy="4526280"/>
          </a:xfrm>
          <a:custGeom>
            <a:avLst/>
            <a:gdLst/>
            <a:ahLst/>
            <a:cxnLst/>
            <a:rect l="l" t="t" r="r" b="b"/>
            <a:pathLst>
              <a:path w="11678920" h="4526280">
                <a:moveTo>
                  <a:pt x="0" y="4526280"/>
                </a:moveTo>
                <a:lnTo>
                  <a:pt x="11678920" y="4526280"/>
                </a:lnTo>
                <a:lnTo>
                  <a:pt x="1167892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101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7009" y="782068"/>
            <a:ext cx="11617325" cy="47536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5" dirty="0">
                <a:latin typeface="Calibri"/>
                <a:cs typeface="Calibri"/>
              </a:rPr>
              <a:t>Use Case Description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367030" indent="-228600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367665" algn="l"/>
              </a:tabLst>
            </a:pPr>
            <a:r>
              <a:rPr sz="1400" spc="5" dirty="0">
                <a:latin typeface="Calibri"/>
                <a:cs typeface="Calibri"/>
              </a:rPr>
              <a:t>DB </a:t>
            </a:r>
            <a:r>
              <a:rPr sz="1400" spc="-20" dirty="0">
                <a:latin typeface="Calibri"/>
                <a:cs typeface="Calibri"/>
              </a:rPr>
              <a:t>operator </a:t>
            </a:r>
            <a:r>
              <a:rPr sz="1400" spc="-5" dirty="0">
                <a:latin typeface="Calibri"/>
                <a:cs typeface="Calibri"/>
              </a:rPr>
              <a:t>will </a:t>
            </a:r>
            <a:r>
              <a:rPr sz="1400" spc="-10" dirty="0">
                <a:latin typeface="Calibri"/>
                <a:cs typeface="Calibri"/>
              </a:rPr>
              <a:t>edit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15" dirty="0">
                <a:latin typeface="Calibri"/>
                <a:cs typeface="Calibri"/>
              </a:rPr>
              <a:t>order </a:t>
            </a:r>
            <a:r>
              <a:rPr sz="1400" spc="-20" dirty="0">
                <a:latin typeface="Calibri"/>
                <a:cs typeface="Calibri"/>
              </a:rPr>
              <a:t>before </a:t>
            </a:r>
            <a:r>
              <a:rPr sz="1400" spc="-10" dirty="0">
                <a:latin typeface="Calibri"/>
                <a:cs typeface="Calibri"/>
              </a:rPr>
              <a:t>printing, then </a:t>
            </a:r>
            <a:r>
              <a:rPr sz="1400" dirty="0">
                <a:latin typeface="Calibri"/>
                <a:cs typeface="Calibri"/>
              </a:rPr>
              <a:t>it </a:t>
            </a:r>
            <a:r>
              <a:rPr sz="1400" spc="-5" dirty="0">
                <a:latin typeface="Calibri"/>
                <a:cs typeface="Calibri"/>
              </a:rPr>
              <a:t>will </a:t>
            </a:r>
            <a:r>
              <a:rPr sz="1400" spc="-10" dirty="0">
                <a:latin typeface="Calibri"/>
                <a:cs typeface="Calibri"/>
              </a:rPr>
              <a:t>be </a:t>
            </a:r>
            <a:r>
              <a:rPr sz="1400" spc="-15" dirty="0">
                <a:latin typeface="Calibri"/>
                <a:cs typeface="Calibri"/>
              </a:rPr>
              <a:t>delivered,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after </a:t>
            </a:r>
            <a:r>
              <a:rPr sz="1400" spc="-10" dirty="0">
                <a:latin typeface="Calibri"/>
                <a:cs typeface="Calibri"/>
              </a:rPr>
              <a:t>delivery </a:t>
            </a:r>
            <a:r>
              <a:rPr sz="1400" dirty="0">
                <a:latin typeface="Calibri"/>
                <a:cs typeface="Calibri"/>
              </a:rPr>
              <a:t>it </a:t>
            </a:r>
            <a:r>
              <a:rPr sz="1400" spc="-5" dirty="0">
                <a:latin typeface="Calibri"/>
                <a:cs typeface="Calibri"/>
              </a:rPr>
              <a:t>will </a:t>
            </a:r>
            <a:r>
              <a:rPr sz="1400" spc="-10" dirty="0">
                <a:latin typeface="Calibri"/>
                <a:cs typeface="Calibri"/>
              </a:rPr>
              <a:t>be reconciled </a:t>
            </a:r>
            <a:r>
              <a:rPr sz="1400" dirty="0">
                <a:latin typeface="Calibri"/>
                <a:cs typeface="Calibri"/>
              </a:rPr>
              <a:t>if </a:t>
            </a:r>
            <a:r>
              <a:rPr sz="1400" spc="-15" dirty="0">
                <a:latin typeface="Calibri"/>
                <a:cs typeface="Calibri"/>
              </a:rPr>
              <a:t>required.</a:t>
            </a:r>
            <a:endParaRPr sz="1400">
              <a:latin typeface="Calibri"/>
              <a:cs typeface="Calibri"/>
            </a:endParaRPr>
          </a:p>
          <a:p>
            <a:pPr marL="36703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7665" algn="l"/>
              </a:tabLst>
            </a:pP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list </a:t>
            </a:r>
            <a:r>
              <a:rPr sz="1400" spc="-5" dirty="0">
                <a:latin typeface="Calibri"/>
                <a:cs typeface="Calibri"/>
              </a:rPr>
              <a:t>view </a:t>
            </a:r>
            <a:r>
              <a:rPr sz="1400" spc="-10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sales </a:t>
            </a:r>
            <a:r>
              <a:rPr sz="1400" spc="-15" dirty="0">
                <a:latin typeface="Calibri"/>
                <a:cs typeface="Calibri"/>
              </a:rPr>
              <a:t>order </a:t>
            </a:r>
            <a:r>
              <a:rPr sz="1400" spc="5" dirty="0">
                <a:latin typeface="Calibri"/>
                <a:cs typeface="Calibri"/>
              </a:rPr>
              <a:t>DB </a:t>
            </a:r>
            <a:r>
              <a:rPr sz="1400" spc="-15" dirty="0">
                <a:latin typeface="Calibri"/>
                <a:cs typeface="Calibri"/>
              </a:rPr>
              <a:t>operator </a:t>
            </a:r>
            <a:r>
              <a:rPr sz="1400" spc="-5" dirty="0">
                <a:latin typeface="Calibri"/>
                <a:cs typeface="Calibri"/>
              </a:rPr>
              <a:t>will see </a:t>
            </a:r>
            <a:r>
              <a:rPr sz="1400" spc="-15" dirty="0">
                <a:latin typeface="Calibri"/>
                <a:cs typeface="Calibri"/>
              </a:rPr>
              <a:t>todays </a:t>
            </a:r>
            <a:r>
              <a:rPr sz="1400" spc="-20" dirty="0">
                <a:latin typeface="Calibri"/>
                <a:cs typeface="Calibri"/>
              </a:rPr>
              <a:t>orders </a:t>
            </a:r>
            <a:r>
              <a:rPr sz="1400" spc="-10" dirty="0">
                <a:latin typeface="Calibri"/>
                <a:cs typeface="Calibri"/>
              </a:rPr>
              <a:t>by</a:t>
            </a:r>
            <a:r>
              <a:rPr sz="1400" spc="229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default</a:t>
            </a:r>
            <a:endParaRPr sz="1400">
              <a:latin typeface="Calibri"/>
              <a:cs typeface="Calibri"/>
            </a:endParaRPr>
          </a:p>
          <a:p>
            <a:pPr marL="367030" marR="78105" indent="-228600">
              <a:lnSpc>
                <a:spcPct val="100000"/>
              </a:lnSpc>
              <a:buAutoNum type="arabicPeriod"/>
              <a:tabLst>
                <a:tab pos="367665" algn="l"/>
              </a:tabLst>
            </a:pPr>
            <a:r>
              <a:rPr sz="1400" spc="5" dirty="0">
                <a:latin typeface="Calibri"/>
                <a:cs typeface="Calibri"/>
              </a:rPr>
              <a:t>DB </a:t>
            </a:r>
            <a:r>
              <a:rPr sz="1400" spc="-15" dirty="0">
                <a:latin typeface="Calibri"/>
                <a:cs typeface="Calibri"/>
              </a:rPr>
              <a:t>operator </a:t>
            </a:r>
            <a:r>
              <a:rPr sz="1400" dirty="0">
                <a:latin typeface="Calibri"/>
                <a:cs typeface="Calibri"/>
              </a:rPr>
              <a:t>can </a:t>
            </a:r>
            <a:r>
              <a:rPr sz="1400" spc="-5" dirty="0">
                <a:latin typeface="Calibri"/>
                <a:cs typeface="Calibri"/>
              </a:rPr>
              <a:t>filter sales </a:t>
            </a:r>
            <a:r>
              <a:rPr sz="1400" spc="-20" dirty="0">
                <a:latin typeface="Calibri"/>
                <a:cs typeface="Calibri"/>
              </a:rPr>
              <a:t>orders </a:t>
            </a:r>
            <a:r>
              <a:rPr sz="1400" spc="-10" dirty="0">
                <a:latin typeface="Calibri"/>
                <a:cs typeface="Calibri"/>
              </a:rPr>
              <a:t>according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SO/ </a:t>
            </a:r>
            <a:r>
              <a:rPr sz="1400" dirty="0">
                <a:latin typeface="Calibri"/>
                <a:cs typeface="Calibri"/>
              </a:rPr>
              <a:t>DSR , </a:t>
            </a:r>
            <a:r>
              <a:rPr sz="1400" spc="-20" dirty="0">
                <a:latin typeface="Calibri"/>
                <a:cs typeface="Calibri"/>
              </a:rPr>
              <a:t>Route, </a:t>
            </a:r>
            <a:r>
              <a:rPr sz="1400" spc="-10" dirty="0">
                <a:latin typeface="Calibri"/>
                <a:cs typeface="Calibri"/>
              </a:rPr>
              <a:t>Market, Outlet, </a:t>
            </a:r>
            <a:r>
              <a:rPr sz="1400" spc="5" dirty="0">
                <a:latin typeface="Calibri"/>
                <a:cs typeface="Calibri"/>
              </a:rPr>
              <a:t>Date </a:t>
            </a:r>
            <a:r>
              <a:rPr sz="1400" spc="-10" dirty="0">
                <a:latin typeface="Calibri"/>
                <a:cs typeface="Calibri"/>
              </a:rPr>
              <a:t>Range </a:t>
            </a:r>
            <a:r>
              <a:rPr sz="1400" dirty="0">
                <a:latin typeface="Calibri"/>
                <a:cs typeface="Calibri"/>
              </a:rPr>
              <a:t>&amp; Status. </a:t>
            </a:r>
            <a:r>
              <a:rPr sz="1400" spc="-15" dirty="0">
                <a:latin typeface="Calibri"/>
                <a:cs typeface="Calibri"/>
              </a:rPr>
              <a:t>When </a:t>
            </a:r>
            <a:r>
              <a:rPr sz="1400" spc="-5" dirty="0">
                <a:latin typeface="Calibri"/>
                <a:cs typeface="Calibri"/>
              </a:rPr>
              <a:t>filter </a:t>
            </a:r>
            <a:r>
              <a:rPr sz="1400" spc="-15" dirty="0">
                <a:latin typeface="Calibri"/>
                <a:cs typeface="Calibri"/>
              </a:rPr>
              <a:t>orders, </a:t>
            </a:r>
            <a:r>
              <a:rPr sz="1400" spc="-10" dirty="0">
                <a:latin typeface="Calibri"/>
                <a:cs typeface="Calibri"/>
              </a:rPr>
              <a:t>user </a:t>
            </a:r>
            <a:r>
              <a:rPr sz="1400" spc="-5" dirty="0">
                <a:latin typeface="Calibri"/>
                <a:cs typeface="Calibri"/>
              </a:rPr>
              <a:t>must see the filtered </a:t>
            </a:r>
            <a:r>
              <a:rPr sz="1400" spc="-20" dirty="0">
                <a:latin typeface="Calibri"/>
                <a:cs typeface="Calibri"/>
              </a:rPr>
              <a:t>orders  </a:t>
            </a:r>
            <a:r>
              <a:rPr sz="1400" spc="-10" dirty="0">
                <a:latin typeface="Calibri"/>
                <a:cs typeface="Calibri"/>
              </a:rPr>
              <a:t>until </a:t>
            </a:r>
            <a:r>
              <a:rPr sz="1400" spc="-5" dirty="0">
                <a:latin typeface="Calibri"/>
                <a:cs typeface="Calibri"/>
              </a:rPr>
              <a:t>the field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selected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search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option.</a:t>
            </a:r>
            <a:endParaRPr sz="1400">
              <a:latin typeface="Calibri"/>
              <a:cs typeface="Calibri"/>
            </a:endParaRPr>
          </a:p>
          <a:p>
            <a:pPr marL="367030" indent="-228600">
              <a:lnSpc>
                <a:spcPct val="100000"/>
              </a:lnSpc>
              <a:buAutoNum type="arabicPeriod"/>
              <a:tabLst>
                <a:tab pos="367665" algn="l"/>
              </a:tabLst>
            </a:pPr>
            <a:r>
              <a:rPr sz="1400" spc="5" dirty="0">
                <a:latin typeface="Calibri"/>
                <a:cs typeface="Calibri"/>
              </a:rPr>
              <a:t>DB </a:t>
            </a:r>
            <a:r>
              <a:rPr sz="1400" spc="-15" dirty="0">
                <a:latin typeface="Calibri"/>
                <a:cs typeface="Calibri"/>
              </a:rPr>
              <a:t>operator </a:t>
            </a:r>
            <a:r>
              <a:rPr sz="1400" dirty="0">
                <a:latin typeface="Calibri"/>
                <a:cs typeface="Calibri"/>
              </a:rPr>
              <a:t>can </a:t>
            </a:r>
            <a:r>
              <a:rPr sz="1400" spc="-10" dirty="0">
                <a:latin typeface="Calibri"/>
                <a:cs typeface="Calibri"/>
              </a:rPr>
              <a:t>print </a:t>
            </a:r>
            <a:r>
              <a:rPr sz="1400" spc="-15" dirty="0">
                <a:latin typeface="Calibri"/>
                <a:cs typeface="Calibri"/>
              </a:rPr>
              <a:t>invoice, </a:t>
            </a:r>
            <a:r>
              <a:rPr sz="1400" spc="-10" dirty="0">
                <a:latin typeface="Calibri"/>
                <a:cs typeface="Calibri"/>
              </a:rPr>
              <a:t>deliver </a:t>
            </a:r>
            <a:r>
              <a:rPr sz="1400" spc="-20" dirty="0">
                <a:latin typeface="Calibri"/>
                <a:cs typeface="Calibri"/>
              </a:rPr>
              <a:t>product </a:t>
            </a:r>
            <a:r>
              <a:rPr sz="1400" dirty="0">
                <a:latin typeface="Calibri"/>
                <a:cs typeface="Calibri"/>
              </a:rPr>
              <a:t>&amp; </a:t>
            </a:r>
            <a:r>
              <a:rPr sz="1400" spc="-5" dirty="0">
                <a:latin typeface="Calibri"/>
                <a:cs typeface="Calibri"/>
              </a:rPr>
              <a:t>cancel the </a:t>
            </a:r>
            <a:r>
              <a:rPr sz="1400" spc="-20" dirty="0">
                <a:latin typeface="Calibri"/>
                <a:cs typeface="Calibri"/>
              </a:rPr>
              <a:t>orders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bulk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quantity</a:t>
            </a:r>
            <a:endParaRPr sz="1400">
              <a:latin typeface="Calibri"/>
              <a:cs typeface="Calibri"/>
            </a:endParaRPr>
          </a:p>
          <a:p>
            <a:pPr marL="36703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7665" algn="l"/>
              </a:tabLst>
            </a:pP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list </a:t>
            </a:r>
            <a:r>
              <a:rPr sz="1400" spc="-5" dirty="0">
                <a:latin typeface="Calibri"/>
                <a:cs typeface="Calibri"/>
              </a:rPr>
              <a:t>view </a:t>
            </a:r>
            <a:r>
              <a:rPr sz="1400" spc="-10" dirty="0">
                <a:latin typeface="Calibri"/>
                <a:cs typeface="Calibri"/>
              </a:rPr>
              <a:t>of </a:t>
            </a:r>
            <a:r>
              <a:rPr sz="1400" spc="-15" dirty="0">
                <a:latin typeface="Calibri"/>
                <a:cs typeface="Calibri"/>
              </a:rPr>
              <a:t>orders,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20" dirty="0">
                <a:latin typeface="Calibri"/>
                <a:cs typeface="Calibri"/>
              </a:rPr>
              <a:t>orders </a:t>
            </a:r>
            <a:r>
              <a:rPr sz="1400" spc="-5" dirty="0">
                <a:latin typeface="Calibri"/>
                <a:cs typeface="Calibri"/>
              </a:rPr>
              <a:t>will </a:t>
            </a:r>
            <a:r>
              <a:rPr sz="1400" spc="-10" dirty="0">
                <a:latin typeface="Calibri"/>
                <a:cs typeface="Calibri"/>
              </a:rPr>
              <a:t>be </a:t>
            </a:r>
            <a:r>
              <a:rPr sz="1400" spc="-15" dirty="0">
                <a:latin typeface="Calibri"/>
                <a:cs typeface="Calibri"/>
              </a:rPr>
              <a:t>different </a:t>
            </a:r>
            <a:r>
              <a:rPr sz="1400" spc="-10" dirty="0">
                <a:latin typeface="Calibri"/>
                <a:cs typeface="Calibri"/>
              </a:rPr>
              <a:t>color </a:t>
            </a:r>
            <a:r>
              <a:rPr sz="1400" dirty="0">
                <a:latin typeface="Calibri"/>
                <a:cs typeface="Calibri"/>
              </a:rPr>
              <a:t>if it </a:t>
            </a:r>
            <a:r>
              <a:rPr sz="1400" spc="-5" dirty="0">
                <a:latin typeface="Calibri"/>
                <a:cs typeface="Calibri"/>
              </a:rPr>
              <a:t>has </a:t>
            </a:r>
            <a:r>
              <a:rPr sz="1400" spc="-10" dirty="0">
                <a:latin typeface="Calibri"/>
                <a:cs typeface="Calibri"/>
              </a:rPr>
              <a:t>“GRB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Crate”</a:t>
            </a:r>
            <a:endParaRPr sz="1400">
              <a:latin typeface="Calibri"/>
              <a:cs typeface="Calibri"/>
            </a:endParaRPr>
          </a:p>
          <a:p>
            <a:pPr marL="367030" indent="-228600">
              <a:lnSpc>
                <a:spcPct val="100000"/>
              </a:lnSpc>
              <a:buAutoNum type="arabicPeriod"/>
              <a:tabLst>
                <a:tab pos="367665" algn="l"/>
              </a:tabLst>
            </a:pP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dirty="0">
                <a:latin typeface="Calibri"/>
                <a:cs typeface="Calibri"/>
              </a:rPr>
              <a:t>24pcs </a:t>
            </a:r>
            <a:r>
              <a:rPr sz="1400" spc="-10" dirty="0">
                <a:latin typeface="Calibri"/>
                <a:cs typeface="Calibri"/>
              </a:rPr>
              <a:t>=1 </a:t>
            </a:r>
            <a:r>
              <a:rPr sz="1400" spc="-5" dirty="0">
                <a:latin typeface="Calibri"/>
                <a:cs typeface="Calibri"/>
              </a:rPr>
              <a:t>case/crate (system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5" dirty="0">
                <a:latin typeface="Calibri"/>
                <a:cs typeface="Calibri"/>
              </a:rPr>
              <a:t>show </a:t>
            </a:r>
            <a:r>
              <a:rPr sz="1400" dirty="0">
                <a:latin typeface="Calibri"/>
                <a:cs typeface="Calibri"/>
              </a:rPr>
              <a:t>1 </a:t>
            </a:r>
            <a:r>
              <a:rPr sz="1400" spc="-10" dirty="0">
                <a:latin typeface="Calibri"/>
                <a:cs typeface="Calibri"/>
              </a:rPr>
              <a:t>crate). For </a:t>
            </a:r>
            <a:r>
              <a:rPr sz="1400" dirty="0">
                <a:latin typeface="Calibri"/>
                <a:cs typeface="Calibri"/>
              </a:rPr>
              <a:t>1 </a:t>
            </a:r>
            <a:r>
              <a:rPr sz="1400" spc="5" dirty="0">
                <a:latin typeface="Calibri"/>
                <a:cs typeface="Calibri"/>
              </a:rPr>
              <a:t>to 23 </a:t>
            </a:r>
            <a:r>
              <a:rPr sz="1400" spc="-5" dirty="0">
                <a:latin typeface="Calibri"/>
                <a:cs typeface="Calibri"/>
              </a:rPr>
              <a:t>pcs </a:t>
            </a:r>
            <a:r>
              <a:rPr sz="1400" dirty="0">
                <a:latin typeface="Calibri"/>
                <a:cs typeface="Calibri"/>
              </a:rPr>
              <a:t>GRB, </a:t>
            </a:r>
            <a:r>
              <a:rPr sz="1400" spc="-10" dirty="0">
                <a:latin typeface="Calibri"/>
                <a:cs typeface="Calibri"/>
              </a:rPr>
              <a:t>system </a:t>
            </a:r>
            <a:r>
              <a:rPr sz="1400" spc="-5" dirty="0">
                <a:latin typeface="Calibri"/>
                <a:cs typeface="Calibri"/>
              </a:rPr>
              <a:t>will </a:t>
            </a:r>
            <a:r>
              <a:rPr sz="1400" spc="-15" dirty="0">
                <a:latin typeface="Calibri"/>
                <a:cs typeface="Calibri"/>
              </a:rPr>
              <a:t>not </a:t>
            </a:r>
            <a:r>
              <a:rPr sz="1400" spc="-10" dirty="0">
                <a:latin typeface="Calibri"/>
                <a:cs typeface="Calibri"/>
              </a:rPr>
              <a:t>show </a:t>
            </a:r>
            <a:r>
              <a:rPr sz="1400" spc="-20" dirty="0">
                <a:latin typeface="Calibri"/>
                <a:cs typeface="Calibri"/>
              </a:rPr>
              <a:t>any </a:t>
            </a:r>
            <a:r>
              <a:rPr sz="1400" spc="-10" dirty="0">
                <a:latin typeface="Calibri"/>
                <a:cs typeface="Calibri"/>
              </a:rPr>
              <a:t>crate. </a:t>
            </a:r>
            <a:r>
              <a:rPr sz="1400" spc="-5" dirty="0">
                <a:latin typeface="Calibri"/>
                <a:cs typeface="Calibri"/>
              </a:rPr>
              <a:t>Manual </a:t>
            </a:r>
            <a:r>
              <a:rPr sz="1400" spc="-15" dirty="0">
                <a:latin typeface="Calibri"/>
                <a:cs typeface="Calibri"/>
              </a:rPr>
              <a:t>input </a:t>
            </a:r>
            <a:r>
              <a:rPr sz="1400" spc="-10" dirty="0">
                <a:latin typeface="Calibri"/>
                <a:cs typeface="Calibri"/>
              </a:rPr>
              <a:t>should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applied.</a:t>
            </a:r>
            <a:endParaRPr sz="1400">
              <a:latin typeface="Calibri"/>
              <a:cs typeface="Calibri"/>
            </a:endParaRPr>
          </a:p>
          <a:p>
            <a:pPr marL="367030" marR="5080" indent="-228600">
              <a:lnSpc>
                <a:spcPct val="100000"/>
              </a:lnSpc>
              <a:buAutoNum type="arabicPeriod"/>
              <a:tabLst>
                <a:tab pos="367665" algn="l"/>
              </a:tabLst>
            </a:pP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previous record of </a:t>
            </a:r>
            <a:r>
              <a:rPr sz="1400" dirty="0">
                <a:latin typeface="Calibri"/>
                <a:cs typeface="Calibri"/>
              </a:rPr>
              <a:t>sales </a:t>
            </a:r>
            <a:r>
              <a:rPr sz="1400" spc="-15" dirty="0">
                <a:latin typeface="Calibri"/>
                <a:cs typeface="Calibri"/>
              </a:rPr>
              <a:t>order </a:t>
            </a:r>
            <a:r>
              <a:rPr sz="1400" spc="-5" dirty="0">
                <a:latin typeface="Calibri"/>
                <a:cs typeface="Calibri"/>
              </a:rPr>
              <a:t>details </a:t>
            </a:r>
            <a:r>
              <a:rPr sz="1400" spc="-10" dirty="0">
                <a:latin typeface="Calibri"/>
                <a:cs typeface="Calibri"/>
              </a:rPr>
              <a:t>“Received” amount of </a:t>
            </a:r>
            <a:r>
              <a:rPr sz="1400" spc="5" dirty="0">
                <a:latin typeface="Calibri"/>
                <a:cs typeface="Calibri"/>
              </a:rPr>
              <a:t>cash </a:t>
            </a:r>
            <a:r>
              <a:rPr sz="1400" spc="-5" dirty="0">
                <a:latin typeface="Calibri"/>
                <a:cs typeface="Calibri"/>
              </a:rPr>
              <a:t>will </a:t>
            </a:r>
            <a:r>
              <a:rPr sz="1400" spc="-10" dirty="0">
                <a:latin typeface="Calibri"/>
                <a:cs typeface="Calibri"/>
              </a:rPr>
              <a:t>be </a:t>
            </a:r>
            <a:r>
              <a:rPr sz="1400" spc="-15" dirty="0">
                <a:latin typeface="Calibri"/>
                <a:cs typeface="Calibri"/>
              </a:rPr>
              <a:t>default </a:t>
            </a:r>
            <a:r>
              <a:rPr sz="1400" dirty="0">
                <a:latin typeface="Calibri"/>
                <a:cs typeface="Calibri"/>
              </a:rPr>
              <a:t>as sales, </a:t>
            </a:r>
            <a:r>
              <a:rPr sz="1400" spc="-15" dirty="0">
                <a:latin typeface="Calibri"/>
                <a:cs typeface="Calibri"/>
              </a:rPr>
              <a:t>Operator </a:t>
            </a:r>
            <a:r>
              <a:rPr sz="1400" spc="-5" dirty="0">
                <a:latin typeface="Calibri"/>
                <a:cs typeface="Calibri"/>
              </a:rPr>
              <a:t>will </a:t>
            </a:r>
            <a:r>
              <a:rPr sz="1400" spc="-10" dirty="0">
                <a:latin typeface="Calibri"/>
                <a:cs typeface="Calibri"/>
              </a:rPr>
              <a:t>edit amount </a:t>
            </a:r>
            <a:r>
              <a:rPr sz="1400" spc="5" dirty="0">
                <a:latin typeface="Calibri"/>
                <a:cs typeface="Calibri"/>
              </a:rPr>
              <a:t>as </a:t>
            </a:r>
            <a:r>
              <a:rPr sz="1400" spc="-15" dirty="0">
                <a:latin typeface="Calibri"/>
                <a:cs typeface="Calibri"/>
              </a:rPr>
              <a:t>required.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GRB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crate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need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  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due default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if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received then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manually</a:t>
            </a:r>
            <a:r>
              <a:rPr sz="1400" u="sng" spc="2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input.</a:t>
            </a:r>
            <a:endParaRPr sz="1400">
              <a:latin typeface="Calibri"/>
              <a:cs typeface="Calibri"/>
            </a:endParaRPr>
          </a:p>
          <a:p>
            <a:pPr marL="36703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7665" algn="l"/>
              </a:tabLst>
            </a:pPr>
            <a:r>
              <a:rPr sz="1400" spc="5" dirty="0">
                <a:latin typeface="Calibri"/>
                <a:cs typeface="Calibri"/>
              </a:rPr>
              <a:t>DB </a:t>
            </a:r>
            <a:r>
              <a:rPr sz="1400" spc="-20" dirty="0">
                <a:latin typeface="Calibri"/>
                <a:cs typeface="Calibri"/>
              </a:rPr>
              <a:t>operator </a:t>
            </a:r>
            <a:r>
              <a:rPr sz="1400" spc="-5" dirty="0">
                <a:latin typeface="Calibri"/>
                <a:cs typeface="Calibri"/>
              </a:rPr>
              <a:t>will </a:t>
            </a:r>
            <a:r>
              <a:rPr sz="1400" spc="-15" dirty="0">
                <a:latin typeface="Calibri"/>
                <a:cs typeface="Calibri"/>
              </a:rPr>
              <a:t>generate </a:t>
            </a:r>
            <a:r>
              <a:rPr sz="1400" dirty="0">
                <a:latin typeface="Calibri"/>
                <a:cs typeface="Calibri"/>
              </a:rPr>
              <a:t>two </a:t>
            </a:r>
            <a:r>
              <a:rPr sz="1400" spc="-5" dirty="0">
                <a:latin typeface="Calibri"/>
                <a:cs typeface="Calibri"/>
              </a:rPr>
              <a:t>type </a:t>
            </a:r>
            <a:r>
              <a:rPr sz="1400" spc="-15" dirty="0">
                <a:latin typeface="Calibri"/>
                <a:cs typeface="Calibri"/>
              </a:rPr>
              <a:t>of </a:t>
            </a:r>
            <a:r>
              <a:rPr sz="1400" spc="-10" dirty="0">
                <a:latin typeface="Calibri"/>
                <a:cs typeface="Calibri"/>
              </a:rPr>
              <a:t>report- </a:t>
            </a:r>
            <a:r>
              <a:rPr sz="1400" spc="5" dirty="0">
                <a:latin typeface="Calibri"/>
                <a:cs typeface="Calibri"/>
              </a:rPr>
              <a:t>1. </a:t>
            </a:r>
            <a:r>
              <a:rPr sz="1400" spc="-10" dirty="0">
                <a:latin typeface="Calibri"/>
                <a:cs typeface="Calibri"/>
              </a:rPr>
              <a:t>Receivable </a:t>
            </a:r>
            <a:r>
              <a:rPr sz="1400" spc="-15" dirty="0">
                <a:latin typeface="Calibri"/>
                <a:cs typeface="Calibri"/>
              </a:rPr>
              <a:t>from </a:t>
            </a:r>
            <a:r>
              <a:rPr sz="1400" spc="-5" dirty="0">
                <a:latin typeface="Calibri"/>
                <a:cs typeface="Calibri"/>
              </a:rPr>
              <a:t>Outlet </a:t>
            </a:r>
            <a:r>
              <a:rPr sz="1400" dirty="0">
                <a:latin typeface="Calibri"/>
                <a:cs typeface="Calibri"/>
              </a:rPr>
              <a:t>&amp; </a:t>
            </a:r>
            <a:r>
              <a:rPr sz="1400" spc="5" dirty="0">
                <a:latin typeface="Calibri"/>
                <a:cs typeface="Calibri"/>
              </a:rPr>
              <a:t>2. </a:t>
            </a:r>
            <a:r>
              <a:rPr sz="1400" dirty="0">
                <a:latin typeface="Calibri"/>
                <a:cs typeface="Calibri"/>
              </a:rPr>
              <a:t>Due </a:t>
            </a:r>
            <a:r>
              <a:rPr sz="1400" spc="-15" dirty="0">
                <a:latin typeface="Calibri"/>
                <a:cs typeface="Calibri"/>
              </a:rPr>
              <a:t>from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Outlet</a:t>
            </a:r>
            <a:endParaRPr sz="1400">
              <a:latin typeface="Calibri"/>
              <a:cs typeface="Calibri"/>
            </a:endParaRPr>
          </a:p>
          <a:p>
            <a:pPr marL="367030" indent="-228600">
              <a:lnSpc>
                <a:spcPct val="100000"/>
              </a:lnSpc>
              <a:buAutoNum type="arabicPeriod"/>
              <a:tabLst>
                <a:tab pos="367665" algn="l"/>
              </a:tabLst>
            </a:pPr>
            <a:r>
              <a:rPr sz="1400" b="1" spc="-5" dirty="0">
                <a:latin typeface="Calibri"/>
                <a:cs typeface="Calibri"/>
              </a:rPr>
              <a:t>GRB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related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sales order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should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highlighted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from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list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view.</a:t>
            </a:r>
            <a:endParaRPr sz="1400">
              <a:latin typeface="Calibri"/>
              <a:cs typeface="Calibri"/>
            </a:endParaRPr>
          </a:p>
          <a:p>
            <a:pPr marL="369570" indent="-231140">
              <a:lnSpc>
                <a:spcPct val="100000"/>
              </a:lnSpc>
              <a:buSzPct val="92857"/>
              <a:buAutoNum type="arabicPeriod"/>
              <a:tabLst>
                <a:tab pos="370205" algn="l"/>
              </a:tabLst>
            </a:pPr>
            <a:r>
              <a:rPr sz="1400" b="1" spc="5" dirty="0">
                <a:latin typeface="Calibri"/>
                <a:cs typeface="Calibri"/>
              </a:rPr>
              <a:t>Multiple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GRB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related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orders</a:t>
            </a:r>
            <a:r>
              <a:rPr sz="1400" b="1" dirty="0">
                <a:latin typeface="Calibri"/>
                <a:cs typeface="Calibri"/>
              </a:rPr>
              <a:t> cannot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delivered</a:t>
            </a:r>
            <a:r>
              <a:rPr sz="1400" b="1" spc="-1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at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time.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System</a:t>
            </a:r>
            <a:r>
              <a:rPr sz="1400" b="1" spc="-1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should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prevent</a:t>
            </a:r>
            <a:r>
              <a:rPr sz="1400" b="1" spc="-12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delivering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closing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but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invoice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can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printed.</a:t>
            </a:r>
            <a:endParaRPr sz="1400">
              <a:latin typeface="Calibri"/>
              <a:cs typeface="Calibri"/>
            </a:endParaRPr>
          </a:p>
          <a:p>
            <a:pPr marL="369570" indent="-231140">
              <a:lnSpc>
                <a:spcPct val="100000"/>
              </a:lnSpc>
              <a:buSzPct val="92857"/>
              <a:buAutoNum type="arabicPeriod"/>
              <a:tabLst>
                <a:tab pos="370205" algn="l"/>
              </a:tabLst>
            </a:pPr>
            <a:r>
              <a:rPr sz="1400" b="1" spc="-5" dirty="0">
                <a:latin typeface="Calibri"/>
                <a:cs typeface="Calibri"/>
              </a:rPr>
              <a:t>Market/Rout/PSR </a:t>
            </a:r>
            <a:r>
              <a:rPr sz="1400" b="1" dirty="0">
                <a:latin typeface="Calibri"/>
                <a:cs typeface="Calibri"/>
              </a:rPr>
              <a:t>wise challan</a:t>
            </a:r>
            <a:r>
              <a:rPr sz="1400" b="1" spc="-1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print.</a:t>
            </a:r>
            <a:endParaRPr sz="1400">
              <a:latin typeface="Calibri"/>
              <a:cs typeface="Calibri"/>
            </a:endParaRPr>
          </a:p>
          <a:p>
            <a:pPr marL="367030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7665" algn="l"/>
              </a:tabLst>
            </a:pPr>
            <a:r>
              <a:rPr sz="1400" spc="-5" dirty="0">
                <a:latin typeface="Calibri"/>
                <a:cs typeface="Calibri"/>
              </a:rPr>
              <a:t>Visi-cooler </a:t>
            </a:r>
            <a:r>
              <a:rPr sz="1400" spc="-10" dirty="0">
                <a:latin typeface="Calibri"/>
                <a:cs typeface="Calibri"/>
              </a:rPr>
              <a:t>entry option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separated menu </a:t>
            </a:r>
            <a:r>
              <a:rPr sz="1400" spc="-15" dirty="0">
                <a:latin typeface="Calibri"/>
                <a:cs typeface="Calibri"/>
              </a:rPr>
              <a:t>from </a:t>
            </a:r>
            <a:r>
              <a:rPr sz="1400" spc="-10" dirty="0">
                <a:latin typeface="Calibri"/>
                <a:cs typeface="Calibri"/>
              </a:rPr>
              <a:t>menu</a:t>
            </a:r>
            <a:r>
              <a:rPr sz="1400" spc="22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bar.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3843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alibri"/>
                <a:cs typeface="Calibri"/>
              </a:rPr>
              <a:t>Report: </a:t>
            </a:r>
            <a:r>
              <a:rPr sz="1400" dirty="0">
                <a:latin typeface="Calibri"/>
                <a:cs typeface="Calibri"/>
              </a:rPr>
              <a:t>Challan vs.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Delivery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38430">
              <a:lnSpc>
                <a:spcPct val="100000"/>
              </a:lnSpc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Other Sales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Orders:</a:t>
            </a:r>
            <a:endParaRPr sz="1800">
              <a:latin typeface="Calibri"/>
              <a:cs typeface="Calibri"/>
            </a:endParaRPr>
          </a:p>
          <a:p>
            <a:pPr marL="138430">
              <a:lnSpc>
                <a:spcPct val="100000"/>
              </a:lnSpc>
              <a:spcBef>
                <a:spcPts val="5"/>
              </a:spcBef>
            </a:pPr>
            <a:r>
              <a:rPr sz="1800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Ref. </a:t>
            </a:r>
            <a:r>
              <a:rPr sz="18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excel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file(types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others</a:t>
            </a:r>
            <a:r>
              <a:rPr sz="1800" u="heavy" spc="2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sales)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000" y="375920"/>
            <a:ext cx="11678920" cy="457200"/>
          </a:xfrm>
          <a:custGeom>
            <a:avLst/>
            <a:gdLst/>
            <a:ahLst/>
            <a:cxnLst/>
            <a:rect l="l" t="t" r="r" b="b"/>
            <a:pathLst>
              <a:path w="11678920" h="457200">
                <a:moveTo>
                  <a:pt x="0" y="457200"/>
                </a:moveTo>
                <a:lnTo>
                  <a:pt x="11678920" y="457200"/>
                </a:lnTo>
                <a:lnTo>
                  <a:pt x="1167892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304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3852" y="396557"/>
            <a:ext cx="102996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Use Case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ID: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b="1" spc="5" dirty="0">
                <a:latin typeface="Calibri"/>
                <a:cs typeface="Calibri"/>
              </a:rPr>
              <a:t>Use </a:t>
            </a:r>
            <a:r>
              <a:rPr sz="1200" b="1" dirty="0">
                <a:latin typeface="Calibri"/>
                <a:cs typeface="Calibri"/>
              </a:rPr>
              <a:t>Case</a:t>
            </a:r>
            <a:r>
              <a:rPr sz="1200" b="1" spc="-1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Name: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3351" y="580009"/>
            <a:ext cx="145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DB </a:t>
            </a:r>
            <a:r>
              <a:rPr sz="1200" spc="-5" dirty="0">
                <a:latin typeface="Calibri"/>
                <a:cs typeface="Calibri"/>
              </a:rPr>
              <a:t>Order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61909" y="396557"/>
            <a:ext cx="528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Date: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b="1" spc="-15" dirty="0">
                <a:latin typeface="Calibri"/>
                <a:cs typeface="Calibri"/>
              </a:rPr>
              <a:t>Version: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6944" y="396557"/>
            <a:ext cx="7759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1</a:t>
            </a:r>
            <a:r>
              <a:rPr sz="1200" spc="-7" baseline="24305" dirty="0">
                <a:latin typeface="Calibri"/>
                <a:cs typeface="Calibri"/>
              </a:rPr>
              <a:t>st </a:t>
            </a:r>
            <a:r>
              <a:rPr sz="1200" dirty="0">
                <a:latin typeface="Calibri"/>
                <a:cs typeface="Calibri"/>
              </a:rPr>
              <a:t>Jan, </a:t>
            </a:r>
            <a:r>
              <a:rPr sz="1200" spc="-10" dirty="0">
                <a:latin typeface="Calibri"/>
                <a:cs typeface="Calibri"/>
              </a:rPr>
              <a:t>2016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1.0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83784" y="34988"/>
            <a:ext cx="2131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DB </a:t>
            </a:r>
            <a:r>
              <a:rPr dirty="0"/>
              <a:t>Order</a:t>
            </a:r>
            <a:r>
              <a:rPr spc="-275" dirty="0"/>
              <a:t> </a:t>
            </a:r>
            <a:r>
              <a:rPr spc="-15" dirty="0"/>
              <a:t>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9699" y="2059742"/>
            <a:ext cx="1031875" cy="514984"/>
          </a:xfrm>
          <a:prstGeom prst="rect">
            <a:avLst/>
          </a:prstGeom>
          <a:ln w="6085">
            <a:solidFill>
              <a:srgbClr val="0000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05"/>
              </a:spcBef>
            </a:pPr>
            <a:r>
              <a:rPr sz="1100" b="1" dirty="0">
                <a:latin typeface="Calibri"/>
                <a:cs typeface="Calibri"/>
              </a:rPr>
              <a:t>Enters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Rout,</a:t>
            </a:r>
            <a:endParaRPr sz="11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latin typeface="Calibri"/>
                <a:cs typeface="Calibri"/>
              </a:rPr>
              <a:t>Sub-rout,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Outlet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53581" y="1742609"/>
            <a:ext cx="1905" cy="268605"/>
          </a:xfrm>
          <a:custGeom>
            <a:avLst/>
            <a:gdLst/>
            <a:ahLst/>
            <a:cxnLst/>
            <a:rect l="l" t="t" r="r" b="b"/>
            <a:pathLst>
              <a:path w="1904" h="268605">
                <a:moveTo>
                  <a:pt x="0" y="0"/>
                </a:moveTo>
                <a:lnTo>
                  <a:pt x="1519" y="268212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27102" y="200362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5915" y="0"/>
                </a:moveTo>
                <a:lnTo>
                  <a:pt x="0" y="405"/>
                </a:lnTo>
                <a:lnTo>
                  <a:pt x="28271" y="56135"/>
                </a:lnTo>
                <a:lnTo>
                  <a:pt x="55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5374" y="2574402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5">
                <a:moveTo>
                  <a:pt x="0" y="0"/>
                </a:moveTo>
                <a:lnTo>
                  <a:pt x="0" y="268212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7416" y="283562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5915" y="0"/>
                </a:moveTo>
                <a:lnTo>
                  <a:pt x="0" y="0"/>
                </a:lnTo>
                <a:lnTo>
                  <a:pt x="27957" y="55932"/>
                </a:lnTo>
                <a:lnTo>
                  <a:pt x="55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67118" y="969484"/>
            <a:ext cx="773430" cy="773430"/>
          </a:xfrm>
          <a:custGeom>
            <a:avLst/>
            <a:gdLst/>
            <a:ahLst/>
            <a:cxnLst/>
            <a:rect l="l" t="t" r="r" b="b"/>
            <a:pathLst>
              <a:path w="773429" h="773430">
                <a:moveTo>
                  <a:pt x="0" y="386562"/>
                </a:moveTo>
                <a:lnTo>
                  <a:pt x="3011" y="338072"/>
                </a:lnTo>
                <a:lnTo>
                  <a:pt x="11802" y="291379"/>
                </a:lnTo>
                <a:lnTo>
                  <a:pt x="26013" y="246846"/>
                </a:lnTo>
                <a:lnTo>
                  <a:pt x="45279" y="204835"/>
                </a:lnTo>
                <a:lnTo>
                  <a:pt x="69240" y="165709"/>
                </a:lnTo>
                <a:lnTo>
                  <a:pt x="97533" y="129829"/>
                </a:lnTo>
                <a:lnTo>
                  <a:pt x="129796" y="97558"/>
                </a:lnTo>
                <a:lnTo>
                  <a:pt x="165667" y="69258"/>
                </a:lnTo>
                <a:lnTo>
                  <a:pt x="204783" y="45291"/>
                </a:lnTo>
                <a:lnTo>
                  <a:pt x="246783" y="26019"/>
                </a:lnTo>
                <a:lnTo>
                  <a:pt x="291304" y="11805"/>
                </a:lnTo>
                <a:lnTo>
                  <a:pt x="337984" y="3011"/>
                </a:lnTo>
                <a:lnTo>
                  <a:pt x="386462" y="0"/>
                </a:lnTo>
                <a:lnTo>
                  <a:pt x="434940" y="3011"/>
                </a:lnTo>
                <a:lnTo>
                  <a:pt x="481622" y="11805"/>
                </a:lnTo>
                <a:lnTo>
                  <a:pt x="526146" y="26019"/>
                </a:lnTo>
                <a:lnTo>
                  <a:pt x="568150" y="45291"/>
                </a:lnTo>
                <a:lnTo>
                  <a:pt x="607271" y="69258"/>
                </a:lnTo>
                <a:lnTo>
                  <a:pt x="643146" y="97558"/>
                </a:lnTo>
                <a:lnTo>
                  <a:pt x="675413" y="129829"/>
                </a:lnTo>
                <a:lnTo>
                  <a:pt x="703711" y="165709"/>
                </a:lnTo>
                <a:lnTo>
                  <a:pt x="727676" y="204835"/>
                </a:lnTo>
                <a:lnTo>
                  <a:pt x="746946" y="246846"/>
                </a:lnTo>
                <a:lnTo>
                  <a:pt x="761159" y="291379"/>
                </a:lnTo>
                <a:lnTo>
                  <a:pt x="769953" y="338072"/>
                </a:lnTo>
                <a:lnTo>
                  <a:pt x="772965" y="386562"/>
                </a:lnTo>
                <a:lnTo>
                  <a:pt x="769953" y="435052"/>
                </a:lnTo>
                <a:lnTo>
                  <a:pt x="761159" y="481745"/>
                </a:lnTo>
                <a:lnTo>
                  <a:pt x="746946" y="526277"/>
                </a:lnTo>
                <a:lnTo>
                  <a:pt x="727676" y="568288"/>
                </a:lnTo>
                <a:lnTo>
                  <a:pt x="703711" y="607415"/>
                </a:lnTo>
                <a:lnTo>
                  <a:pt x="675413" y="643295"/>
                </a:lnTo>
                <a:lnTo>
                  <a:pt x="643146" y="675566"/>
                </a:lnTo>
                <a:lnTo>
                  <a:pt x="607271" y="703866"/>
                </a:lnTo>
                <a:lnTo>
                  <a:pt x="568150" y="727833"/>
                </a:lnTo>
                <a:lnTo>
                  <a:pt x="526146" y="747105"/>
                </a:lnTo>
                <a:lnTo>
                  <a:pt x="481622" y="761318"/>
                </a:lnTo>
                <a:lnTo>
                  <a:pt x="434940" y="770112"/>
                </a:lnTo>
                <a:lnTo>
                  <a:pt x="386462" y="773124"/>
                </a:lnTo>
                <a:lnTo>
                  <a:pt x="337984" y="770112"/>
                </a:lnTo>
                <a:lnTo>
                  <a:pt x="291304" y="761318"/>
                </a:lnTo>
                <a:lnTo>
                  <a:pt x="246783" y="747105"/>
                </a:lnTo>
                <a:lnTo>
                  <a:pt x="204783" y="727833"/>
                </a:lnTo>
                <a:lnTo>
                  <a:pt x="165667" y="703866"/>
                </a:lnTo>
                <a:lnTo>
                  <a:pt x="129796" y="675566"/>
                </a:lnTo>
                <a:lnTo>
                  <a:pt x="97533" y="643295"/>
                </a:lnTo>
                <a:lnTo>
                  <a:pt x="69240" y="607415"/>
                </a:lnTo>
                <a:lnTo>
                  <a:pt x="45279" y="568288"/>
                </a:lnTo>
                <a:lnTo>
                  <a:pt x="26013" y="526277"/>
                </a:lnTo>
                <a:lnTo>
                  <a:pt x="11802" y="481745"/>
                </a:lnTo>
                <a:lnTo>
                  <a:pt x="3011" y="435052"/>
                </a:lnTo>
                <a:lnTo>
                  <a:pt x="0" y="386562"/>
                </a:lnTo>
                <a:close/>
              </a:path>
            </a:pathLst>
          </a:custGeom>
          <a:ln w="6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94156" y="1143581"/>
            <a:ext cx="71945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Calibri"/>
                <a:cs typeface="Calibri"/>
              </a:rPr>
              <a:t>PSR</a:t>
            </a:r>
            <a:r>
              <a:rPr sz="1300" b="1" spc="-6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Starts/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8603" y="1344765"/>
            <a:ext cx="6121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Login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APK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9699" y="2891535"/>
            <a:ext cx="1031875" cy="514984"/>
          </a:xfrm>
          <a:prstGeom prst="rect">
            <a:avLst/>
          </a:prstGeom>
          <a:ln w="608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145">
              <a:lnSpc>
                <a:spcPts val="1260"/>
              </a:lnSpc>
            </a:pPr>
            <a:r>
              <a:rPr sz="1100" b="1" spc="5" dirty="0">
                <a:latin typeface="Calibri"/>
                <a:cs typeface="Calibri"/>
              </a:rPr>
              <a:t>Creates/Add</a:t>
            </a:r>
            <a:endParaRPr sz="1100">
              <a:latin typeface="Calibri"/>
              <a:cs typeface="Calibri"/>
            </a:endParaRPr>
          </a:p>
          <a:p>
            <a:pPr marL="147320">
              <a:lnSpc>
                <a:spcPct val="100000"/>
              </a:lnSpc>
              <a:spcBef>
                <a:spcPts val="20"/>
              </a:spcBef>
            </a:pPr>
            <a:r>
              <a:rPr sz="1100" b="1" spc="5" dirty="0">
                <a:latin typeface="Calibri"/>
                <a:cs typeface="Calibri"/>
              </a:rPr>
              <a:t>Sales</a:t>
            </a:r>
            <a:r>
              <a:rPr sz="1100" b="1" spc="-6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Order/</a:t>
            </a:r>
            <a:endParaRPr sz="1100">
              <a:latin typeface="Calibri"/>
              <a:cs typeface="Calibri"/>
            </a:endParaRPr>
          </a:p>
          <a:p>
            <a:pPr marL="162560">
              <a:lnSpc>
                <a:spcPct val="100000"/>
              </a:lnSpc>
              <a:spcBef>
                <a:spcPts val="25"/>
              </a:spcBef>
            </a:pPr>
            <a:r>
              <a:rPr sz="1100" b="1" spc="5" dirty="0">
                <a:latin typeface="Calibri"/>
                <a:cs typeface="Calibri"/>
              </a:rPr>
              <a:t>MKT</a:t>
            </a:r>
            <a:r>
              <a:rPr sz="1100" b="1" spc="-85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Return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11074" y="3669442"/>
            <a:ext cx="1290955" cy="514984"/>
          </a:xfrm>
          <a:custGeom>
            <a:avLst/>
            <a:gdLst/>
            <a:ahLst/>
            <a:cxnLst/>
            <a:rect l="l" t="t" r="r" b="b"/>
            <a:pathLst>
              <a:path w="1290954" h="514985">
                <a:moveTo>
                  <a:pt x="0" y="514639"/>
                </a:moveTo>
                <a:lnTo>
                  <a:pt x="1033162" y="514639"/>
                </a:lnTo>
                <a:lnTo>
                  <a:pt x="1290352" y="0"/>
                </a:lnTo>
                <a:lnTo>
                  <a:pt x="257249" y="0"/>
                </a:lnTo>
                <a:lnTo>
                  <a:pt x="0" y="514639"/>
                </a:lnTo>
                <a:close/>
              </a:path>
            </a:pathLst>
          </a:custGeom>
          <a:ln w="6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62531" y="3734815"/>
            <a:ext cx="591185" cy="36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View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100" b="1" spc="5" dirty="0">
                <a:latin typeface="Calibri"/>
                <a:cs typeface="Calibri"/>
              </a:rPr>
              <a:t>Summery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55374" y="3406195"/>
            <a:ext cx="1270" cy="214629"/>
          </a:xfrm>
          <a:custGeom>
            <a:avLst/>
            <a:gdLst/>
            <a:ahLst/>
            <a:cxnLst/>
            <a:rect l="l" t="t" r="r" b="b"/>
            <a:pathLst>
              <a:path w="1270" h="214629">
                <a:moveTo>
                  <a:pt x="0" y="0"/>
                </a:moveTo>
                <a:lnTo>
                  <a:pt x="729" y="214306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8125" y="361340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5915" y="0"/>
                </a:moveTo>
                <a:lnTo>
                  <a:pt x="0" y="101"/>
                </a:lnTo>
                <a:lnTo>
                  <a:pt x="28150" y="56033"/>
                </a:lnTo>
                <a:lnTo>
                  <a:pt x="55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39699" y="4471323"/>
            <a:ext cx="1033144" cy="514984"/>
          </a:xfrm>
          <a:prstGeom prst="rect">
            <a:avLst/>
          </a:prstGeom>
          <a:ln w="6085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432434" marR="53340" indent="-374650">
              <a:lnSpc>
                <a:spcPct val="101699"/>
              </a:lnSpc>
              <a:spcBef>
                <a:spcPts val="600"/>
              </a:spcBef>
            </a:pPr>
            <a:r>
              <a:rPr sz="1100" b="1" spc="5" dirty="0">
                <a:latin typeface="Calibri"/>
                <a:cs typeface="Calibri"/>
              </a:rPr>
              <a:t>Submit/send</a:t>
            </a:r>
            <a:r>
              <a:rPr sz="1100" b="1" spc="-1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  </a:t>
            </a:r>
            <a:r>
              <a:rPr sz="1100" b="1" spc="10" dirty="0">
                <a:latin typeface="Calibri"/>
                <a:cs typeface="Calibri"/>
              </a:rPr>
              <a:t>DB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56275" y="4184082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219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8318" y="441531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5915" y="0"/>
                </a:moveTo>
                <a:lnTo>
                  <a:pt x="0" y="0"/>
                </a:lnTo>
                <a:lnTo>
                  <a:pt x="27957" y="55932"/>
                </a:lnTo>
                <a:lnTo>
                  <a:pt x="55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30421" y="39718"/>
            <a:ext cx="3158490" cy="273050"/>
          </a:xfrm>
          <a:prstGeom prst="rect">
            <a:avLst/>
          </a:prstGeom>
          <a:ln w="608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latin typeface="Calibri"/>
                <a:cs typeface="Calibri"/>
              </a:rPr>
              <a:t>DB </a:t>
            </a:r>
            <a:r>
              <a:rPr sz="1400" b="1" spc="15" dirty="0">
                <a:latin typeface="Calibri"/>
                <a:cs typeface="Calibri"/>
              </a:rPr>
              <a:t>House </a:t>
            </a:r>
            <a:r>
              <a:rPr sz="1400" b="1" spc="10" dirty="0">
                <a:latin typeface="Calibri"/>
                <a:cs typeface="Calibri"/>
              </a:rPr>
              <a:t>Oder </a:t>
            </a:r>
            <a:r>
              <a:rPr sz="1400" b="1" spc="20" dirty="0">
                <a:latin typeface="Calibri"/>
                <a:cs typeface="Calibri"/>
              </a:rPr>
              <a:t>management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Flow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47376" y="1068886"/>
            <a:ext cx="1290955" cy="514984"/>
          </a:xfrm>
          <a:custGeom>
            <a:avLst/>
            <a:gdLst/>
            <a:ahLst/>
            <a:cxnLst/>
            <a:rect l="l" t="t" r="r" b="b"/>
            <a:pathLst>
              <a:path w="1290954" h="514984">
                <a:moveTo>
                  <a:pt x="0" y="514639"/>
                </a:moveTo>
                <a:lnTo>
                  <a:pt x="1033112" y="514639"/>
                </a:lnTo>
                <a:lnTo>
                  <a:pt x="1290402" y="0"/>
                </a:lnTo>
                <a:lnTo>
                  <a:pt x="257189" y="0"/>
                </a:lnTo>
                <a:lnTo>
                  <a:pt x="0" y="514639"/>
                </a:lnTo>
                <a:close/>
              </a:path>
            </a:pathLst>
          </a:custGeom>
          <a:ln w="6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17573" y="1037947"/>
            <a:ext cx="557530" cy="5588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635" algn="ctr">
              <a:lnSpc>
                <a:spcPct val="103299"/>
              </a:lnSpc>
              <a:spcBef>
                <a:spcPts val="75"/>
              </a:spcBef>
            </a:pPr>
            <a:r>
              <a:rPr sz="850" b="1" spc="10" dirty="0">
                <a:latin typeface="Calibri"/>
                <a:cs typeface="Calibri"/>
              </a:rPr>
              <a:t>Submitted  Orders  </a:t>
            </a:r>
            <a:r>
              <a:rPr sz="850" b="1" spc="5" dirty="0">
                <a:latin typeface="Calibri"/>
                <a:cs typeface="Calibri"/>
              </a:rPr>
              <a:t>received</a:t>
            </a:r>
            <a:r>
              <a:rPr sz="850" b="1" spc="-60" dirty="0">
                <a:latin typeface="Calibri"/>
                <a:cs typeface="Calibri"/>
              </a:rPr>
              <a:t> </a:t>
            </a:r>
            <a:r>
              <a:rPr sz="850" b="1" spc="10" dirty="0">
                <a:latin typeface="Calibri"/>
                <a:cs typeface="Calibri"/>
              </a:rPr>
              <a:t>by  </a:t>
            </a:r>
            <a:r>
              <a:rPr sz="850" b="1" spc="35" dirty="0">
                <a:latin typeface="Calibri"/>
                <a:cs typeface="Calibri"/>
              </a:rPr>
              <a:t>DB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92526" y="1583526"/>
            <a:ext cx="0" cy="427355"/>
          </a:xfrm>
          <a:custGeom>
            <a:avLst/>
            <a:gdLst/>
            <a:ahLst/>
            <a:cxnLst/>
            <a:rect l="l" t="t" r="r" b="b"/>
            <a:pathLst>
              <a:path h="427355">
                <a:moveTo>
                  <a:pt x="0" y="0"/>
                </a:moveTo>
                <a:lnTo>
                  <a:pt x="0" y="427295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4568" y="200383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5915" y="0"/>
                </a:moveTo>
                <a:lnTo>
                  <a:pt x="0" y="0"/>
                </a:lnTo>
                <a:lnTo>
                  <a:pt x="27957" y="55932"/>
                </a:lnTo>
                <a:lnTo>
                  <a:pt x="55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72882" y="1326155"/>
            <a:ext cx="1854835" cy="3402965"/>
          </a:xfrm>
          <a:custGeom>
            <a:avLst/>
            <a:gdLst/>
            <a:ahLst/>
            <a:cxnLst/>
            <a:rect l="l" t="t" r="r" b="b"/>
            <a:pathLst>
              <a:path w="1854834" h="3402965">
                <a:moveTo>
                  <a:pt x="0" y="3402457"/>
                </a:moveTo>
                <a:lnTo>
                  <a:pt x="1502717" y="3402457"/>
                </a:lnTo>
                <a:lnTo>
                  <a:pt x="1502717" y="0"/>
                </a:lnTo>
                <a:lnTo>
                  <a:pt x="1854212" y="0"/>
                </a:lnTo>
              </a:path>
            </a:pathLst>
          </a:custGeom>
          <a:ln w="6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0105" y="1298189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5">
                <a:moveTo>
                  <a:pt x="0" y="0"/>
                </a:moveTo>
                <a:lnTo>
                  <a:pt x="0" y="55932"/>
                </a:lnTo>
                <a:lnTo>
                  <a:pt x="55915" y="279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76021" y="2059742"/>
            <a:ext cx="1033144" cy="514984"/>
          </a:xfrm>
          <a:prstGeom prst="rect">
            <a:avLst/>
          </a:prstGeom>
          <a:ln w="608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View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31067" y="3000998"/>
            <a:ext cx="431165" cy="264795"/>
          </a:xfrm>
          <a:custGeom>
            <a:avLst/>
            <a:gdLst/>
            <a:ahLst/>
            <a:cxnLst/>
            <a:rect l="l" t="t" r="r" b="b"/>
            <a:pathLst>
              <a:path w="431165" h="264795">
                <a:moveTo>
                  <a:pt x="0" y="264554"/>
                </a:moveTo>
                <a:lnTo>
                  <a:pt x="430708" y="264554"/>
                </a:lnTo>
                <a:lnTo>
                  <a:pt x="430708" y="0"/>
                </a:lnTo>
                <a:lnTo>
                  <a:pt x="0" y="0"/>
                </a:lnTo>
                <a:lnTo>
                  <a:pt x="0" y="2645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31067" y="3000998"/>
            <a:ext cx="463550" cy="264795"/>
          </a:xfrm>
          <a:custGeom>
            <a:avLst/>
            <a:gdLst/>
            <a:ahLst/>
            <a:cxnLst/>
            <a:rect l="l" t="t" r="r" b="b"/>
            <a:pathLst>
              <a:path w="463550" h="264795">
                <a:moveTo>
                  <a:pt x="0" y="264554"/>
                </a:moveTo>
                <a:lnTo>
                  <a:pt x="463011" y="264554"/>
                </a:lnTo>
                <a:lnTo>
                  <a:pt x="463011" y="0"/>
                </a:lnTo>
                <a:lnTo>
                  <a:pt x="0" y="0"/>
                </a:lnTo>
                <a:lnTo>
                  <a:pt x="0" y="264554"/>
                </a:lnTo>
                <a:close/>
              </a:path>
            </a:pathLst>
          </a:custGeom>
          <a:ln w="6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31067" y="3000998"/>
            <a:ext cx="431165" cy="264795"/>
          </a:xfrm>
          <a:prstGeom prst="rect">
            <a:avLst/>
          </a:prstGeom>
          <a:ln w="608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295"/>
              </a:spcBef>
            </a:pPr>
            <a:r>
              <a:rPr sz="1100" b="1" spc="10" dirty="0">
                <a:latin typeface="Calibri"/>
                <a:cs typeface="Calibri"/>
              </a:rPr>
              <a:t>Add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61775" y="3000998"/>
            <a:ext cx="431165" cy="264795"/>
          </a:xfrm>
          <a:custGeom>
            <a:avLst/>
            <a:gdLst/>
            <a:ahLst/>
            <a:cxnLst/>
            <a:rect l="l" t="t" r="r" b="b"/>
            <a:pathLst>
              <a:path w="431165" h="264795">
                <a:moveTo>
                  <a:pt x="0" y="264554"/>
                </a:moveTo>
                <a:lnTo>
                  <a:pt x="430708" y="264554"/>
                </a:lnTo>
                <a:lnTo>
                  <a:pt x="430708" y="0"/>
                </a:lnTo>
                <a:lnTo>
                  <a:pt x="0" y="0"/>
                </a:lnTo>
                <a:lnTo>
                  <a:pt x="0" y="2645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1775" y="3000998"/>
            <a:ext cx="463550" cy="264795"/>
          </a:xfrm>
          <a:custGeom>
            <a:avLst/>
            <a:gdLst/>
            <a:ahLst/>
            <a:cxnLst/>
            <a:rect l="l" t="t" r="r" b="b"/>
            <a:pathLst>
              <a:path w="463550" h="264795">
                <a:moveTo>
                  <a:pt x="0" y="264554"/>
                </a:moveTo>
                <a:lnTo>
                  <a:pt x="463011" y="264554"/>
                </a:lnTo>
                <a:lnTo>
                  <a:pt x="463011" y="0"/>
                </a:lnTo>
                <a:lnTo>
                  <a:pt x="0" y="0"/>
                </a:lnTo>
                <a:lnTo>
                  <a:pt x="0" y="264554"/>
                </a:lnTo>
                <a:close/>
              </a:path>
            </a:pathLst>
          </a:custGeom>
          <a:ln w="6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961775" y="3000998"/>
            <a:ext cx="431165" cy="264795"/>
          </a:xfrm>
          <a:prstGeom prst="rect">
            <a:avLst/>
          </a:prstGeom>
          <a:ln w="608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295"/>
              </a:spcBef>
            </a:pPr>
            <a:r>
              <a:rPr sz="1100" b="1" spc="5" dirty="0">
                <a:latin typeface="Calibri"/>
                <a:cs typeface="Calibri"/>
              </a:rPr>
              <a:t>Edit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74704" y="3669422"/>
            <a:ext cx="1033144" cy="514984"/>
          </a:xfrm>
          <a:prstGeom prst="rect">
            <a:avLst/>
          </a:prstGeom>
          <a:ln w="608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View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62629" y="2771888"/>
            <a:ext cx="429895" cy="180340"/>
          </a:xfrm>
          <a:custGeom>
            <a:avLst/>
            <a:gdLst/>
            <a:ahLst/>
            <a:cxnLst/>
            <a:rect l="l" t="t" r="r" b="b"/>
            <a:pathLst>
              <a:path w="429895" h="180339">
                <a:moveTo>
                  <a:pt x="429897" y="32931"/>
                </a:moveTo>
                <a:lnTo>
                  <a:pt x="429897" y="0"/>
                </a:lnTo>
                <a:lnTo>
                  <a:pt x="0" y="0"/>
                </a:lnTo>
                <a:lnTo>
                  <a:pt x="0" y="180159"/>
                </a:lnTo>
              </a:path>
            </a:pathLst>
          </a:custGeom>
          <a:ln w="6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34671" y="294505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5915" y="0"/>
                </a:moveTo>
                <a:lnTo>
                  <a:pt x="0" y="0"/>
                </a:lnTo>
                <a:lnTo>
                  <a:pt x="27957" y="55932"/>
                </a:lnTo>
                <a:lnTo>
                  <a:pt x="55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92526" y="2574402"/>
            <a:ext cx="1270" cy="377825"/>
          </a:xfrm>
          <a:custGeom>
            <a:avLst/>
            <a:gdLst/>
            <a:ahLst/>
            <a:cxnLst/>
            <a:rect l="l" t="t" r="r" b="b"/>
            <a:pathLst>
              <a:path w="1270" h="377825">
                <a:moveTo>
                  <a:pt x="0" y="0"/>
                </a:moveTo>
                <a:lnTo>
                  <a:pt x="709" y="377645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65278" y="294495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5915" y="0"/>
                </a:moveTo>
                <a:lnTo>
                  <a:pt x="0" y="101"/>
                </a:lnTo>
                <a:lnTo>
                  <a:pt x="28058" y="56033"/>
                </a:lnTo>
                <a:lnTo>
                  <a:pt x="55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91513" y="3265553"/>
            <a:ext cx="1905" cy="354965"/>
          </a:xfrm>
          <a:custGeom>
            <a:avLst/>
            <a:gdLst/>
            <a:ahLst/>
            <a:cxnLst/>
            <a:rect l="l" t="t" r="r" b="b"/>
            <a:pathLst>
              <a:path w="1904" h="354964">
                <a:moveTo>
                  <a:pt x="1823" y="0"/>
                </a:moveTo>
                <a:lnTo>
                  <a:pt x="0" y="354948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63556" y="361330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0"/>
                </a:moveTo>
                <a:lnTo>
                  <a:pt x="27653" y="56135"/>
                </a:lnTo>
                <a:lnTo>
                  <a:pt x="55915" y="30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674704" y="4471323"/>
            <a:ext cx="1033144" cy="514984"/>
          </a:xfrm>
          <a:prstGeom prst="rect">
            <a:avLst/>
          </a:prstGeom>
          <a:ln w="6085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60020" marR="116839" indent="-31115">
              <a:lnSpc>
                <a:spcPct val="101699"/>
              </a:lnSpc>
              <a:spcBef>
                <a:spcPts val="600"/>
              </a:spcBef>
            </a:pPr>
            <a:r>
              <a:rPr sz="1100" b="1" dirty="0">
                <a:latin typeface="Calibri"/>
                <a:cs typeface="Calibri"/>
              </a:rPr>
              <a:t>Print</a:t>
            </a:r>
            <a:r>
              <a:rPr sz="1100" b="1" spc="-7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(invoice  and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challan)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191209" y="4184082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219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63252" y="441531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5915" y="0"/>
                </a:moveTo>
                <a:lnTo>
                  <a:pt x="0" y="0"/>
                </a:lnTo>
                <a:lnTo>
                  <a:pt x="27957" y="55932"/>
                </a:lnTo>
                <a:lnTo>
                  <a:pt x="55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62629" y="3265553"/>
            <a:ext cx="428625" cy="336550"/>
          </a:xfrm>
          <a:custGeom>
            <a:avLst/>
            <a:gdLst/>
            <a:ahLst/>
            <a:cxnLst/>
            <a:rect l="l" t="t" r="r" b="b"/>
            <a:pathLst>
              <a:path w="428625" h="336550">
                <a:moveTo>
                  <a:pt x="0" y="0"/>
                </a:moveTo>
                <a:lnTo>
                  <a:pt x="0" y="107710"/>
                </a:lnTo>
                <a:lnTo>
                  <a:pt x="428581" y="107710"/>
                </a:lnTo>
                <a:lnTo>
                  <a:pt x="428581" y="336506"/>
                </a:lnTo>
              </a:path>
            </a:pathLst>
          </a:custGeom>
          <a:ln w="202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52717" y="359243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6984" y="0"/>
                </a:moveTo>
                <a:lnTo>
                  <a:pt x="0" y="0"/>
                </a:lnTo>
                <a:lnTo>
                  <a:pt x="38492" y="77008"/>
                </a:lnTo>
                <a:lnTo>
                  <a:pt x="76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988236" y="3781003"/>
            <a:ext cx="972185" cy="292100"/>
          </a:xfrm>
          <a:prstGeom prst="rect">
            <a:avLst/>
          </a:prstGeom>
          <a:ln w="6085">
            <a:solidFill>
              <a:srgbClr val="00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409"/>
              </a:spcBef>
            </a:pPr>
            <a:r>
              <a:rPr sz="1100" b="1" spc="5" dirty="0">
                <a:latin typeface="Calibri"/>
                <a:cs typeface="Calibri"/>
              </a:rPr>
              <a:t>Edit </a:t>
            </a:r>
            <a:r>
              <a:rPr sz="1100" b="1" dirty="0">
                <a:latin typeface="Calibri"/>
                <a:cs typeface="Calibri"/>
              </a:rPr>
              <a:t>&amp;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5" dirty="0">
                <a:latin typeface="Calibri"/>
                <a:cs typeface="Calibri"/>
              </a:rPr>
              <a:t>Save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92483" y="3000998"/>
            <a:ext cx="463550" cy="264795"/>
          </a:xfrm>
          <a:custGeom>
            <a:avLst/>
            <a:gdLst/>
            <a:ahLst/>
            <a:cxnLst/>
            <a:rect l="l" t="t" r="r" b="b"/>
            <a:pathLst>
              <a:path w="463550" h="264795">
                <a:moveTo>
                  <a:pt x="0" y="264554"/>
                </a:moveTo>
                <a:lnTo>
                  <a:pt x="463011" y="264554"/>
                </a:lnTo>
                <a:lnTo>
                  <a:pt x="463011" y="0"/>
                </a:lnTo>
                <a:lnTo>
                  <a:pt x="0" y="0"/>
                </a:lnTo>
                <a:lnTo>
                  <a:pt x="0" y="2645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92484" y="3000998"/>
            <a:ext cx="463550" cy="264795"/>
          </a:xfrm>
          <a:custGeom>
            <a:avLst/>
            <a:gdLst/>
            <a:ahLst/>
            <a:cxnLst/>
            <a:rect l="l" t="t" r="r" b="b"/>
            <a:pathLst>
              <a:path w="463550" h="264795">
                <a:moveTo>
                  <a:pt x="0" y="264554"/>
                </a:moveTo>
                <a:lnTo>
                  <a:pt x="463011" y="264554"/>
                </a:lnTo>
                <a:lnTo>
                  <a:pt x="463011" y="0"/>
                </a:lnTo>
                <a:lnTo>
                  <a:pt x="0" y="0"/>
                </a:lnTo>
                <a:lnTo>
                  <a:pt x="0" y="264554"/>
                </a:lnTo>
                <a:close/>
              </a:path>
            </a:pathLst>
          </a:custGeom>
          <a:ln w="6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392484" y="3000998"/>
            <a:ext cx="463550" cy="264795"/>
          </a:xfrm>
          <a:prstGeom prst="rect">
            <a:avLst/>
          </a:prstGeom>
          <a:ln w="6085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95"/>
              </a:spcBef>
            </a:pPr>
            <a:r>
              <a:rPr sz="1100" b="1" spc="5" dirty="0">
                <a:latin typeface="Calibri"/>
                <a:cs typeface="Calibri"/>
              </a:rPr>
              <a:t>Cancel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192526" y="2574402"/>
            <a:ext cx="431800" cy="377825"/>
          </a:xfrm>
          <a:custGeom>
            <a:avLst/>
            <a:gdLst/>
            <a:ahLst/>
            <a:cxnLst/>
            <a:rect l="l" t="t" r="r" b="b"/>
            <a:pathLst>
              <a:path w="431800" h="377825">
                <a:moveTo>
                  <a:pt x="0" y="0"/>
                </a:moveTo>
                <a:lnTo>
                  <a:pt x="0" y="257269"/>
                </a:lnTo>
                <a:lnTo>
                  <a:pt x="431518" y="257269"/>
                </a:lnTo>
                <a:lnTo>
                  <a:pt x="431518" y="377645"/>
                </a:lnTo>
              </a:path>
            </a:pathLst>
          </a:custGeom>
          <a:ln w="6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96087" y="294505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5915" y="0"/>
                </a:moveTo>
                <a:lnTo>
                  <a:pt x="0" y="0"/>
                </a:lnTo>
                <a:lnTo>
                  <a:pt x="27957" y="55932"/>
                </a:lnTo>
                <a:lnTo>
                  <a:pt x="55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59350" y="2317133"/>
            <a:ext cx="217170" cy="2411730"/>
          </a:xfrm>
          <a:custGeom>
            <a:avLst/>
            <a:gdLst/>
            <a:ahLst/>
            <a:cxnLst/>
            <a:rect l="l" t="t" r="r" b="b"/>
            <a:pathLst>
              <a:path w="217170" h="2411729">
                <a:moveTo>
                  <a:pt x="216670" y="0"/>
                </a:moveTo>
                <a:lnTo>
                  <a:pt x="0" y="0"/>
                </a:lnTo>
                <a:lnTo>
                  <a:pt x="0" y="2411480"/>
                </a:lnTo>
                <a:lnTo>
                  <a:pt x="166428" y="241148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18789" y="470064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0" y="0"/>
                </a:moveTo>
                <a:lnTo>
                  <a:pt x="0" y="55932"/>
                </a:lnTo>
                <a:lnTo>
                  <a:pt x="55915" y="279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674704" y="5273225"/>
            <a:ext cx="1033144" cy="514984"/>
          </a:xfrm>
          <a:prstGeom prst="rect">
            <a:avLst/>
          </a:prstGeom>
          <a:ln w="608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Reconciliation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804768" y="6075066"/>
            <a:ext cx="773430" cy="773430"/>
          </a:xfrm>
          <a:custGeom>
            <a:avLst/>
            <a:gdLst/>
            <a:ahLst/>
            <a:cxnLst/>
            <a:rect l="l" t="t" r="r" b="b"/>
            <a:pathLst>
              <a:path w="773429" h="773429">
                <a:moveTo>
                  <a:pt x="0" y="386582"/>
                </a:moveTo>
                <a:lnTo>
                  <a:pt x="3010" y="338090"/>
                </a:lnTo>
                <a:lnTo>
                  <a:pt x="11802" y="291395"/>
                </a:lnTo>
                <a:lnTo>
                  <a:pt x="26011" y="246860"/>
                </a:lnTo>
                <a:lnTo>
                  <a:pt x="45277" y="204847"/>
                </a:lnTo>
                <a:lnTo>
                  <a:pt x="69236" y="165718"/>
                </a:lnTo>
                <a:lnTo>
                  <a:pt x="97527" y="129836"/>
                </a:lnTo>
                <a:lnTo>
                  <a:pt x="129789" y="97563"/>
                </a:lnTo>
                <a:lnTo>
                  <a:pt x="165657" y="69262"/>
                </a:lnTo>
                <a:lnTo>
                  <a:pt x="204772" y="45293"/>
                </a:lnTo>
                <a:lnTo>
                  <a:pt x="246769" y="26021"/>
                </a:lnTo>
                <a:lnTo>
                  <a:pt x="291288" y="11806"/>
                </a:lnTo>
                <a:lnTo>
                  <a:pt x="337966" y="3011"/>
                </a:lnTo>
                <a:lnTo>
                  <a:pt x="386442" y="0"/>
                </a:lnTo>
                <a:lnTo>
                  <a:pt x="434917" y="3011"/>
                </a:lnTo>
                <a:lnTo>
                  <a:pt x="481595" y="11806"/>
                </a:lnTo>
                <a:lnTo>
                  <a:pt x="526114" y="26021"/>
                </a:lnTo>
                <a:lnTo>
                  <a:pt x="568112" y="45293"/>
                </a:lnTo>
                <a:lnTo>
                  <a:pt x="607226" y="69262"/>
                </a:lnTo>
                <a:lnTo>
                  <a:pt x="643095" y="97563"/>
                </a:lnTo>
                <a:lnTo>
                  <a:pt x="675356" y="129836"/>
                </a:lnTo>
                <a:lnTo>
                  <a:pt x="703647" y="165718"/>
                </a:lnTo>
                <a:lnTo>
                  <a:pt x="727607" y="204847"/>
                </a:lnTo>
                <a:lnTo>
                  <a:pt x="746872" y="246860"/>
                </a:lnTo>
                <a:lnTo>
                  <a:pt x="761082" y="291395"/>
                </a:lnTo>
                <a:lnTo>
                  <a:pt x="769873" y="338090"/>
                </a:lnTo>
                <a:lnTo>
                  <a:pt x="772884" y="386582"/>
                </a:lnTo>
                <a:lnTo>
                  <a:pt x="769873" y="435075"/>
                </a:lnTo>
                <a:lnTo>
                  <a:pt x="761082" y="481770"/>
                </a:lnTo>
                <a:lnTo>
                  <a:pt x="746872" y="526305"/>
                </a:lnTo>
                <a:lnTo>
                  <a:pt x="727607" y="568318"/>
                </a:lnTo>
                <a:lnTo>
                  <a:pt x="703647" y="607446"/>
                </a:lnTo>
                <a:lnTo>
                  <a:pt x="675356" y="643328"/>
                </a:lnTo>
                <a:lnTo>
                  <a:pt x="643095" y="675601"/>
                </a:lnTo>
                <a:lnTo>
                  <a:pt x="607226" y="703903"/>
                </a:lnTo>
                <a:lnTo>
                  <a:pt x="568112" y="727871"/>
                </a:lnTo>
                <a:lnTo>
                  <a:pt x="526114" y="747144"/>
                </a:lnTo>
                <a:lnTo>
                  <a:pt x="481595" y="761358"/>
                </a:lnTo>
                <a:lnTo>
                  <a:pt x="434917" y="770153"/>
                </a:lnTo>
                <a:lnTo>
                  <a:pt x="386442" y="773165"/>
                </a:lnTo>
                <a:lnTo>
                  <a:pt x="337966" y="770153"/>
                </a:lnTo>
                <a:lnTo>
                  <a:pt x="291288" y="761358"/>
                </a:lnTo>
                <a:lnTo>
                  <a:pt x="246769" y="747144"/>
                </a:lnTo>
                <a:lnTo>
                  <a:pt x="204772" y="727871"/>
                </a:lnTo>
                <a:lnTo>
                  <a:pt x="165657" y="703903"/>
                </a:lnTo>
                <a:lnTo>
                  <a:pt x="129789" y="675601"/>
                </a:lnTo>
                <a:lnTo>
                  <a:pt x="97528" y="643328"/>
                </a:lnTo>
                <a:lnTo>
                  <a:pt x="69236" y="607446"/>
                </a:lnTo>
                <a:lnTo>
                  <a:pt x="45277" y="568318"/>
                </a:lnTo>
                <a:lnTo>
                  <a:pt x="26011" y="526305"/>
                </a:lnTo>
                <a:lnTo>
                  <a:pt x="11802" y="481770"/>
                </a:lnTo>
                <a:lnTo>
                  <a:pt x="3010" y="435075"/>
                </a:lnTo>
                <a:lnTo>
                  <a:pt x="0" y="386582"/>
                </a:lnTo>
                <a:close/>
              </a:path>
            </a:pathLst>
          </a:custGeom>
          <a:ln w="6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024946" y="6338887"/>
            <a:ext cx="33909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Calibri"/>
                <a:cs typeface="Calibri"/>
              </a:rPr>
              <a:t>S</a:t>
            </a:r>
            <a:r>
              <a:rPr sz="1300" b="1" spc="-25" dirty="0">
                <a:latin typeface="Calibri"/>
                <a:cs typeface="Calibri"/>
              </a:rPr>
              <a:t>a</a:t>
            </a:r>
            <a:r>
              <a:rPr sz="1300" b="1" spc="-45" dirty="0">
                <a:latin typeface="Calibri"/>
                <a:cs typeface="Calibri"/>
              </a:rPr>
              <a:t>v</a:t>
            </a:r>
            <a:r>
              <a:rPr sz="1300" b="1" spc="-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191209" y="4985983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219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63252" y="5217211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5915" y="0"/>
                </a:moveTo>
                <a:lnTo>
                  <a:pt x="0" y="0"/>
                </a:lnTo>
                <a:lnTo>
                  <a:pt x="27957" y="55932"/>
                </a:lnTo>
                <a:lnTo>
                  <a:pt x="55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91209" y="5787885"/>
            <a:ext cx="0" cy="238760"/>
          </a:xfrm>
          <a:custGeom>
            <a:avLst/>
            <a:gdLst/>
            <a:ahLst/>
            <a:cxnLst/>
            <a:rect l="l" t="t" r="r" b="b"/>
            <a:pathLst>
              <a:path h="238760">
                <a:moveTo>
                  <a:pt x="0" y="0"/>
                </a:moveTo>
                <a:lnTo>
                  <a:pt x="0" y="238239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63252" y="601913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5915" y="0"/>
                </a:moveTo>
                <a:lnTo>
                  <a:pt x="0" y="0"/>
                </a:lnTo>
                <a:lnTo>
                  <a:pt x="27957" y="55932"/>
                </a:lnTo>
                <a:lnTo>
                  <a:pt x="55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969361" y="1068866"/>
            <a:ext cx="1033144" cy="514984"/>
          </a:xfrm>
          <a:prstGeom prst="rect">
            <a:avLst/>
          </a:prstGeom>
          <a:ln w="6085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600"/>
              </a:spcBef>
            </a:pPr>
            <a:r>
              <a:rPr sz="1100" b="1" dirty="0">
                <a:latin typeface="Calibri"/>
                <a:cs typeface="Calibri"/>
              </a:rPr>
              <a:t>Create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Other</a:t>
            </a:r>
            <a:endParaRPr sz="1100">
              <a:latin typeface="Calibri"/>
              <a:cs typeface="Calibri"/>
            </a:endParaRPr>
          </a:p>
          <a:p>
            <a:pPr marL="15494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latin typeface="Calibri"/>
                <a:cs typeface="Calibri"/>
              </a:rPr>
              <a:t>Sales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5" dirty="0">
                <a:latin typeface="Calibri"/>
                <a:cs typeface="Calibri"/>
              </a:rPr>
              <a:t>Orders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758059" y="1583526"/>
            <a:ext cx="728345" cy="734060"/>
          </a:xfrm>
          <a:custGeom>
            <a:avLst/>
            <a:gdLst/>
            <a:ahLst/>
            <a:cxnLst/>
            <a:rect l="l" t="t" r="r" b="b"/>
            <a:pathLst>
              <a:path w="728345" h="734060">
                <a:moveTo>
                  <a:pt x="727909" y="0"/>
                </a:moveTo>
                <a:lnTo>
                  <a:pt x="727909" y="733607"/>
                </a:lnTo>
                <a:lnTo>
                  <a:pt x="0" y="733607"/>
                </a:lnTo>
              </a:path>
            </a:pathLst>
          </a:custGeom>
          <a:ln w="60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09133" y="2289167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5915" y="0"/>
                </a:moveTo>
                <a:lnTo>
                  <a:pt x="0" y="27966"/>
                </a:lnTo>
                <a:lnTo>
                  <a:pt x="55915" y="55932"/>
                </a:lnTo>
                <a:lnTo>
                  <a:pt x="55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0084" y="851915"/>
            <a:ext cx="755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latin typeface="Calibri Light"/>
                <a:cs typeface="Calibri Light"/>
              </a:rPr>
              <a:t>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84" y="1095311"/>
            <a:ext cx="2253615" cy="344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54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8140" algn="l"/>
                <a:tab pos="358775" algn="l"/>
              </a:tabLst>
            </a:pPr>
            <a:r>
              <a:rPr sz="1600" b="0" spc="-20" dirty="0">
                <a:latin typeface="Calibri Light"/>
                <a:cs typeface="Calibri Light"/>
              </a:rPr>
              <a:t>For </a:t>
            </a:r>
            <a:r>
              <a:rPr sz="1600" b="0" dirty="0">
                <a:latin typeface="Calibri Light"/>
                <a:cs typeface="Calibri Light"/>
              </a:rPr>
              <a:t>multiple </a:t>
            </a:r>
            <a:r>
              <a:rPr sz="1600" b="0" spc="-5" dirty="0">
                <a:latin typeface="Calibri Light"/>
                <a:cs typeface="Calibri Light"/>
              </a:rPr>
              <a:t>invoice  </a:t>
            </a:r>
            <a:r>
              <a:rPr sz="1600" b="0" spc="5" dirty="0">
                <a:latin typeface="Calibri Light"/>
                <a:cs typeface="Calibri Light"/>
              </a:rPr>
              <a:t>printing/delivery</a:t>
            </a:r>
            <a:r>
              <a:rPr sz="1600" b="0" spc="-180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select  </a:t>
            </a:r>
            <a:r>
              <a:rPr sz="1600" b="0" spc="-10" dirty="0">
                <a:latin typeface="Calibri Light"/>
                <a:cs typeface="Calibri Light"/>
              </a:rPr>
              <a:t>orders from </a:t>
            </a:r>
            <a:r>
              <a:rPr sz="1600" b="0" spc="-5" dirty="0">
                <a:latin typeface="Calibri Light"/>
                <a:cs typeface="Calibri Light"/>
              </a:rPr>
              <a:t>check </a:t>
            </a:r>
            <a:r>
              <a:rPr sz="1600" b="0" spc="-15" dirty="0">
                <a:latin typeface="Calibri Light"/>
                <a:cs typeface="Calibri Light"/>
              </a:rPr>
              <a:t>box  </a:t>
            </a:r>
            <a:r>
              <a:rPr sz="1600" b="0" dirty="0">
                <a:latin typeface="Calibri Light"/>
                <a:cs typeface="Calibri Light"/>
              </a:rPr>
              <a:t>then </a:t>
            </a:r>
            <a:r>
              <a:rPr sz="1600" b="0" spc="-5" dirty="0">
                <a:latin typeface="Calibri Light"/>
                <a:cs typeface="Calibri Light"/>
              </a:rPr>
              <a:t>click </a:t>
            </a:r>
            <a:r>
              <a:rPr sz="1600" b="0" dirty="0">
                <a:latin typeface="Calibri Light"/>
                <a:cs typeface="Calibri Light"/>
              </a:rPr>
              <a:t>on  “Invoice/Deliver”</a:t>
            </a:r>
            <a:endParaRPr sz="1600">
              <a:latin typeface="Calibri Light"/>
              <a:cs typeface="Calibri Light"/>
            </a:endParaRPr>
          </a:p>
          <a:p>
            <a:pPr marL="358140" marR="57150" indent="-34544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58140" algn="l"/>
                <a:tab pos="358775" algn="l"/>
              </a:tabLst>
            </a:pPr>
            <a:r>
              <a:rPr sz="1600" b="0" spc="-10" dirty="0">
                <a:latin typeface="Calibri Light"/>
                <a:cs typeface="Calibri Light"/>
              </a:rPr>
              <a:t>DB </a:t>
            </a:r>
            <a:r>
              <a:rPr sz="1600" b="0" spc="-5" dirty="0">
                <a:latin typeface="Calibri Light"/>
                <a:cs typeface="Calibri Light"/>
              </a:rPr>
              <a:t>can also </a:t>
            </a:r>
            <a:r>
              <a:rPr sz="1600" b="0" dirty="0">
                <a:latin typeface="Calibri Light"/>
                <a:cs typeface="Calibri Light"/>
              </a:rPr>
              <a:t>cancel</a:t>
            </a:r>
            <a:r>
              <a:rPr sz="1600" b="0" spc="-110" dirty="0">
                <a:latin typeface="Calibri Light"/>
                <a:cs typeface="Calibri Light"/>
              </a:rPr>
              <a:t> </a:t>
            </a:r>
            <a:r>
              <a:rPr sz="1600" b="0" spc="-10" dirty="0">
                <a:latin typeface="Calibri Light"/>
                <a:cs typeface="Calibri Light"/>
              </a:rPr>
              <a:t>any  </a:t>
            </a:r>
            <a:r>
              <a:rPr sz="1600" b="0" dirty="0">
                <a:latin typeface="Calibri Light"/>
                <a:cs typeface="Calibri Light"/>
              </a:rPr>
              <a:t>Sales</a:t>
            </a:r>
            <a:r>
              <a:rPr sz="1600" b="0" spc="-25" dirty="0">
                <a:latin typeface="Calibri Light"/>
                <a:cs typeface="Calibri Light"/>
              </a:rPr>
              <a:t> </a:t>
            </a:r>
            <a:r>
              <a:rPr sz="1600" b="0" spc="-35" dirty="0">
                <a:latin typeface="Calibri Light"/>
                <a:cs typeface="Calibri Light"/>
              </a:rPr>
              <a:t>Order.</a:t>
            </a:r>
            <a:endParaRPr sz="1600">
              <a:latin typeface="Calibri Light"/>
              <a:cs typeface="Calibri Light"/>
            </a:endParaRPr>
          </a:p>
          <a:p>
            <a:pPr marL="358140" marR="92075" indent="-345440">
              <a:lnSpc>
                <a:spcPct val="100000"/>
              </a:lnSpc>
              <a:buFont typeface="Arial"/>
              <a:buChar char="•"/>
              <a:tabLst>
                <a:tab pos="358140" algn="l"/>
                <a:tab pos="358775" algn="l"/>
              </a:tabLst>
            </a:pPr>
            <a:r>
              <a:rPr sz="1600" b="0" spc="5" dirty="0">
                <a:latin typeface="Calibri Light"/>
                <a:cs typeface="Calibri Light"/>
              </a:rPr>
              <a:t>Single </a:t>
            </a:r>
            <a:r>
              <a:rPr sz="1600" b="0" spc="-5" dirty="0">
                <a:latin typeface="Calibri Light"/>
                <a:cs typeface="Calibri Light"/>
              </a:rPr>
              <a:t>orders  </a:t>
            </a:r>
            <a:r>
              <a:rPr sz="1600" b="0" spc="-10" dirty="0">
                <a:latin typeface="Calibri Light"/>
                <a:cs typeface="Calibri Light"/>
              </a:rPr>
              <a:t>cancellation</a:t>
            </a:r>
            <a:r>
              <a:rPr sz="1600" b="0" spc="-175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should</a:t>
            </a:r>
            <a:r>
              <a:rPr sz="1600" b="0" spc="-170" dirty="0">
                <a:latin typeface="Calibri Light"/>
                <a:cs typeface="Calibri Light"/>
              </a:rPr>
              <a:t> </a:t>
            </a:r>
            <a:r>
              <a:rPr sz="1600" b="0" spc="20" dirty="0">
                <a:latin typeface="Calibri Light"/>
                <a:cs typeface="Calibri Light"/>
              </a:rPr>
              <a:t>be  </a:t>
            </a:r>
            <a:r>
              <a:rPr sz="1600" b="0" spc="10" dirty="0">
                <a:latin typeface="Calibri Light"/>
                <a:cs typeface="Calibri Light"/>
              </a:rPr>
              <a:t>from </a:t>
            </a:r>
            <a:r>
              <a:rPr sz="1600" b="0" spc="5" dirty="0">
                <a:latin typeface="Calibri Light"/>
                <a:cs typeface="Calibri Light"/>
              </a:rPr>
              <a:t>inside </a:t>
            </a:r>
            <a:r>
              <a:rPr sz="1600" b="0" spc="10" dirty="0">
                <a:latin typeface="Calibri Light"/>
                <a:cs typeface="Calibri Light"/>
              </a:rPr>
              <a:t>the sales  </a:t>
            </a:r>
            <a:r>
              <a:rPr sz="1600" b="0" spc="-10" dirty="0">
                <a:latin typeface="Calibri Light"/>
                <a:cs typeface="Calibri Light"/>
              </a:rPr>
              <a:t>orders.</a:t>
            </a:r>
            <a:endParaRPr sz="1600">
              <a:latin typeface="Calibri Light"/>
              <a:cs typeface="Calibri Light"/>
            </a:endParaRPr>
          </a:p>
          <a:p>
            <a:pPr marL="358140" marR="127000" indent="-34544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8775" algn="l"/>
              </a:tabLst>
            </a:pPr>
            <a:r>
              <a:rPr sz="1600" b="0" spc="-10" dirty="0">
                <a:latin typeface="Calibri Light"/>
                <a:cs typeface="Calibri Light"/>
              </a:rPr>
              <a:t>Operator</a:t>
            </a:r>
            <a:r>
              <a:rPr sz="1600" b="0" spc="-180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may</a:t>
            </a:r>
            <a:r>
              <a:rPr sz="1600" b="0" spc="-135" dirty="0">
                <a:latin typeface="Calibri Light"/>
                <a:cs typeface="Calibri Light"/>
              </a:rPr>
              <a:t> </a:t>
            </a:r>
            <a:r>
              <a:rPr sz="1600" b="0" dirty="0">
                <a:latin typeface="Calibri Light"/>
                <a:cs typeface="Calibri Light"/>
              </a:rPr>
              <a:t>change  </a:t>
            </a:r>
            <a:r>
              <a:rPr sz="1600" b="0" spc="10" dirty="0">
                <a:latin typeface="Calibri Light"/>
                <a:cs typeface="Calibri Light"/>
              </a:rPr>
              <a:t>qty</a:t>
            </a:r>
            <a:r>
              <a:rPr sz="1600" b="0" spc="-130" dirty="0">
                <a:latin typeface="Calibri Light"/>
                <a:cs typeface="Calibri Light"/>
              </a:rPr>
              <a:t> </a:t>
            </a:r>
            <a:r>
              <a:rPr sz="1600" b="0" spc="20" dirty="0">
                <a:latin typeface="Calibri Light"/>
                <a:cs typeface="Calibri Light"/>
              </a:rPr>
              <a:t>or</a:t>
            </a:r>
            <a:r>
              <a:rPr sz="1600" b="0" spc="-100" dirty="0">
                <a:latin typeface="Calibri Light"/>
                <a:cs typeface="Calibri Light"/>
              </a:rPr>
              <a:t> </a:t>
            </a:r>
            <a:r>
              <a:rPr sz="1600" b="0" spc="15" dirty="0">
                <a:latin typeface="Calibri Light"/>
                <a:cs typeface="Calibri Light"/>
              </a:rPr>
              <a:t>add</a:t>
            </a:r>
            <a:r>
              <a:rPr sz="1600" b="0" spc="-135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SKU</a:t>
            </a:r>
            <a:r>
              <a:rPr sz="1600" b="0" spc="-125" dirty="0">
                <a:latin typeface="Calibri Light"/>
                <a:cs typeface="Calibri Light"/>
              </a:rPr>
              <a:t> </a:t>
            </a:r>
            <a:r>
              <a:rPr sz="1600" b="0" spc="-10" dirty="0">
                <a:latin typeface="Calibri Light"/>
                <a:cs typeface="Calibri Light"/>
              </a:rPr>
              <a:t>before  </a:t>
            </a:r>
            <a:r>
              <a:rPr sz="1600" b="0" spc="-5" dirty="0">
                <a:latin typeface="Calibri Light"/>
                <a:cs typeface="Calibri Light"/>
              </a:rPr>
              <a:t>printing</a:t>
            </a:r>
            <a:r>
              <a:rPr sz="1600" b="0" spc="-120" dirty="0">
                <a:latin typeface="Calibri Light"/>
                <a:cs typeface="Calibri Light"/>
              </a:rPr>
              <a:t> </a:t>
            </a:r>
            <a:r>
              <a:rPr sz="1600" b="0" spc="-10" dirty="0">
                <a:latin typeface="Calibri Light"/>
                <a:cs typeface="Calibri Light"/>
              </a:rPr>
              <a:t>invoice.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83279" y="1137919"/>
            <a:ext cx="8407400" cy="4455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5020" y="1851660"/>
            <a:ext cx="817880" cy="152400"/>
          </a:xfrm>
          <a:custGeom>
            <a:avLst/>
            <a:gdLst/>
            <a:ahLst/>
            <a:cxnLst/>
            <a:rect l="l" t="t" r="r" b="b"/>
            <a:pathLst>
              <a:path w="817879" h="152400">
                <a:moveTo>
                  <a:pt x="0" y="152400"/>
                </a:moveTo>
                <a:lnTo>
                  <a:pt x="817879" y="152400"/>
                </a:lnTo>
                <a:lnTo>
                  <a:pt x="8178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5020" y="1851660"/>
            <a:ext cx="817880" cy="152400"/>
          </a:xfrm>
          <a:custGeom>
            <a:avLst/>
            <a:gdLst/>
            <a:ahLst/>
            <a:cxnLst/>
            <a:rect l="l" t="t" r="r" b="b"/>
            <a:pathLst>
              <a:path w="817879" h="152400">
                <a:moveTo>
                  <a:pt x="0" y="152400"/>
                </a:moveTo>
                <a:lnTo>
                  <a:pt x="817879" y="152400"/>
                </a:lnTo>
                <a:lnTo>
                  <a:pt x="8178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37254" y="1820163"/>
            <a:ext cx="61023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7E7E7E"/>
                </a:solidFill>
                <a:latin typeface="Calibri"/>
                <a:cs typeface="Calibri"/>
              </a:rPr>
              <a:t>Select</a:t>
            </a:r>
            <a:r>
              <a:rPr sz="1100" spc="-1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7E7E7E"/>
                </a:solidFill>
                <a:latin typeface="Calibri"/>
                <a:cs typeface="Calibri"/>
              </a:rPr>
              <a:t>PSR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68540" y="1851660"/>
            <a:ext cx="1259840" cy="152400"/>
          </a:xfrm>
          <a:custGeom>
            <a:avLst/>
            <a:gdLst/>
            <a:ahLst/>
            <a:cxnLst/>
            <a:rect l="l" t="t" r="r" b="b"/>
            <a:pathLst>
              <a:path w="1259840" h="152400">
                <a:moveTo>
                  <a:pt x="0" y="152400"/>
                </a:moveTo>
                <a:lnTo>
                  <a:pt x="1259840" y="152400"/>
                </a:lnTo>
                <a:lnTo>
                  <a:pt x="125984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28255" y="1820163"/>
            <a:ext cx="74104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7E7E7E"/>
                </a:solidFill>
                <a:latin typeface="Calibri"/>
                <a:cs typeface="Calibri"/>
              </a:rPr>
              <a:t>Select</a:t>
            </a:r>
            <a:r>
              <a:rPr sz="1100" spc="-1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7E7E7E"/>
                </a:solidFill>
                <a:latin typeface="Calibri"/>
                <a:cs typeface="Calibri"/>
              </a:rPr>
              <a:t>Route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99019" y="2298700"/>
            <a:ext cx="1259840" cy="152400"/>
          </a:xfrm>
          <a:custGeom>
            <a:avLst/>
            <a:gdLst/>
            <a:ahLst/>
            <a:cxnLst/>
            <a:rect l="l" t="t" r="r" b="b"/>
            <a:pathLst>
              <a:path w="1259840" h="152400">
                <a:moveTo>
                  <a:pt x="0" y="152400"/>
                </a:moveTo>
                <a:lnTo>
                  <a:pt x="1259840" y="152400"/>
                </a:lnTo>
                <a:lnTo>
                  <a:pt x="125984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9019" y="2298700"/>
            <a:ext cx="1259840" cy="152400"/>
          </a:xfrm>
          <a:custGeom>
            <a:avLst/>
            <a:gdLst/>
            <a:ahLst/>
            <a:cxnLst/>
            <a:rect l="l" t="t" r="r" b="b"/>
            <a:pathLst>
              <a:path w="1259840" h="152400">
                <a:moveTo>
                  <a:pt x="0" y="152400"/>
                </a:moveTo>
                <a:lnTo>
                  <a:pt x="1259840" y="152400"/>
                </a:lnTo>
                <a:lnTo>
                  <a:pt x="125984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99019" y="2267267"/>
            <a:ext cx="125984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7E7E7E"/>
                </a:solidFill>
                <a:latin typeface="Calibri"/>
                <a:cs typeface="Calibri"/>
              </a:rPr>
              <a:t>Select</a:t>
            </a:r>
            <a:r>
              <a:rPr sz="1100" spc="-7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7E7E7E"/>
                </a:solidFill>
                <a:latin typeface="Calibri"/>
                <a:cs typeface="Calibri"/>
              </a:rPr>
              <a:t>Outlet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09620" y="2298700"/>
            <a:ext cx="1031240" cy="152400"/>
          </a:xfrm>
          <a:custGeom>
            <a:avLst/>
            <a:gdLst/>
            <a:ahLst/>
            <a:cxnLst/>
            <a:rect l="l" t="t" r="r" b="b"/>
            <a:pathLst>
              <a:path w="1031239" h="152400">
                <a:moveTo>
                  <a:pt x="0" y="152400"/>
                </a:moveTo>
                <a:lnTo>
                  <a:pt x="1031239" y="152400"/>
                </a:lnTo>
                <a:lnTo>
                  <a:pt x="103123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09620" y="2298700"/>
            <a:ext cx="1031240" cy="152400"/>
          </a:xfrm>
          <a:custGeom>
            <a:avLst/>
            <a:gdLst/>
            <a:ahLst/>
            <a:cxnLst/>
            <a:rect l="l" t="t" r="r" b="b"/>
            <a:pathLst>
              <a:path w="1031239" h="152400">
                <a:moveTo>
                  <a:pt x="0" y="152400"/>
                </a:moveTo>
                <a:lnTo>
                  <a:pt x="1031239" y="152400"/>
                </a:lnTo>
                <a:lnTo>
                  <a:pt x="103123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13759" y="2267267"/>
            <a:ext cx="81978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7E7E7E"/>
                </a:solidFill>
                <a:latin typeface="Calibri"/>
                <a:cs typeface="Calibri"/>
              </a:rPr>
              <a:t>Select</a:t>
            </a:r>
            <a:r>
              <a:rPr sz="1100" spc="-10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100" spc="5" dirty="0">
                <a:solidFill>
                  <a:srgbClr val="7E7E7E"/>
                </a:solidFill>
                <a:latin typeface="Calibri"/>
                <a:cs typeface="Calibri"/>
              </a:rPr>
              <a:t>Market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85820" y="1140460"/>
            <a:ext cx="8402320" cy="4455160"/>
          </a:xfrm>
          <a:custGeom>
            <a:avLst/>
            <a:gdLst/>
            <a:ahLst/>
            <a:cxnLst/>
            <a:rect l="l" t="t" r="r" b="b"/>
            <a:pathLst>
              <a:path w="8402320" h="4455160">
                <a:moveTo>
                  <a:pt x="0" y="4455160"/>
                </a:moveTo>
                <a:lnTo>
                  <a:pt x="8402320" y="4455160"/>
                </a:lnTo>
                <a:lnTo>
                  <a:pt x="8402320" y="0"/>
                </a:lnTo>
                <a:lnTo>
                  <a:pt x="0" y="0"/>
                </a:lnTo>
                <a:lnTo>
                  <a:pt x="0" y="4455160"/>
                </a:lnTo>
                <a:close/>
              </a:path>
            </a:pathLst>
          </a:custGeom>
          <a:ln w="1524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8320" y="3327400"/>
            <a:ext cx="1854200" cy="213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21379" y="3157220"/>
            <a:ext cx="528320" cy="157480"/>
          </a:xfrm>
          <a:custGeom>
            <a:avLst/>
            <a:gdLst/>
            <a:ahLst/>
            <a:cxnLst/>
            <a:rect l="l" t="t" r="r" b="b"/>
            <a:pathLst>
              <a:path w="528320" h="157479">
                <a:moveTo>
                  <a:pt x="502031" y="0"/>
                </a:moveTo>
                <a:lnTo>
                  <a:pt x="26289" y="0"/>
                </a:lnTo>
                <a:lnTo>
                  <a:pt x="16073" y="2071"/>
                </a:lnTo>
                <a:lnTo>
                  <a:pt x="7715" y="7715"/>
                </a:lnTo>
                <a:lnTo>
                  <a:pt x="2071" y="16073"/>
                </a:lnTo>
                <a:lnTo>
                  <a:pt x="0" y="26288"/>
                </a:lnTo>
                <a:lnTo>
                  <a:pt x="0" y="131190"/>
                </a:lnTo>
                <a:lnTo>
                  <a:pt x="2071" y="141406"/>
                </a:lnTo>
                <a:lnTo>
                  <a:pt x="7715" y="149764"/>
                </a:lnTo>
                <a:lnTo>
                  <a:pt x="16073" y="155408"/>
                </a:lnTo>
                <a:lnTo>
                  <a:pt x="26289" y="157479"/>
                </a:lnTo>
                <a:lnTo>
                  <a:pt x="502031" y="157479"/>
                </a:lnTo>
                <a:lnTo>
                  <a:pt x="512246" y="155408"/>
                </a:lnTo>
                <a:lnTo>
                  <a:pt x="520604" y="149764"/>
                </a:lnTo>
                <a:lnTo>
                  <a:pt x="526248" y="141406"/>
                </a:lnTo>
                <a:lnTo>
                  <a:pt x="528320" y="131190"/>
                </a:lnTo>
                <a:lnTo>
                  <a:pt x="528320" y="26288"/>
                </a:lnTo>
                <a:lnTo>
                  <a:pt x="526248" y="16073"/>
                </a:lnTo>
                <a:lnTo>
                  <a:pt x="520604" y="7715"/>
                </a:lnTo>
                <a:lnTo>
                  <a:pt x="512246" y="2071"/>
                </a:lnTo>
                <a:lnTo>
                  <a:pt x="50203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1379" y="3157220"/>
            <a:ext cx="528320" cy="157480"/>
          </a:xfrm>
          <a:custGeom>
            <a:avLst/>
            <a:gdLst/>
            <a:ahLst/>
            <a:cxnLst/>
            <a:rect l="l" t="t" r="r" b="b"/>
            <a:pathLst>
              <a:path w="528320" h="157479">
                <a:moveTo>
                  <a:pt x="0" y="26288"/>
                </a:moveTo>
                <a:lnTo>
                  <a:pt x="2071" y="16073"/>
                </a:lnTo>
                <a:lnTo>
                  <a:pt x="7715" y="7715"/>
                </a:lnTo>
                <a:lnTo>
                  <a:pt x="16073" y="2071"/>
                </a:lnTo>
                <a:lnTo>
                  <a:pt x="26289" y="0"/>
                </a:lnTo>
                <a:lnTo>
                  <a:pt x="502031" y="0"/>
                </a:lnTo>
                <a:lnTo>
                  <a:pt x="512246" y="2071"/>
                </a:lnTo>
                <a:lnTo>
                  <a:pt x="520604" y="7715"/>
                </a:lnTo>
                <a:lnTo>
                  <a:pt x="526248" y="16073"/>
                </a:lnTo>
                <a:lnTo>
                  <a:pt x="528320" y="26288"/>
                </a:lnTo>
                <a:lnTo>
                  <a:pt x="528320" y="131190"/>
                </a:lnTo>
                <a:lnTo>
                  <a:pt x="526248" y="141406"/>
                </a:lnTo>
                <a:lnTo>
                  <a:pt x="520604" y="149764"/>
                </a:lnTo>
                <a:lnTo>
                  <a:pt x="512246" y="155408"/>
                </a:lnTo>
                <a:lnTo>
                  <a:pt x="502031" y="157479"/>
                </a:lnTo>
                <a:lnTo>
                  <a:pt x="26289" y="157479"/>
                </a:lnTo>
                <a:lnTo>
                  <a:pt x="16073" y="155408"/>
                </a:lnTo>
                <a:lnTo>
                  <a:pt x="7715" y="149764"/>
                </a:lnTo>
                <a:lnTo>
                  <a:pt x="2071" y="141406"/>
                </a:lnTo>
                <a:lnTo>
                  <a:pt x="0" y="131190"/>
                </a:lnTo>
                <a:lnTo>
                  <a:pt x="0" y="26288"/>
                </a:lnTo>
                <a:close/>
              </a:path>
            </a:pathLst>
          </a:custGeom>
          <a:ln w="15239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09009" y="3142932"/>
            <a:ext cx="34607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spc="10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Sales</a:t>
            </a:r>
            <a:r>
              <a:rPr spc="-125" dirty="0"/>
              <a:t> </a:t>
            </a:r>
            <a:r>
              <a:rPr dirty="0"/>
              <a:t>Order</a:t>
            </a:r>
            <a:r>
              <a:rPr spc="-165" dirty="0"/>
              <a:t> </a:t>
            </a:r>
            <a:r>
              <a:rPr spc="15" dirty="0"/>
              <a:t>View</a:t>
            </a:r>
            <a:r>
              <a:rPr spc="-160" dirty="0"/>
              <a:t> </a:t>
            </a:r>
            <a:r>
              <a:rPr spc="10" dirty="0"/>
              <a:t>(DB)</a:t>
            </a:r>
            <a:r>
              <a:rPr spc="-130" dirty="0"/>
              <a:t> </a:t>
            </a:r>
            <a:r>
              <a:rPr dirty="0"/>
              <a:t>:</a:t>
            </a:r>
          </a:p>
        </p:txBody>
      </p:sp>
      <p:sp>
        <p:nvSpPr>
          <p:cNvPr id="22" name="object 22"/>
          <p:cNvSpPr/>
          <p:nvPr/>
        </p:nvSpPr>
        <p:spPr>
          <a:xfrm>
            <a:off x="2271267" y="4030090"/>
            <a:ext cx="1932939" cy="679450"/>
          </a:xfrm>
          <a:custGeom>
            <a:avLst/>
            <a:gdLst/>
            <a:ahLst/>
            <a:cxnLst/>
            <a:rect l="l" t="t" r="r" b="b"/>
            <a:pathLst>
              <a:path w="1932939" h="679450">
                <a:moveTo>
                  <a:pt x="1858543" y="649412"/>
                </a:moveTo>
                <a:lnTo>
                  <a:pt x="1848231" y="679449"/>
                </a:lnTo>
                <a:lnTo>
                  <a:pt x="1932685" y="668146"/>
                </a:lnTo>
                <a:lnTo>
                  <a:pt x="1918355" y="653541"/>
                </a:lnTo>
                <a:lnTo>
                  <a:pt x="1870583" y="653541"/>
                </a:lnTo>
                <a:lnTo>
                  <a:pt x="1858543" y="649412"/>
                </a:lnTo>
                <a:close/>
              </a:path>
              <a:path w="1932939" h="679450">
                <a:moveTo>
                  <a:pt x="1862676" y="637372"/>
                </a:moveTo>
                <a:lnTo>
                  <a:pt x="1858543" y="649412"/>
                </a:lnTo>
                <a:lnTo>
                  <a:pt x="1870583" y="653541"/>
                </a:lnTo>
                <a:lnTo>
                  <a:pt x="1874646" y="641476"/>
                </a:lnTo>
                <a:lnTo>
                  <a:pt x="1862676" y="637372"/>
                </a:lnTo>
                <a:close/>
              </a:path>
              <a:path w="1932939" h="679450">
                <a:moveTo>
                  <a:pt x="1872995" y="607313"/>
                </a:moveTo>
                <a:lnTo>
                  <a:pt x="1862676" y="637372"/>
                </a:lnTo>
                <a:lnTo>
                  <a:pt x="1874646" y="641476"/>
                </a:lnTo>
                <a:lnTo>
                  <a:pt x="1870583" y="653541"/>
                </a:lnTo>
                <a:lnTo>
                  <a:pt x="1918355" y="653541"/>
                </a:lnTo>
                <a:lnTo>
                  <a:pt x="1872995" y="607313"/>
                </a:lnTo>
                <a:close/>
              </a:path>
              <a:path w="1932939" h="679450">
                <a:moveTo>
                  <a:pt x="4063" y="0"/>
                </a:moveTo>
                <a:lnTo>
                  <a:pt x="0" y="11937"/>
                </a:lnTo>
                <a:lnTo>
                  <a:pt x="1858543" y="649412"/>
                </a:lnTo>
                <a:lnTo>
                  <a:pt x="1862676" y="637372"/>
                </a:lnTo>
                <a:lnTo>
                  <a:pt x="406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0379" y="4620259"/>
            <a:ext cx="436880" cy="127000"/>
          </a:xfrm>
          <a:custGeom>
            <a:avLst/>
            <a:gdLst/>
            <a:ahLst/>
            <a:cxnLst/>
            <a:rect l="l" t="t" r="r" b="b"/>
            <a:pathLst>
              <a:path w="436879" h="127000">
                <a:moveTo>
                  <a:pt x="0" y="127000"/>
                </a:moveTo>
                <a:lnTo>
                  <a:pt x="436879" y="127000"/>
                </a:lnTo>
                <a:lnTo>
                  <a:pt x="43687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10379" y="4620259"/>
            <a:ext cx="436880" cy="127000"/>
          </a:xfrm>
          <a:custGeom>
            <a:avLst/>
            <a:gdLst/>
            <a:ahLst/>
            <a:cxnLst/>
            <a:rect l="l" t="t" r="r" b="b"/>
            <a:pathLst>
              <a:path w="436879" h="127000">
                <a:moveTo>
                  <a:pt x="0" y="127000"/>
                </a:moveTo>
                <a:lnTo>
                  <a:pt x="436879" y="127000"/>
                </a:lnTo>
                <a:lnTo>
                  <a:pt x="43687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70220" y="3345179"/>
            <a:ext cx="528320" cy="157480"/>
          </a:xfrm>
          <a:prstGeom prst="rect">
            <a:avLst/>
          </a:prstGeom>
          <a:solidFill>
            <a:srgbClr val="5B9BD4"/>
          </a:solidFill>
          <a:ln w="15240">
            <a:solidFill>
              <a:srgbClr val="41709C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5"/>
              </a:spcBef>
            </a:pPr>
            <a:r>
              <a:rPr sz="800" spc="10" dirty="0">
                <a:solidFill>
                  <a:srgbClr val="FFFFFF"/>
                </a:solidFill>
                <a:latin typeface="Calibri"/>
                <a:cs typeface="Calibri"/>
              </a:rPr>
              <a:t>Challan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644" y="392684"/>
            <a:ext cx="802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Challan</a:t>
            </a:r>
            <a:r>
              <a:rPr spc="-210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0504" y="1852929"/>
            <a:ext cx="2854960" cy="319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600" b="0" spc="-20" dirty="0">
                <a:latin typeface="Calibri Light"/>
                <a:cs typeface="Calibri Light"/>
              </a:rPr>
              <a:t>SKU </a:t>
            </a:r>
            <a:r>
              <a:rPr sz="1600" b="0" spc="5" dirty="0">
                <a:latin typeface="Calibri Light"/>
                <a:cs typeface="Calibri Light"/>
              </a:rPr>
              <a:t>name </a:t>
            </a:r>
            <a:r>
              <a:rPr sz="1600" b="0" dirty="0">
                <a:latin typeface="Calibri Light"/>
                <a:cs typeface="Calibri Light"/>
              </a:rPr>
              <a:t>in </a:t>
            </a:r>
            <a:r>
              <a:rPr sz="1600" b="0" spc="5" dirty="0">
                <a:latin typeface="Calibri Light"/>
                <a:cs typeface="Calibri Light"/>
              </a:rPr>
              <a:t>bangla</a:t>
            </a:r>
            <a:r>
              <a:rPr sz="1600" b="0" spc="-50" dirty="0">
                <a:latin typeface="Calibri Light"/>
                <a:cs typeface="Calibri Light"/>
              </a:rPr>
              <a:t> </a:t>
            </a:r>
            <a:r>
              <a:rPr sz="1600" b="0" spc="-10" dirty="0">
                <a:latin typeface="Calibri Light"/>
                <a:cs typeface="Calibri Light"/>
              </a:rPr>
              <a:t>font.</a:t>
            </a:r>
            <a:endParaRPr sz="1600">
              <a:latin typeface="Calibri Light"/>
              <a:cs typeface="Calibri Light"/>
            </a:endParaRPr>
          </a:p>
          <a:p>
            <a:pPr marL="297180" indent="-284480">
              <a:lnSpc>
                <a:spcPct val="100000"/>
              </a:lnSpc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600" b="0" dirty="0">
                <a:latin typeface="Calibri Light"/>
                <a:cs typeface="Calibri Light"/>
              </a:rPr>
              <a:t>Challan will </a:t>
            </a:r>
            <a:r>
              <a:rPr sz="1600" b="0" spc="5" dirty="0">
                <a:latin typeface="Calibri Light"/>
                <a:cs typeface="Calibri Light"/>
              </a:rPr>
              <a:t>print </a:t>
            </a:r>
            <a:r>
              <a:rPr sz="1600" b="0" spc="-10" dirty="0">
                <a:latin typeface="Calibri Light"/>
                <a:cs typeface="Calibri Light"/>
              </a:rPr>
              <a:t>rout</a:t>
            </a:r>
            <a:r>
              <a:rPr sz="1600" b="0" spc="-10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or</a:t>
            </a:r>
            <a:endParaRPr sz="1600">
              <a:latin typeface="Calibri Light"/>
              <a:cs typeface="Calibri Light"/>
            </a:endParaRPr>
          </a:p>
          <a:p>
            <a:pPr marL="297180">
              <a:lnSpc>
                <a:spcPct val="100000"/>
              </a:lnSpc>
            </a:pPr>
            <a:r>
              <a:rPr sz="1600" b="0" spc="-5" dirty="0">
                <a:latin typeface="Calibri Light"/>
                <a:cs typeface="Calibri Light"/>
              </a:rPr>
              <a:t>market</a:t>
            </a:r>
            <a:r>
              <a:rPr sz="1600" b="0" spc="-9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wise</a:t>
            </a:r>
            <a:endParaRPr sz="1600">
              <a:latin typeface="Calibri Light"/>
              <a:cs typeface="Calibri Light"/>
            </a:endParaRPr>
          </a:p>
          <a:p>
            <a:pPr marL="297180" marR="414020" indent="-284480">
              <a:lnSpc>
                <a:spcPct val="100000"/>
              </a:lnSpc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600" b="0" dirty="0">
                <a:latin typeface="Calibri Light"/>
                <a:cs typeface="Calibri Light"/>
              </a:rPr>
              <a:t>Challan is </a:t>
            </a:r>
            <a:r>
              <a:rPr sz="1600" b="0" spc="-5" dirty="0">
                <a:latin typeface="Calibri Light"/>
                <a:cs typeface="Calibri Light"/>
              </a:rPr>
              <a:t>the </a:t>
            </a:r>
            <a:r>
              <a:rPr sz="1600" b="0" dirty="0">
                <a:latin typeface="Calibri Light"/>
                <a:cs typeface="Calibri Light"/>
              </a:rPr>
              <a:t>summery</a:t>
            </a:r>
            <a:r>
              <a:rPr sz="1600" b="0" spc="-80" dirty="0">
                <a:latin typeface="Calibri Light"/>
                <a:cs typeface="Calibri Light"/>
              </a:rPr>
              <a:t> </a:t>
            </a:r>
            <a:r>
              <a:rPr sz="1600" b="0" dirty="0">
                <a:latin typeface="Calibri Light"/>
                <a:cs typeface="Calibri Light"/>
              </a:rPr>
              <a:t>all  </a:t>
            </a:r>
            <a:r>
              <a:rPr sz="1600" b="0" spc="-5" dirty="0">
                <a:latin typeface="Calibri Light"/>
                <a:cs typeface="Calibri Light"/>
              </a:rPr>
              <a:t>invoices </a:t>
            </a:r>
            <a:r>
              <a:rPr sz="1600" b="0" dirty="0">
                <a:latin typeface="Calibri Light"/>
                <a:cs typeface="Calibri Light"/>
              </a:rPr>
              <a:t>of </a:t>
            </a:r>
            <a:r>
              <a:rPr sz="1600" b="0" spc="-5" dirty="0">
                <a:latin typeface="Calibri Light"/>
                <a:cs typeface="Calibri Light"/>
              </a:rPr>
              <a:t>selected  </a:t>
            </a:r>
            <a:r>
              <a:rPr sz="1600" b="0" spc="-10" dirty="0">
                <a:latin typeface="Calibri Light"/>
                <a:cs typeface="Calibri Light"/>
              </a:rPr>
              <a:t>invoices/rout/market</a:t>
            </a:r>
            <a:endParaRPr sz="1600">
              <a:latin typeface="Calibri Light"/>
              <a:cs typeface="Calibri Light"/>
            </a:endParaRPr>
          </a:p>
          <a:p>
            <a:pPr marL="297180" marR="5080" indent="-2844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600" b="0" dirty="0">
                <a:latin typeface="Calibri Light"/>
                <a:cs typeface="Calibri Light"/>
              </a:rPr>
              <a:t>Challan print time pop up  notification </a:t>
            </a:r>
            <a:r>
              <a:rPr sz="1600" b="0" spc="-5" dirty="0">
                <a:latin typeface="Calibri Light"/>
                <a:cs typeface="Calibri Light"/>
              </a:rPr>
              <a:t>to </a:t>
            </a:r>
            <a:r>
              <a:rPr sz="1600" b="0" dirty="0">
                <a:latin typeface="Calibri Light"/>
                <a:cs typeface="Calibri Light"/>
              </a:rPr>
              <a:t>input </a:t>
            </a:r>
            <a:r>
              <a:rPr sz="16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vehicle  </a:t>
            </a:r>
            <a:r>
              <a:rPr sz="1600" b="0" u="sng" spc="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name,</a:t>
            </a:r>
            <a:r>
              <a:rPr sz="1600" b="0" u="sng" spc="-13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driver</a:t>
            </a:r>
            <a:r>
              <a:rPr sz="1600" b="0" u="sng" spc="-13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spc="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name</a:t>
            </a:r>
            <a:r>
              <a:rPr sz="1600" b="0" u="sng" spc="-17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spc="1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and</a:t>
            </a:r>
            <a:r>
              <a:rPr sz="1600" b="0" u="sng" spc="-13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delivery  </a:t>
            </a:r>
            <a:r>
              <a:rPr sz="1600" b="0" u="sng" spc="1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man</a:t>
            </a:r>
            <a:endParaRPr sz="1600">
              <a:latin typeface="Calibri Light"/>
              <a:cs typeface="Calibri Light"/>
            </a:endParaRPr>
          </a:p>
          <a:p>
            <a:pPr marL="297180" marR="21590" indent="-2844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600" b="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Before</a:t>
            </a:r>
            <a:r>
              <a:rPr sz="1600" b="0" u="sng" spc="-12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challan</a:t>
            </a:r>
            <a:r>
              <a:rPr sz="1600" b="0" u="sng" spc="-15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printing,</a:t>
            </a:r>
            <a:r>
              <a:rPr sz="1600" b="0" u="sng" spc="-12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spc="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need</a:t>
            </a:r>
            <a:r>
              <a:rPr sz="1600" b="0" u="sng" spc="-12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spc="1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to  add </a:t>
            </a:r>
            <a:r>
              <a:rPr sz="16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additional </a:t>
            </a:r>
            <a:r>
              <a:rPr sz="1600" b="0" u="sng" spc="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qty </a:t>
            </a:r>
            <a:r>
              <a:rPr sz="1600" b="0" u="sng" spc="2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of </a:t>
            </a:r>
            <a:r>
              <a:rPr sz="1600" b="0" u="sng" spc="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exising  SKU</a:t>
            </a:r>
            <a:r>
              <a:rPr sz="1600" b="0" u="sng" spc="-1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spc="1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and</a:t>
            </a:r>
            <a:r>
              <a:rPr sz="1600" b="0" u="sng" spc="-12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spc="2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New</a:t>
            </a:r>
            <a:r>
              <a:rPr sz="1600" b="0" u="sng" spc="-17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SKU.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908" y="4659121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25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908" y="5212588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7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24908" y="605248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49517" y="4659121"/>
            <a:ext cx="0" cy="280035"/>
          </a:xfrm>
          <a:custGeom>
            <a:avLst/>
            <a:gdLst/>
            <a:ahLst/>
            <a:cxnLst/>
            <a:rect l="l" t="t" r="r" b="b"/>
            <a:pathLst>
              <a:path h="280035">
                <a:moveTo>
                  <a:pt x="0" y="0"/>
                </a:moveTo>
                <a:lnTo>
                  <a:pt x="0" y="27990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49517" y="5212588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73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9517" y="6052489"/>
            <a:ext cx="0" cy="292735"/>
          </a:xfrm>
          <a:custGeom>
            <a:avLst/>
            <a:gdLst/>
            <a:ahLst/>
            <a:cxnLst/>
            <a:rect l="l" t="t" r="r" b="b"/>
            <a:pathLst>
              <a:path h="292735">
                <a:moveTo>
                  <a:pt x="0" y="0"/>
                </a:moveTo>
                <a:lnTo>
                  <a:pt x="0" y="2926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300" y="4939029"/>
            <a:ext cx="0" cy="1918970"/>
          </a:xfrm>
          <a:custGeom>
            <a:avLst/>
            <a:gdLst/>
            <a:ahLst/>
            <a:cxnLst/>
            <a:rect l="l" t="t" r="r" b="b"/>
            <a:pathLst>
              <a:path h="1918970">
                <a:moveTo>
                  <a:pt x="0" y="0"/>
                </a:moveTo>
                <a:lnTo>
                  <a:pt x="0" y="19189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09911" y="4939029"/>
            <a:ext cx="0" cy="1918970"/>
          </a:xfrm>
          <a:custGeom>
            <a:avLst/>
            <a:gdLst/>
            <a:ahLst/>
            <a:cxnLst/>
            <a:rect l="l" t="t" r="r" b="b"/>
            <a:pathLst>
              <a:path h="1918970">
                <a:moveTo>
                  <a:pt x="0" y="0"/>
                </a:moveTo>
                <a:lnTo>
                  <a:pt x="0" y="19189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8558" y="4939029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19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8558" y="5218938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10">
                <a:moveTo>
                  <a:pt x="0" y="0"/>
                </a:moveTo>
                <a:lnTo>
                  <a:pt x="1337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18558" y="5498972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10">
                <a:moveTo>
                  <a:pt x="0" y="0"/>
                </a:moveTo>
                <a:lnTo>
                  <a:pt x="1337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89950" y="5778880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3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18558" y="6058839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10">
                <a:moveTo>
                  <a:pt x="0" y="0"/>
                </a:moveTo>
                <a:lnTo>
                  <a:pt x="1337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18558" y="6338785"/>
            <a:ext cx="1337310" cy="0"/>
          </a:xfrm>
          <a:custGeom>
            <a:avLst/>
            <a:gdLst/>
            <a:ahLst/>
            <a:cxnLst/>
            <a:rect l="l" t="t" r="r" b="b"/>
            <a:pathLst>
              <a:path w="1337310">
                <a:moveTo>
                  <a:pt x="0" y="0"/>
                </a:moveTo>
                <a:lnTo>
                  <a:pt x="133730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89950" y="6338785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>
                <a:moveTo>
                  <a:pt x="0" y="0"/>
                </a:moveTo>
                <a:lnTo>
                  <a:pt x="12263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19170" y="27940"/>
            <a:ext cx="81661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latin typeface="Arial"/>
                <a:cs typeface="Arial"/>
              </a:rPr>
              <a:t>K.M.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Enterprise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9170" y="450850"/>
            <a:ext cx="146367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spc="15" dirty="0">
                <a:latin typeface="Arial"/>
                <a:cs typeface="Arial"/>
              </a:rPr>
              <a:t>Sector</a:t>
            </a:r>
            <a:r>
              <a:rPr sz="700" b="1" spc="-80" dirty="0">
                <a:latin typeface="Arial"/>
                <a:cs typeface="Arial"/>
              </a:rPr>
              <a:t> </a:t>
            </a:r>
            <a:r>
              <a:rPr sz="700" b="1" spc="5" dirty="0">
                <a:latin typeface="Arial"/>
                <a:cs typeface="Arial"/>
              </a:rPr>
              <a:t>-12,</a:t>
            </a:r>
            <a:r>
              <a:rPr sz="700" b="1" spc="-45" dirty="0">
                <a:latin typeface="Arial"/>
                <a:cs typeface="Arial"/>
              </a:rPr>
              <a:t> </a:t>
            </a:r>
            <a:r>
              <a:rPr sz="700" b="1" spc="5" dirty="0">
                <a:latin typeface="Arial"/>
                <a:cs typeface="Arial"/>
              </a:rPr>
              <a:t>Road-3,</a:t>
            </a:r>
            <a:r>
              <a:rPr sz="700" b="1" spc="-75" dirty="0">
                <a:latin typeface="Arial"/>
                <a:cs typeface="Arial"/>
              </a:rPr>
              <a:t> </a:t>
            </a:r>
            <a:r>
              <a:rPr sz="700" b="1" spc="5" dirty="0">
                <a:latin typeface="Arial"/>
                <a:cs typeface="Arial"/>
              </a:rPr>
              <a:t>Uttara,</a:t>
            </a:r>
            <a:r>
              <a:rPr sz="700" b="1" spc="-80" dirty="0">
                <a:latin typeface="Arial"/>
                <a:cs typeface="Arial"/>
              </a:rPr>
              <a:t> </a:t>
            </a:r>
            <a:r>
              <a:rPr sz="700" b="1" spc="10" dirty="0">
                <a:latin typeface="Arial"/>
                <a:cs typeface="Arial"/>
              </a:rPr>
              <a:t>Dhaka.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00" b="1" spc="5" dirty="0">
                <a:latin typeface="Arial"/>
                <a:cs typeface="Arial"/>
              </a:rPr>
              <a:t>Challan</a:t>
            </a:r>
            <a:r>
              <a:rPr sz="700" b="1" spc="120" dirty="0">
                <a:latin typeface="Arial"/>
                <a:cs typeface="Arial"/>
              </a:rPr>
              <a:t> </a:t>
            </a:r>
            <a:r>
              <a:rPr sz="700" b="1" spc="10" dirty="0">
                <a:latin typeface="Arial"/>
                <a:cs typeface="Arial"/>
              </a:rPr>
              <a:t>Report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23426" y="560705"/>
            <a:ext cx="124841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b="1" spc="10" dirty="0">
                <a:latin typeface="Arial"/>
                <a:cs typeface="Arial"/>
              </a:rPr>
              <a:t>Print</a:t>
            </a:r>
            <a:r>
              <a:rPr sz="500" b="1" spc="-40" dirty="0">
                <a:latin typeface="Arial"/>
                <a:cs typeface="Arial"/>
              </a:rPr>
              <a:t> </a:t>
            </a:r>
            <a:r>
              <a:rPr sz="500" b="1" spc="5" dirty="0">
                <a:latin typeface="Arial"/>
                <a:cs typeface="Arial"/>
              </a:rPr>
              <a:t>Date</a:t>
            </a:r>
            <a:r>
              <a:rPr sz="500" b="1" spc="10" dirty="0">
                <a:latin typeface="Arial"/>
                <a:cs typeface="Arial"/>
              </a:rPr>
              <a:t> &amp;</a:t>
            </a:r>
            <a:r>
              <a:rPr sz="500" b="1" spc="-40" dirty="0">
                <a:latin typeface="Arial"/>
                <a:cs typeface="Arial"/>
              </a:rPr>
              <a:t> </a:t>
            </a:r>
            <a:r>
              <a:rPr sz="500" b="1" spc="5" dirty="0">
                <a:latin typeface="Arial"/>
                <a:cs typeface="Arial"/>
              </a:rPr>
              <a:t>Time:</a:t>
            </a:r>
            <a:r>
              <a:rPr sz="500" b="1" spc="-35" dirty="0">
                <a:latin typeface="Arial"/>
                <a:cs typeface="Arial"/>
              </a:rPr>
              <a:t> </a:t>
            </a:r>
            <a:r>
              <a:rPr sz="500" b="1" spc="5" dirty="0">
                <a:latin typeface="Arial"/>
                <a:cs typeface="Arial"/>
              </a:rPr>
              <a:t>09</a:t>
            </a:r>
            <a:r>
              <a:rPr sz="500" b="1" spc="-30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Jan</a:t>
            </a:r>
            <a:r>
              <a:rPr sz="500" b="1" spc="-25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2016</a:t>
            </a:r>
            <a:r>
              <a:rPr sz="500" b="1" spc="-30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01:55</a:t>
            </a:r>
            <a:r>
              <a:rPr sz="500" b="1" spc="-30" dirty="0">
                <a:latin typeface="Arial"/>
                <a:cs typeface="Arial"/>
              </a:rPr>
              <a:t> </a:t>
            </a:r>
            <a:r>
              <a:rPr sz="500" b="1" dirty="0">
                <a:latin typeface="Arial"/>
                <a:cs typeface="Arial"/>
              </a:rPr>
              <a:t>PM</a:t>
            </a:r>
            <a:endParaRPr sz="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19170" y="1027112"/>
            <a:ext cx="124777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</a:tabLst>
            </a:pPr>
            <a:r>
              <a:rPr sz="600" spc="-10" dirty="0">
                <a:latin typeface="Arial"/>
                <a:cs typeface="Arial"/>
              </a:rPr>
              <a:t>Section	</a:t>
            </a:r>
            <a:r>
              <a:rPr sz="600" dirty="0">
                <a:latin typeface="Arial"/>
                <a:cs typeface="Arial"/>
              </a:rPr>
              <a:t>:</a:t>
            </a:r>
            <a:r>
              <a:rPr sz="600" spc="-5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Briddhi-1-Wednesday</a:t>
            </a:r>
            <a:endParaRPr sz="600">
              <a:latin typeface="Arial"/>
              <a:cs typeface="Arial"/>
            </a:endParaRPr>
          </a:p>
          <a:p>
            <a:pPr marL="12700" marR="489584">
              <a:lnSpc>
                <a:spcPct val="100000"/>
              </a:lnSpc>
              <a:spcBef>
                <a:spcPts val="5"/>
              </a:spcBef>
              <a:tabLst>
                <a:tab pos="484505" algn="l"/>
              </a:tabLst>
            </a:pPr>
            <a:r>
              <a:rPr sz="600" spc="-10" dirty="0">
                <a:latin typeface="Arial"/>
                <a:cs typeface="Arial"/>
              </a:rPr>
              <a:t>Delivery </a:t>
            </a:r>
            <a:r>
              <a:rPr sz="600" spc="-30" dirty="0">
                <a:latin typeface="Arial"/>
                <a:cs typeface="Arial"/>
              </a:rPr>
              <a:t>Man </a:t>
            </a:r>
            <a:r>
              <a:rPr sz="600" dirty="0">
                <a:latin typeface="Arial"/>
                <a:cs typeface="Arial"/>
              </a:rPr>
              <a:t>: </a:t>
            </a:r>
            <a:r>
              <a:rPr sz="600" spc="-15" dirty="0">
                <a:latin typeface="Arial"/>
                <a:cs typeface="Arial"/>
              </a:rPr>
              <a:t>RA-01  </a:t>
            </a:r>
            <a:r>
              <a:rPr sz="600" spc="-10" dirty="0">
                <a:latin typeface="Arial"/>
                <a:cs typeface="Arial"/>
              </a:rPr>
              <a:t>Driver	</a:t>
            </a:r>
            <a:r>
              <a:rPr sz="600" dirty="0">
                <a:latin typeface="Arial"/>
                <a:cs typeface="Arial"/>
              </a:rPr>
              <a:t>:</a:t>
            </a:r>
            <a:r>
              <a:rPr sz="600" spc="-8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DR-01</a:t>
            </a:r>
            <a:endParaRPr sz="600">
              <a:latin typeface="Arial"/>
              <a:cs typeface="Arial"/>
            </a:endParaRPr>
          </a:p>
          <a:p>
            <a:pPr marL="12700" marR="250825">
              <a:lnSpc>
                <a:spcPct val="100000"/>
              </a:lnSpc>
            </a:pPr>
            <a:r>
              <a:rPr sz="600" spc="-10" dirty="0">
                <a:latin typeface="Arial"/>
                <a:cs typeface="Arial"/>
              </a:rPr>
              <a:t>Delivery </a:t>
            </a:r>
            <a:r>
              <a:rPr sz="600" spc="-5" dirty="0">
                <a:latin typeface="Arial"/>
                <a:cs typeface="Arial"/>
              </a:rPr>
              <a:t>Date </a:t>
            </a:r>
            <a:r>
              <a:rPr sz="600" dirty="0">
                <a:latin typeface="Arial"/>
                <a:cs typeface="Arial"/>
              </a:rPr>
              <a:t>: </a:t>
            </a:r>
            <a:r>
              <a:rPr sz="600" spc="-10" dirty="0">
                <a:latin typeface="Arial"/>
                <a:cs typeface="Arial"/>
              </a:rPr>
              <a:t>10-Dec-2015  </a:t>
            </a:r>
            <a:r>
              <a:rPr sz="600" dirty="0">
                <a:latin typeface="Arial"/>
                <a:cs typeface="Arial"/>
              </a:rPr>
              <a:t>PSR: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71671" y="1484566"/>
            <a:ext cx="36258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:</a:t>
            </a:r>
            <a:r>
              <a:rPr sz="600" spc="-45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Briddhi-1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19170" y="1484566"/>
            <a:ext cx="403860" cy="30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Arial"/>
                <a:cs typeface="Arial"/>
              </a:rPr>
              <a:t>Route</a:t>
            </a:r>
            <a:endParaRPr sz="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600" spc="-10" dirty="0">
                <a:latin typeface="Arial"/>
                <a:cs typeface="Arial"/>
              </a:rPr>
              <a:t>Sub rout</a:t>
            </a:r>
            <a:r>
              <a:rPr sz="600" spc="1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:  </a:t>
            </a:r>
            <a:r>
              <a:rPr sz="600" spc="-15" dirty="0">
                <a:latin typeface="Arial"/>
                <a:cs typeface="Arial"/>
              </a:rPr>
              <a:t>Challan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No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2023" y="1668145"/>
            <a:ext cx="8604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:</a:t>
            </a:r>
            <a:r>
              <a:rPr sz="600" spc="-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1000002241012150069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518534" y="2421001"/>
          <a:ext cx="6659880" cy="1404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0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36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823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15314">
                <a:tc>
                  <a:txBody>
                    <a:bodyPr/>
                    <a:lstStyle/>
                    <a:p>
                      <a:pPr marL="6985">
                        <a:lnSpc>
                          <a:spcPts val="118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marR="358775">
                        <a:lnSpc>
                          <a:spcPts val="12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SKU</a:t>
                      </a:r>
                      <a:r>
                        <a:rPr sz="1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Name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[Bangla]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18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Pack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size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marR="19050" algn="just">
                        <a:lnSpc>
                          <a:spcPts val="960"/>
                        </a:lnSpc>
                        <a:spcBef>
                          <a:spcPts val="10"/>
                        </a:spcBef>
                      </a:pPr>
                      <a:r>
                        <a:rPr sz="800" b="1" spc="-65" dirty="0">
                          <a:latin typeface="Arial"/>
                          <a:cs typeface="Arial"/>
                        </a:rPr>
                        <a:t>Ad 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  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on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620" algn="just">
                        <a:lnSpc>
                          <a:spcPts val="96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al  </a:t>
                      </a:r>
                      <a:r>
                        <a:rPr sz="800" b="1" spc="15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800" b="1" spc="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indent="127000">
                        <a:lnSpc>
                          <a:spcPts val="12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1st  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eap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indent="86360">
                        <a:lnSpc>
                          <a:spcPts val="12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  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eap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 indent="111760">
                        <a:lnSpc>
                          <a:spcPts val="12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d  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eap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 indent="-106680">
                        <a:lnSpc>
                          <a:spcPts val="12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tu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r  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18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80"/>
                        </a:lnSpc>
                      </a:pPr>
                      <a:r>
                        <a:rPr sz="1000" b="1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al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TP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0"/>
                        </a:lnSpc>
                      </a:pPr>
                      <a:r>
                        <a:rPr sz="1000" b="1" spc="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al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2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86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7up 2000 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ml</a:t>
                      </a:r>
                      <a:r>
                        <a:rPr sz="5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(PET)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500" spc="15" dirty="0">
                          <a:latin typeface="Arial"/>
                          <a:cs typeface="Arial"/>
                        </a:rPr>
                        <a:t>system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500" spc="15" dirty="0">
                          <a:latin typeface="Arial"/>
                          <a:cs typeface="Arial"/>
                        </a:rPr>
                        <a:t>syst</a:t>
                      </a:r>
                      <a:r>
                        <a:rPr sz="5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m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500" spc="15" dirty="0">
                          <a:latin typeface="Arial"/>
                          <a:cs typeface="Arial"/>
                        </a:rPr>
                        <a:t>syst</a:t>
                      </a:r>
                      <a:r>
                        <a:rPr sz="5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m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Only 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issued</a:t>
                      </a:r>
                      <a:r>
                        <a:rPr sz="5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500" spc="-10" dirty="0">
                          <a:latin typeface="Arial"/>
                          <a:cs typeface="Arial"/>
                        </a:rPr>
                        <a:t>TP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27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26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Mirinda</a:t>
                      </a:r>
                      <a:r>
                        <a:rPr sz="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Orange</a:t>
                      </a:r>
                      <a:r>
                        <a:rPr sz="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500</a:t>
                      </a:r>
                      <a:r>
                        <a:rPr sz="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ml</a:t>
                      </a:r>
                      <a:r>
                        <a:rPr sz="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(PET)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4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77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Mirinda</a:t>
                      </a:r>
                      <a:r>
                        <a:rPr sz="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Orange</a:t>
                      </a:r>
                      <a:r>
                        <a:rPr sz="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1000</a:t>
                      </a:r>
                      <a:r>
                        <a:rPr sz="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ml</a:t>
                      </a:r>
                      <a:r>
                        <a:rPr sz="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(PET)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027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131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Mirinda</a:t>
                      </a:r>
                      <a:r>
                        <a:rPr sz="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Orange</a:t>
                      </a:r>
                      <a:r>
                        <a:rPr sz="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250</a:t>
                      </a:r>
                      <a:r>
                        <a:rPr sz="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ml</a:t>
                      </a:r>
                      <a:r>
                        <a:rPr sz="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(PET)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02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51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spc="5" dirty="0">
                          <a:latin typeface="Arial"/>
                          <a:cs typeface="Arial"/>
                        </a:rPr>
                        <a:t>Mango</a:t>
                      </a:r>
                      <a:r>
                        <a:rPr sz="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Slice</a:t>
                      </a:r>
                      <a:r>
                        <a:rPr sz="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250</a:t>
                      </a:r>
                      <a:r>
                        <a:rPr sz="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ml</a:t>
                      </a:r>
                      <a:r>
                        <a:rPr sz="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spc="5" dirty="0">
                          <a:latin typeface="Arial"/>
                          <a:cs typeface="Arial"/>
                        </a:rPr>
                        <a:t>(GRB)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154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20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7up light 500 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ml</a:t>
                      </a:r>
                      <a:r>
                        <a:rPr sz="5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(PET)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02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75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spc="10" dirty="0">
                          <a:latin typeface="Arial"/>
                          <a:cs typeface="Arial"/>
                        </a:rPr>
                        <a:t>Pepsi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1000 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ml</a:t>
                      </a:r>
                      <a:r>
                        <a:rPr sz="5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(PET)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7027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dirty="0">
                          <a:latin typeface="Arial"/>
                          <a:cs typeface="Arial"/>
                        </a:rPr>
                        <a:t>85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500" spc="10" dirty="0">
                          <a:latin typeface="Arial"/>
                          <a:cs typeface="Arial"/>
                        </a:rPr>
                        <a:t>Pepsi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2000 </a:t>
                      </a:r>
                      <a:r>
                        <a:rPr sz="500" spc="10" dirty="0">
                          <a:latin typeface="Arial"/>
                          <a:cs typeface="Arial"/>
                        </a:rPr>
                        <a:t>ml</a:t>
                      </a:r>
                      <a:r>
                        <a:rPr sz="5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500" dirty="0">
                          <a:latin typeface="Arial"/>
                          <a:cs typeface="Arial"/>
                        </a:rPr>
                        <a:t>(PET)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5783579" y="3810000"/>
            <a:ext cx="18986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Arial"/>
                <a:cs typeface="Arial"/>
              </a:rPr>
              <a:t>T</a:t>
            </a:r>
            <a:r>
              <a:rPr sz="600" spc="-20" dirty="0">
                <a:latin typeface="Arial"/>
                <a:cs typeface="Arial"/>
              </a:rPr>
              <a:t>o</a:t>
            </a:r>
            <a:r>
              <a:rPr sz="600" spc="-10" dirty="0">
                <a:latin typeface="Arial"/>
                <a:cs typeface="Arial"/>
              </a:rPr>
              <a:t>t</a:t>
            </a:r>
            <a:r>
              <a:rPr sz="600" spc="-20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l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037701" y="3810000"/>
            <a:ext cx="18986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Arial"/>
                <a:cs typeface="Arial"/>
              </a:rPr>
              <a:t>T</a:t>
            </a:r>
            <a:r>
              <a:rPr sz="600" spc="-20" dirty="0">
                <a:latin typeface="Arial"/>
                <a:cs typeface="Arial"/>
              </a:rPr>
              <a:t>o</a:t>
            </a:r>
            <a:r>
              <a:rPr sz="600" spc="-10" dirty="0">
                <a:latin typeface="Arial"/>
                <a:cs typeface="Arial"/>
              </a:rPr>
              <a:t>t</a:t>
            </a:r>
            <a:r>
              <a:rPr sz="600" spc="-20" dirty="0">
                <a:latin typeface="Arial"/>
                <a:cs typeface="Arial"/>
              </a:rPr>
              <a:t>a</a:t>
            </a:r>
            <a:r>
              <a:rPr sz="600" spc="-5" dirty="0">
                <a:latin typeface="Arial"/>
                <a:cs typeface="Arial"/>
              </a:rPr>
              <a:t>l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32175" y="4090034"/>
            <a:ext cx="66548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20" dirty="0">
                <a:latin typeface="Arial"/>
                <a:cs typeface="Arial"/>
              </a:rPr>
              <a:t>Value </a:t>
            </a:r>
            <a:r>
              <a:rPr sz="600" b="1" spc="-5" dirty="0">
                <a:latin typeface="Arial"/>
                <a:cs typeface="Arial"/>
              </a:rPr>
              <a:t>Statement</a:t>
            </a:r>
            <a:r>
              <a:rPr sz="600" b="1" spc="-9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: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37959" y="4369752"/>
            <a:ext cx="56451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Arial"/>
                <a:cs typeface="Arial"/>
              </a:rPr>
              <a:t>For </a:t>
            </a:r>
            <a:r>
              <a:rPr sz="600" b="1" spc="-20" dirty="0">
                <a:latin typeface="Arial"/>
                <a:cs typeface="Arial"/>
              </a:rPr>
              <a:t>Accounts</a:t>
            </a:r>
            <a:r>
              <a:rPr sz="600" b="1" spc="9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: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49345" y="4650485"/>
            <a:ext cx="823594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Arial"/>
                <a:cs typeface="Arial"/>
              </a:rPr>
              <a:t>Gross Sales </a:t>
            </a:r>
            <a:r>
              <a:rPr sz="600" dirty="0">
                <a:latin typeface="Arial"/>
                <a:cs typeface="Arial"/>
              </a:rPr>
              <a:t>Raw(cs)</a:t>
            </a:r>
            <a:r>
              <a:rPr sz="600" spc="1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: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04434" y="4650485"/>
            <a:ext cx="10528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Arial"/>
                <a:cs typeface="Arial"/>
              </a:rPr>
              <a:t>Issue </a:t>
            </a:r>
            <a:r>
              <a:rPr sz="600" dirty="0">
                <a:latin typeface="Arial"/>
                <a:cs typeface="Arial"/>
              </a:rPr>
              <a:t>+ </a:t>
            </a:r>
            <a:r>
              <a:rPr sz="600" spc="-5" dirty="0">
                <a:latin typeface="Arial"/>
                <a:cs typeface="Arial"/>
              </a:rPr>
              <a:t>TP </a:t>
            </a:r>
            <a:r>
              <a:rPr sz="600" dirty="0">
                <a:latin typeface="Arial"/>
                <a:cs typeface="Arial"/>
              </a:rPr>
              <a:t>Case | PCS</a:t>
            </a:r>
            <a:r>
              <a:rPr sz="600" spc="-65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119.00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37959" y="4930394"/>
            <a:ext cx="4286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latin typeface="Arial"/>
                <a:cs typeface="Arial"/>
              </a:rPr>
              <a:t>Net </a:t>
            </a:r>
            <a:r>
              <a:rPr sz="600" spc="-15" dirty="0">
                <a:latin typeface="Arial"/>
                <a:cs typeface="Arial"/>
              </a:rPr>
              <a:t>Payable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45832" y="4930394"/>
            <a:ext cx="469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: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3625" y="5210111"/>
            <a:ext cx="81851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4225" algn="l"/>
              </a:tabLst>
            </a:pPr>
            <a:r>
              <a:rPr sz="600" spc="-30" dirty="0">
                <a:latin typeface="Arial"/>
                <a:cs typeface="Arial"/>
              </a:rPr>
              <a:t>G</a:t>
            </a:r>
            <a:r>
              <a:rPr sz="600" dirty="0">
                <a:latin typeface="Arial"/>
                <a:cs typeface="Arial"/>
              </a:rPr>
              <a:t>r</a:t>
            </a:r>
            <a:r>
              <a:rPr sz="600" spc="-20" dirty="0">
                <a:latin typeface="Arial"/>
                <a:cs typeface="Arial"/>
              </a:rPr>
              <a:t>o</a:t>
            </a:r>
            <a:r>
              <a:rPr sz="600" spc="15" dirty="0">
                <a:latin typeface="Arial"/>
                <a:cs typeface="Arial"/>
              </a:rPr>
              <a:t>s</a:t>
            </a:r>
            <a:r>
              <a:rPr sz="600" dirty="0">
                <a:latin typeface="Arial"/>
                <a:cs typeface="Arial"/>
              </a:rPr>
              <a:t>s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S</a:t>
            </a:r>
            <a:r>
              <a:rPr sz="600" spc="-20" dirty="0">
                <a:latin typeface="Arial"/>
                <a:cs typeface="Arial"/>
              </a:rPr>
              <a:t>a</a:t>
            </a:r>
            <a:r>
              <a:rPr sz="600" spc="-15" dirty="0">
                <a:latin typeface="Arial"/>
                <a:cs typeface="Arial"/>
              </a:rPr>
              <a:t>l</a:t>
            </a:r>
            <a:r>
              <a:rPr sz="600" spc="-20" dirty="0">
                <a:latin typeface="Arial"/>
                <a:cs typeface="Arial"/>
              </a:rPr>
              <a:t>e</a:t>
            </a:r>
            <a:r>
              <a:rPr sz="600" dirty="0">
                <a:latin typeface="Arial"/>
                <a:cs typeface="Arial"/>
              </a:rPr>
              <a:t>s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(</a:t>
            </a:r>
            <a:r>
              <a:rPr sz="600" spc="-20" dirty="0">
                <a:latin typeface="Arial"/>
                <a:cs typeface="Arial"/>
              </a:rPr>
              <a:t>8</a:t>
            </a:r>
            <a:r>
              <a:rPr sz="600" spc="10" dirty="0">
                <a:latin typeface="Arial"/>
                <a:cs typeface="Arial"/>
              </a:rPr>
              <a:t>O</a:t>
            </a:r>
            <a:r>
              <a:rPr sz="600" spc="15" dirty="0">
                <a:latin typeface="Arial"/>
                <a:cs typeface="Arial"/>
              </a:rPr>
              <a:t>z</a:t>
            </a:r>
            <a:r>
              <a:rPr sz="600" dirty="0">
                <a:latin typeface="Arial"/>
                <a:cs typeface="Arial"/>
              </a:rPr>
              <a:t>)	: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79034" y="5210111"/>
            <a:ext cx="107950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Arial"/>
                <a:cs typeface="Arial"/>
              </a:rPr>
              <a:t>Issue </a:t>
            </a:r>
            <a:r>
              <a:rPr sz="600" dirty="0">
                <a:latin typeface="Arial"/>
                <a:cs typeface="Arial"/>
              </a:rPr>
              <a:t>+ </a:t>
            </a:r>
            <a:r>
              <a:rPr sz="600" spc="-5" dirty="0">
                <a:latin typeface="Arial"/>
                <a:cs typeface="Arial"/>
              </a:rPr>
              <a:t>TP </a:t>
            </a:r>
            <a:r>
              <a:rPr sz="600" spc="-10" dirty="0">
                <a:latin typeface="Arial"/>
                <a:cs typeface="Arial"/>
              </a:rPr>
              <a:t>Weight in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Oz188.94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37959" y="5770879"/>
            <a:ext cx="54927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Arial"/>
                <a:cs typeface="Arial"/>
              </a:rPr>
              <a:t>Credit </a:t>
            </a:r>
            <a:r>
              <a:rPr sz="600" spc="-20" dirty="0">
                <a:latin typeface="Arial"/>
                <a:cs typeface="Arial"/>
              </a:rPr>
              <a:t>Given</a:t>
            </a:r>
            <a:r>
              <a:rPr sz="600" spc="8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(-)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71689" y="5770879"/>
            <a:ext cx="469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Arial"/>
                <a:cs typeface="Arial"/>
              </a:rPr>
              <a:t>: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32175" y="6051232"/>
            <a:ext cx="8337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Arial"/>
                <a:cs typeface="Arial"/>
              </a:rPr>
              <a:t>Gross Sales </a:t>
            </a:r>
            <a:r>
              <a:rPr sz="600" spc="-20" dirty="0">
                <a:latin typeface="Arial"/>
                <a:cs typeface="Arial"/>
              </a:rPr>
              <a:t>(Value </a:t>
            </a:r>
            <a:r>
              <a:rPr sz="600" dirty="0">
                <a:latin typeface="Arial"/>
                <a:cs typeface="Arial"/>
              </a:rPr>
              <a:t>)</a:t>
            </a:r>
            <a:r>
              <a:rPr sz="600" spc="15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: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95875" y="6051232"/>
            <a:ext cx="9620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Arial"/>
                <a:cs typeface="Arial"/>
              </a:rPr>
              <a:t>Issue Total </a:t>
            </a:r>
            <a:r>
              <a:rPr sz="600" spc="-20" dirty="0">
                <a:latin typeface="Arial"/>
                <a:cs typeface="Arial"/>
              </a:rPr>
              <a:t>Value</a:t>
            </a:r>
            <a:r>
              <a:rPr sz="600" spc="110" dirty="0">
                <a:latin typeface="Arial"/>
                <a:cs typeface="Arial"/>
              </a:rPr>
              <a:t> </a:t>
            </a:r>
            <a:r>
              <a:rPr sz="600" spc="-15" dirty="0">
                <a:latin typeface="Arial"/>
                <a:cs typeface="Arial"/>
              </a:rPr>
              <a:t>50,729.22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537959" y="6331267"/>
            <a:ext cx="9105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latin typeface="Arial"/>
                <a:cs typeface="Arial"/>
              </a:rPr>
              <a:t>Prev </a:t>
            </a:r>
            <a:r>
              <a:rPr sz="600" spc="-10" dirty="0">
                <a:latin typeface="Arial"/>
                <a:cs typeface="Arial"/>
              </a:rPr>
              <a:t>Credit Collected </a:t>
            </a:r>
            <a:r>
              <a:rPr sz="600" dirty="0">
                <a:latin typeface="Arial"/>
                <a:cs typeface="Arial"/>
              </a:rPr>
              <a:t>(-)</a:t>
            </a:r>
            <a:r>
              <a:rPr sz="600" spc="1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: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32175" y="6610984"/>
            <a:ext cx="845185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Arial"/>
                <a:cs typeface="Arial"/>
              </a:rPr>
              <a:t>Free </a:t>
            </a:r>
            <a:r>
              <a:rPr sz="600" spc="-15" dirty="0">
                <a:latin typeface="Arial"/>
                <a:cs typeface="Arial"/>
              </a:rPr>
              <a:t>Sales value </a:t>
            </a:r>
            <a:r>
              <a:rPr sz="600" dirty="0">
                <a:latin typeface="Arial"/>
                <a:cs typeface="Arial"/>
              </a:rPr>
              <a:t>(-)</a:t>
            </a:r>
            <a:r>
              <a:rPr sz="600" spc="1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: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177539" y="2540"/>
            <a:ext cx="7310120" cy="6855459"/>
          </a:xfrm>
          <a:custGeom>
            <a:avLst/>
            <a:gdLst/>
            <a:ahLst/>
            <a:cxnLst/>
            <a:rect l="l" t="t" r="r" b="b"/>
            <a:pathLst>
              <a:path w="7310120" h="6855459">
                <a:moveTo>
                  <a:pt x="7310119" y="6855456"/>
                </a:moveTo>
                <a:lnTo>
                  <a:pt x="7310119" y="0"/>
                </a:lnTo>
                <a:lnTo>
                  <a:pt x="0" y="0"/>
                </a:lnTo>
                <a:lnTo>
                  <a:pt x="0" y="6855456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" y="421639"/>
            <a:ext cx="12176759" cy="5125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770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Invoice</a:t>
            </a:r>
            <a:r>
              <a:rPr spc="-195" dirty="0"/>
              <a:t> </a:t>
            </a:r>
            <a:r>
              <a:rPr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08529" y="5472429"/>
            <a:ext cx="7220584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latin typeface="Calibri Light"/>
                <a:cs typeface="Calibri Light"/>
              </a:rPr>
              <a:t>Note: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600" b="0" spc="-5" dirty="0">
                <a:latin typeface="Calibri Light"/>
                <a:cs typeface="Calibri Light"/>
              </a:rPr>
              <a:t>PSR </a:t>
            </a:r>
            <a:r>
              <a:rPr sz="1600" b="0" dirty="0">
                <a:latin typeface="Calibri Light"/>
                <a:cs typeface="Calibri Light"/>
              </a:rPr>
              <a:t>Mobile</a:t>
            </a:r>
            <a:r>
              <a:rPr sz="1600" b="0" spc="-15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Number</a:t>
            </a:r>
            <a:endParaRPr sz="1600">
              <a:latin typeface="Calibri Light"/>
              <a:cs typeface="Calibri Light"/>
            </a:endParaRPr>
          </a:p>
          <a:p>
            <a:pPr marL="358140" indent="-345440">
              <a:lnSpc>
                <a:spcPct val="100000"/>
              </a:lnSpc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1600" b="0" spc="-5" dirty="0">
                <a:latin typeface="Calibri Light"/>
                <a:cs typeface="Calibri Light"/>
              </a:rPr>
              <a:t>Invoice</a:t>
            </a:r>
            <a:r>
              <a:rPr sz="1600" b="0" spc="-60" dirty="0">
                <a:latin typeface="Calibri Light"/>
                <a:cs typeface="Calibri Light"/>
              </a:rPr>
              <a:t> </a:t>
            </a:r>
            <a:r>
              <a:rPr sz="1600" b="0" dirty="0">
                <a:latin typeface="Calibri Light"/>
                <a:cs typeface="Calibri Light"/>
              </a:rPr>
              <a:t>printing</a:t>
            </a:r>
            <a:r>
              <a:rPr sz="1600" b="0" spc="-20" dirty="0">
                <a:latin typeface="Calibri Light"/>
                <a:cs typeface="Calibri Light"/>
              </a:rPr>
              <a:t> </a:t>
            </a:r>
            <a:r>
              <a:rPr sz="1600" b="0" dirty="0">
                <a:latin typeface="Calibri Light"/>
                <a:cs typeface="Calibri Light"/>
              </a:rPr>
              <a:t>will</a:t>
            </a:r>
            <a:r>
              <a:rPr sz="1600" b="0" spc="-30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be</a:t>
            </a:r>
            <a:r>
              <a:rPr sz="1600" b="0" spc="2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rout/market/single</a:t>
            </a:r>
            <a:r>
              <a:rPr sz="1600" b="0" spc="-140" dirty="0">
                <a:latin typeface="Calibri Light"/>
                <a:cs typeface="Calibri Light"/>
              </a:rPr>
              <a:t> </a:t>
            </a:r>
            <a:r>
              <a:rPr sz="1600" b="0" dirty="0">
                <a:latin typeface="Calibri Light"/>
                <a:cs typeface="Calibri Light"/>
              </a:rPr>
              <a:t>outlet</a:t>
            </a:r>
            <a:r>
              <a:rPr sz="1600" b="0" spc="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wise</a:t>
            </a:r>
            <a:r>
              <a:rPr sz="1600" b="0" spc="25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but only</a:t>
            </a:r>
            <a:r>
              <a:rPr sz="1600" b="0" spc="-40" dirty="0">
                <a:latin typeface="Calibri Light"/>
                <a:cs typeface="Calibri Light"/>
              </a:rPr>
              <a:t> </a:t>
            </a:r>
            <a:r>
              <a:rPr sz="1600" b="0" u="sng" spc="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after</a:t>
            </a:r>
            <a:r>
              <a:rPr sz="1600" b="0" u="sng" spc="-15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printing</a:t>
            </a:r>
            <a:r>
              <a:rPr sz="1600" b="0" u="sng" spc="-9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challan</a:t>
            </a:r>
            <a:r>
              <a:rPr sz="1600" b="0" spc="-5" dirty="0">
                <a:latin typeface="Calibri Light"/>
                <a:cs typeface="Calibri Light"/>
              </a:rPr>
              <a:t>.</a:t>
            </a:r>
            <a:endParaRPr sz="1600">
              <a:latin typeface="Calibri Light"/>
              <a:cs typeface="Calibri Light"/>
            </a:endParaRPr>
          </a:p>
          <a:p>
            <a:pPr marL="358140" indent="-34544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16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Owner </a:t>
            </a:r>
            <a:r>
              <a:rPr sz="16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address, </a:t>
            </a:r>
            <a:r>
              <a:rPr sz="1600" b="0" u="sng" spc="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owner name and </a:t>
            </a:r>
            <a:r>
              <a:rPr sz="1600" b="0" u="sng" spc="-2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SKU </a:t>
            </a:r>
            <a:r>
              <a:rPr sz="1600" b="0" u="sng" spc="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name,</a:t>
            </a:r>
            <a:r>
              <a:rPr sz="1600" b="0" spc="5" dirty="0">
                <a:latin typeface="Calibri Light"/>
                <a:cs typeface="Calibri Light"/>
              </a:rPr>
              <a:t> </a:t>
            </a:r>
            <a:r>
              <a:rPr sz="1600" b="0" dirty="0">
                <a:latin typeface="Calibri Light"/>
                <a:cs typeface="Calibri Light"/>
              </a:rPr>
              <a:t>will be in</a:t>
            </a:r>
            <a:r>
              <a:rPr sz="1600" b="0" spc="-160" dirty="0">
                <a:latin typeface="Calibri Light"/>
                <a:cs typeface="Calibri Light"/>
              </a:rPr>
              <a:t> </a:t>
            </a:r>
            <a:r>
              <a:rPr sz="1600" b="0" dirty="0">
                <a:latin typeface="Calibri Light"/>
                <a:cs typeface="Calibri Light"/>
              </a:rPr>
              <a:t>Bengla.</a:t>
            </a:r>
            <a:endParaRPr sz="1600">
              <a:latin typeface="Calibri Light"/>
              <a:cs typeface="Calibri Light"/>
            </a:endParaRPr>
          </a:p>
          <a:p>
            <a:pPr marL="358140" indent="-345440">
              <a:lnSpc>
                <a:spcPct val="100000"/>
              </a:lnSpc>
              <a:buFont typeface="Arial"/>
              <a:buChar char="•"/>
              <a:tabLst>
                <a:tab pos="357505" algn="l"/>
                <a:tab pos="358140" algn="l"/>
              </a:tabLst>
            </a:pPr>
            <a:r>
              <a:rPr sz="1600" b="0" spc="5" dirty="0">
                <a:latin typeface="Calibri Light"/>
                <a:cs typeface="Calibri Light"/>
              </a:rPr>
              <a:t>Memo </a:t>
            </a:r>
            <a:r>
              <a:rPr sz="1600" b="0" dirty="0">
                <a:latin typeface="Calibri Light"/>
                <a:cs typeface="Calibri Light"/>
              </a:rPr>
              <a:t>will be printed in open</a:t>
            </a:r>
            <a:r>
              <a:rPr sz="1600" b="0" spc="-150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page.</a:t>
            </a:r>
            <a:endParaRPr sz="1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644" y="77216"/>
            <a:ext cx="2268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Sales</a:t>
            </a:r>
            <a:r>
              <a:rPr spc="-125" dirty="0"/>
              <a:t> </a:t>
            </a:r>
            <a:r>
              <a:rPr dirty="0"/>
              <a:t>Order</a:t>
            </a:r>
            <a:r>
              <a:rPr spc="-165" dirty="0"/>
              <a:t> </a:t>
            </a:r>
            <a:r>
              <a:rPr dirty="0"/>
              <a:t>Details</a:t>
            </a:r>
            <a:r>
              <a:rPr spc="-160" dirty="0"/>
              <a:t> </a:t>
            </a:r>
            <a:r>
              <a:rPr spc="20" dirty="0"/>
              <a:t>(DB)</a:t>
            </a:r>
            <a:r>
              <a:rPr spc="-160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937" y="917828"/>
            <a:ext cx="2221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DB </a:t>
            </a:r>
            <a:r>
              <a:rPr sz="1600" b="0" dirty="0">
                <a:latin typeface="Calibri Light"/>
                <a:cs typeface="Calibri Light"/>
              </a:rPr>
              <a:t>can </a:t>
            </a:r>
            <a:r>
              <a:rPr sz="1600" b="0" spc="5" dirty="0">
                <a:latin typeface="Calibri Light"/>
                <a:cs typeface="Calibri Light"/>
              </a:rPr>
              <a:t>edit </a:t>
            </a:r>
            <a:r>
              <a:rPr sz="1600" b="0" dirty="0">
                <a:latin typeface="Calibri Light"/>
                <a:cs typeface="Calibri Light"/>
              </a:rPr>
              <a:t>the sales</a:t>
            </a:r>
            <a:r>
              <a:rPr sz="1600" b="0" spc="-8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order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600" b="0" spc="-5" dirty="0">
                <a:latin typeface="Calibri Light"/>
                <a:cs typeface="Calibri Light"/>
              </a:rPr>
              <a:t>from</a:t>
            </a:r>
            <a:r>
              <a:rPr sz="1600" b="0" spc="-3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here-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937" y="1649412"/>
            <a:ext cx="2364105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latin typeface="Calibri Light"/>
                <a:cs typeface="Calibri Light"/>
              </a:rPr>
              <a:t>Here </a:t>
            </a:r>
            <a:r>
              <a:rPr sz="1600" b="0" dirty="0">
                <a:latin typeface="Calibri Light"/>
                <a:cs typeface="Calibri Light"/>
              </a:rPr>
              <a:t>in previous </a:t>
            </a:r>
            <a:r>
              <a:rPr sz="1600" b="0" spc="-10" dirty="0">
                <a:latin typeface="Calibri Light"/>
                <a:cs typeface="Calibri Light"/>
              </a:rPr>
              <a:t>record  </a:t>
            </a:r>
            <a:r>
              <a:rPr sz="1600" b="0" spc="-5" dirty="0">
                <a:latin typeface="Calibri Light"/>
                <a:cs typeface="Calibri Light"/>
              </a:rPr>
              <a:t>“Received” cash  </a:t>
            </a:r>
            <a:r>
              <a:rPr sz="1600" b="0" dirty="0">
                <a:latin typeface="Calibri Light"/>
                <a:cs typeface="Calibri Light"/>
              </a:rPr>
              <a:t>amount/GRB/Crate will be  default as </a:t>
            </a:r>
            <a:r>
              <a:rPr sz="1600" b="0" spc="-5" dirty="0">
                <a:latin typeface="Calibri Light"/>
                <a:cs typeface="Calibri Light"/>
              </a:rPr>
              <a:t>sales, DB</a:t>
            </a:r>
            <a:r>
              <a:rPr sz="1600" b="0" spc="-105" dirty="0">
                <a:latin typeface="Calibri Light"/>
                <a:cs typeface="Calibri Light"/>
              </a:rPr>
              <a:t> </a:t>
            </a:r>
            <a:r>
              <a:rPr sz="1600" b="0" dirty="0">
                <a:latin typeface="Calibri Light"/>
                <a:cs typeface="Calibri Light"/>
              </a:rPr>
              <a:t>operator  will edit </a:t>
            </a:r>
            <a:r>
              <a:rPr sz="1600" b="0" spc="-5" dirty="0">
                <a:latin typeface="Calibri Light"/>
                <a:cs typeface="Calibri Light"/>
              </a:rPr>
              <a:t>the </a:t>
            </a:r>
            <a:r>
              <a:rPr sz="1600" b="0" dirty="0">
                <a:latin typeface="Calibri Light"/>
                <a:cs typeface="Calibri Light"/>
              </a:rPr>
              <a:t>amount/QTY if  </a:t>
            </a:r>
            <a:r>
              <a:rPr sz="1600" b="0" spc="5" dirty="0">
                <a:latin typeface="Calibri Light"/>
                <a:cs typeface="Calibri Light"/>
              </a:rPr>
              <a:t>needed </a:t>
            </a:r>
            <a:r>
              <a:rPr sz="1600" b="0" dirty="0">
                <a:latin typeface="Calibri Light"/>
                <a:cs typeface="Calibri Light"/>
              </a:rPr>
              <a:t>to</a:t>
            </a:r>
            <a:r>
              <a:rPr sz="1600" b="0" spc="-45" dirty="0">
                <a:latin typeface="Calibri Light"/>
                <a:cs typeface="Calibri Light"/>
              </a:rPr>
              <a:t> </a:t>
            </a:r>
            <a:r>
              <a:rPr sz="1600" b="0" spc="5" dirty="0">
                <a:latin typeface="Calibri Light"/>
                <a:cs typeface="Calibri Light"/>
              </a:rPr>
              <a:t>change.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37" y="3357562"/>
            <a:ext cx="2350135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u="sng" spc="-2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For </a:t>
            </a:r>
            <a:r>
              <a:rPr sz="1600" b="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GRB </a:t>
            </a:r>
            <a:r>
              <a:rPr sz="16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and</a:t>
            </a:r>
            <a:r>
              <a:rPr sz="1600" b="0" u="sng" spc="5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600" b="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Crate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Calculation: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buSzPct val="93750"/>
              <a:buFont typeface="Arial"/>
              <a:buChar char="•"/>
              <a:tabLst>
                <a:tab pos="85090" algn="l"/>
              </a:tabLst>
            </a:pPr>
            <a:r>
              <a:rPr sz="1600" b="0" spc="-20" dirty="0">
                <a:latin typeface="Calibri Light"/>
                <a:cs typeface="Calibri Light"/>
              </a:rPr>
              <a:t>For </a:t>
            </a:r>
            <a:r>
              <a:rPr sz="1600" b="0" spc="-5" dirty="0">
                <a:latin typeface="Calibri Light"/>
                <a:cs typeface="Calibri Light"/>
              </a:rPr>
              <a:t>24pcs =1</a:t>
            </a:r>
            <a:r>
              <a:rPr sz="1600" b="0" spc="40" dirty="0">
                <a:latin typeface="Calibri Light"/>
                <a:cs typeface="Calibri Light"/>
              </a:rPr>
              <a:t> </a:t>
            </a:r>
            <a:r>
              <a:rPr sz="1600" b="0" spc="-10" dirty="0">
                <a:latin typeface="Calibri Light"/>
                <a:cs typeface="Calibri Light"/>
              </a:rPr>
              <a:t>case/crate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600" b="0" spc="-10" dirty="0">
                <a:latin typeface="Calibri Light"/>
                <a:cs typeface="Calibri Light"/>
              </a:rPr>
              <a:t>(system </a:t>
            </a:r>
            <a:r>
              <a:rPr sz="1600" b="0" dirty="0">
                <a:latin typeface="Calibri Light"/>
                <a:cs typeface="Calibri Light"/>
              </a:rPr>
              <a:t>will </a:t>
            </a:r>
            <a:r>
              <a:rPr sz="1600" b="0" spc="-5" dirty="0">
                <a:latin typeface="Calibri Light"/>
                <a:cs typeface="Calibri Light"/>
              </a:rPr>
              <a:t>show </a:t>
            </a:r>
            <a:r>
              <a:rPr sz="1600" b="0" dirty="0">
                <a:latin typeface="Calibri Light"/>
                <a:cs typeface="Calibri Light"/>
              </a:rPr>
              <a:t>1</a:t>
            </a:r>
            <a:r>
              <a:rPr sz="1600" b="0" spc="-35" dirty="0">
                <a:latin typeface="Calibri Light"/>
                <a:cs typeface="Calibri Light"/>
              </a:rPr>
              <a:t> </a:t>
            </a:r>
            <a:r>
              <a:rPr sz="1600" b="0" spc="-5" dirty="0">
                <a:latin typeface="Calibri Light"/>
                <a:cs typeface="Calibri Light"/>
              </a:rPr>
              <a:t>crate)</a:t>
            </a:r>
            <a:endParaRPr sz="16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  <a:buSzPct val="93750"/>
              <a:buFont typeface="Arial"/>
              <a:buChar char="•"/>
              <a:tabLst>
                <a:tab pos="85090" algn="l"/>
              </a:tabLst>
            </a:pPr>
            <a:r>
              <a:rPr sz="1600" b="0" spc="-20" dirty="0">
                <a:latin typeface="Calibri Light"/>
                <a:cs typeface="Calibri Light"/>
              </a:rPr>
              <a:t>For </a:t>
            </a:r>
            <a:r>
              <a:rPr sz="1600" b="0" dirty="0">
                <a:latin typeface="Calibri Light"/>
                <a:cs typeface="Calibri Light"/>
              </a:rPr>
              <a:t>1 </a:t>
            </a:r>
            <a:r>
              <a:rPr sz="1600" b="0" spc="-5" dirty="0">
                <a:latin typeface="Calibri Light"/>
                <a:cs typeface="Calibri Light"/>
              </a:rPr>
              <a:t>to </a:t>
            </a:r>
            <a:r>
              <a:rPr sz="1600" b="0" spc="-10" dirty="0">
                <a:latin typeface="Calibri Light"/>
                <a:cs typeface="Calibri Light"/>
              </a:rPr>
              <a:t>23 </a:t>
            </a:r>
            <a:r>
              <a:rPr sz="1600" b="0" dirty="0">
                <a:latin typeface="Calibri Light"/>
                <a:cs typeface="Calibri Light"/>
              </a:rPr>
              <a:t>pcs </a:t>
            </a:r>
            <a:r>
              <a:rPr sz="1600" b="0" spc="-20" dirty="0">
                <a:latin typeface="Calibri Light"/>
                <a:cs typeface="Calibri Light"/>
              </a:rPr>
              <a:t>GRB, </a:t>
            </a:r>
            <a:r>
              <a:rPr sz="1600" b="0" spc="-15" dirty="0">
                <a:latin typeface="Calibri Light"/>
                <a:cs typeface="Calibri Light"/>
              </a:rPr>
              <a:t>system  </a:t>
            </a:r>
            <a:r>
              <a:rPr sz="1600" b="0" dirty="0">
                <a:latin typeface="Calibri Light"/>
                <a:cs typeface="Calibri Light"/>
              </a:rPr>
              <a:t>will </a:t>
            </a:r>
            <a:r>
              <a:rPr sz="1600" b="0" spc="5" dirty="0">
                <a:latin typeface="Calibri Light"/>
                <a:cs typeface="Calibri Light"/>
              </a:rPr>
              <a:t>not </a:t>
            </a:r>
            <a:r>
              <a:rPr sz="1600" b="0" spc="-5" dirty="0">
                <a:latin typeface="Calibri Light"/>
                <a:cs typeface="Calibri Light"/>
              </a:rPr>
              <a:t>show </a:t>
            </a:r>
            <a:r>
              <a:rPr sz="1600" b="0" spc="-10" dirty="0">
                <a:latin typeface="Calibri Light"/>
                <a:cs typeface="Calibri Light"/>
              </a:rPr>
              <a:t>any </a:t>
            </a:r>
            <a:r>
              <a:rPr sz="1600" b="0" spc="-5" dirty="0">
                <a:latin typeface="Calibri Light"/>
                <a:cs typeface="Calibri Light"/>
              </a:rPr>
              <a:t>crate.  </a:t>
            </a:r>
            <a:r>
              <a:rPr sz="1600" b="0" spc="5" dirty="0">
                <a:latin typeface="Calibri Light"/>
                <a:cs typeface="Calibri Light"/>
              </a:rPr>
              <a:t>Manual input </a:t>
            </a:r>
            <a:r>
              <a:rPr sz="1600" b="0" dirty="0">
                <a:latin typeface="Calibri Light"/>
                <a:cs typeface="Calibri Light"/>
              </a:rPr>
              <a:t>should  </a:t>
            </a:r>
            <a:r>
              <a:rPr sz="1600" b="0" spc="5" dirty="0">
                <a:latin typeface="Calibri Light"/>
                <a:cs typeface="Calibri Light"/>
              </a:rPr>
              <a:t>applied.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02560" y="484242"/>
            <a:ext cx="8900160" cy="5088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7479" y="386079"/>
            <a:ext cx="8910320" cy="5191760"/>
          </a:xfrm>
          <a:custGeom>
            <a:avLst/>
            <a:gdLst/>
            <a:ahLst/>
            <a:cxnLst/>
            <a:rect l="l" t="t" r="r" b="b"/>
            <a:pathLst>
              <a:path w="8910320" h="5191760">
                <a:moveTo>
                  <a:pt x="0" y="5191760"/>
                </a:moveTo>
                <a:lnTo>
                  <a:pt x="8910320" y="5191760"/>
                </a:lnTo>
                <a:lnTo>
                  <a:pt x="8910320" y="0"/>
                </a:lnTo>
                <a:lnTo>
                  <a:pt x="0" y="0"/>
                </a:lnTo>
                <a:lnTo>
                  <a:pt x="0" y="5191760"/>
                </a:lnTo>
                <a:close/>
              </a:path>
            </a:pathLst>
          </a:custGeom>
          <a:ln w="101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26659" y="4097020"/>
            <a:ext cx="1198880" cy="152400"/>
          </a:xfrm>
          <a:custGeom>
            <a:avLst/>
            <a:gdLst/>
            <a:ahLst/>
            <a:cxnLst/>
            <a:rect l="l" t="t" r="r" b="b"/>
            <a:pathLst>
              <a:path w="1198879" h="152400">
                <a:moveTo>
                  <a:pt x="0" y="152399"/>
                </a:moveTo>
                <a:lnTo>
                  <a:pt x="1198880" y="152399"/>
                </a:lnTo>
                <a:lnTo>
                  <a:pt x="119888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6659" y="4097020"/>
            <a:ext cx="1198880" cy="152400"/>
          </a:xfrm>
          <a:custGeom>
            <a:avLst/>
            <a:gdLst/>
            <a:ahLst/>
            <a:cxnLst/>
            <a:rect l="l" t="t" r="r" b="b"/>
            <a:pathLst>
              <a:path w="1198879" h="152400">
                <a:moveTo>
                  <a:pt x="0" y="152399"/>
                </a:moveTo>
                <a:lnTo>
                  <a:pt x="1198880" y="152399"/>
                </a:lnTo>
                <a:lnTo>
                  <a:pt x="119888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25540" y="4097020"/>
            <a:ext cx="1198880" cy="152400"/>
          </a:xfrm>
          <a:custGeom>
            <a:avLst/>
            <a:gdLst/>
            <a:ahLst/>
            <a:cxnLst/>
            <a:rect l="l" t="t" r="r" b="b"/>
            <a:pathLst>
              <a:path w="1198879" h="152400">
                <a:moveTo>
                  <a:pt x="0" y="152399"/>
                </a:moveTo>
                <a:lnTo>
                  <a:pt x="1198880" y="152399"/>
                </a:lnTo>
                <a:lnTo>
                  <a:pt x="119888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5540" y="4097020"/>
            <a:ext cx="1198880" cy="152400"/>
          </a:xfrm>
          <a:custGeom>
            <a:avLst/>
            <a:gdLst/>
            <a:ahLst/>
            <a:cxnLst/>
            <a:rect l="l" t="t" r="r" b="b"/>
            <a:pathLst>
              <a:path w="1198879" h="152400">
                <a:moveTo>
                  <a:pt x="0" y="152399"/>
                </a:moveTo>
                <a:lnTo>
                  <a:pt x="1198880" y="152399"/>
                </a:lnTo>
                <a:lnTo>
                  <a:pt x="119888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26659" y="4068445"/>
            <a:ext cx="239776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120"/>
              </a:spcBef>
              <a:tabLst>
                <a:tab pos="1621155" algn="l"/>
              </a:tabLst>
            </a:pPr>
            <a:r>
              <a:rPr sz="1100" spc="5" dirty="0">
                <a:latin typeface="Calibri"/>
                <a:cs typeface="Calibri"/>
              </a:rPr>
              <a:t>Received	Credit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61580" y="4112259"/>
            <a:ext cx="1203960" cy="152400"/>
          </a:xfrm>
          <a:custGeom>
            <a:avLst/>
            <a:gdLst/>
            <a:ahLst/>
            <a:cxnLst/>
            <a:rect l="l" t="t" r="r" b="b"/>
            <a:pathLst>
              <a:path w="1203959" h="152400">
                <a:moveTo>
                  <a:pt x="0" y="152400"/>
                </a:moveTo>
                <a:lnTo>
                  <a:pt x="1203959" y="152400"/>
                </a:lnTo>
                <a:lnTo>
                  <a:pt x="120395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1580" y="4112259"/>
            <a:ext cx="1203960" cy="152400"/>
          </a:xfrm>
          <a:custGeom>
            <a:avLst/>
            <a:gdLst/>
            <a:ahLst/>
            <a:cxnLst/>
            <a:rect l="l" t="t" r="r" b="b"/>
            <a:pathLst>
              <a:path w="1203959" h="152400">
                <a:moveTo>
                  <a:pt x="0" y="152400"/>
                </a:moveTo>
                <a:lnTo>
                  <a:pt x="1203959" y="152400"/>
                </a:lnTo>
                <a:lnTo>
                  <a:pt x="120395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5540" y="4112259"/>
            <a:ext cx="1198880" cy="152400"/>
          </a:xfrm>
          <a:custGeom>
            <a:avLst/>
            <a:gdLst/>
            <a:ahLst/>
            <a:cxnLst/>
            <a:rect l="l" t="t" r="r" b="b"/>
            <a:pathLst>
              <a:path w="1198879" h="152400">
                <a:moveTo>
                  <a:pt x="0" y="152400"/>
                </a:moveTo>
                <a:lnTo>
                  <a:pt x="1198879" y="152400"/>
                </a:lnTo>
                <a:lnTo>
                  <a:pt x="11988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65540" y="4112259"/>
            <a:ext cx="1198880" cy="152400"/>
          </a:xfrm>
          <a:custGeom>
            <a:avLst/>
            <a:gdLst/>
            <a:ahLst/>
            <a:cxnLst/>
            <a:rect l="l" t="t" r="r" b="b"/>
            <a:pathLst>
              <a:path w="1198879" h="152400">
                <a:moveTo>
                  <a:pt x="0" y="152400"/>
                </a:moveTo>
                <a:lnTo>
                  <a:pt x="1198879" y="152400"/>
                </a:lnTo>
                <a:lnTo>
                  <a:pt x="11988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61580" y="4082033"/>
            <a:ext cx="240284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120"/>
              </a:spcBef>
              <a:tabLst>
                <a:tab pos="1529080" algn="l"/>
              </a:tabLst>
            </a:pPr>
            <a:r>
              <a:rPr sz="1100" spc="5" dirty="0">
                <a:latin typeface="Calibri"/>
                <a:cs typeface="Calibri"/>
              </a:rPr>
              <a:t>Previous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Due	</a:t>
            </a:r>
            <a:r>
              <a:rPr sz="1100" dirty="0">
                <a:latin typeface="Calibri"/>
                <a:cs typeface="Calibri"/>
              </a:rPr>
              <a:t>Total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Due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26659" y="4371340"/>
            <a:ext cx="797560" cy="177800"/>
          </a:xfrm>
          <a:custGeom>
            <a:avLst/>
            <a:gdLst/>
            <a:ahLst/>
            <a:cxnLst/>
            <a:rect l="l" t="t" r="r" b="b"/>
            <a:pathLst>
              <a:path w="797560" h="177800">
                <a:moveTo>
                  <a:pt x="0" y="177800"/>
                </a:moveTo>
                <a:lnTo>
                  <a:pt x="797560" y="177800"/>
                </a:lnTo>
                <a:lnTo>
                  <a:pt x="79756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6659" y="4371340"/>
            <a:ext cx="797560" cy="177800"/>
          </a:xfrm>
          <a:custGeom>
            <a:avLst/>
            <a:gdLst/>
            <a:ahLst/>
            <a:cxnLst/>
            <a:rect l="l" t="t" r="r" b="b"/>
            <a:pathLst>
              <a:path w="797560" h="177800">
                <a:moveTo>
                  <a:pt x="0" y="177800"/>
                </a:moveTo>
                <a:lnTo>
                  <a:pt x="797560" y="177800"/>
                </a:lnTo>
                <a:lnTo>
                  <a:pt x="79756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26659" y="4353877"/>
            <a:ext cx="79756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7E7E7E"/>
                </a:solidFill>
                <a:latin typeface="Calibri"/>
                <a:cs typeface="Calibri"/>
              </a:rPr>
              <a:t>3610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6215" y="3035300"/>
            <a:ext cx="26289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5" dirty="0">
                <a:solidFill>
                  <a:srgbClr val="7E7E7E"/>
                </a:solidFill>
                <a:latin typeface="Calibri"/>
                <a:cs typeface="Calibri"/>
              </a:rPr>
              <a:t>U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7E7E7E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80459" y="3167379"/>
            <a:ext cx="1056640" cy="198120"/>
          </a:xfrm>
          <a:custGeom>
            <a:avLst/>
            <a:gdLst/>
            <a:ahLst/>
            <a:cxnLst/>
            <a:rect l="l" t="t" r="r" b="b"/>
            <a:pathLst>
              <a:path w="1056639" h="198120">
                <a:moveTo>
                  <a:pt x="0" y="198120"/>
                </a:moveTo>
                <a:lnTo>
                  <a:pt x="1056639" y="198120"/>
                </a:lnTo>
                <a:lnTo>
                  <a:pt x="1056639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ln w="1524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04615" y="3174619"/>
            <a:ext cx="246379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" dirty="0">
                <a:solidFill>
                  <a:srgbClr val="7E7E7E"/>
                </a:solidFill>
                <a:latin typeface="Calibri"/>
                <a:cs typeface="Calibri"/>
              </a:rPr>
              <a:t>C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ase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71585" y="3174619"/>
            <a:ext cx="13589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72659" y="3172460"/>
            <a:ext cx="1051560" cy="182880"/>
          </a:xfrm>
          <a:custGeom>
            <a:avLst/>
            <a:gdLst/>
            <a:ahLst/>
            <a:cxnLst/>
            <a:rect l="l" t="t" r="r" b="b"/>
            <a:pathLst>
              <a:path w="1051560" h="182879">
                <a:moveTo>
                  <a:pt x="0" y="182879"/>
                </a:moveTo>
                <a:lnTo>
                  <a:pt x="1051560" y="182879"/>
                </a:lnTo>
                <a:lnTo>
                  <a:pt x="1051560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72659" y="3172460"/>
            <a:ext cx="1051560" cy="182880"/>
          </a:xfrm>
          <a:custGeom>
            <a:avLst/>
            <a:gdLst/>
            <a:ahLst/>
            <a:cxnLst/>
            <a:rect l="l" t="t" r="r" b="b"/>
            <a:pathLst>
              <a:path w="1051560" h="182879">
                <a:moveTo>
                  <a:pt x="0" y="182879"/>
                </a:moveTo>
                <a:lnTo>
                  <a:pt x="1051560" y="182879"/>
                </a:lnTo>
                <a:lnTo>
                  <a:pt x="1051560" y="0"/>
                </a:lnTo>
                <a:lnTo>
                  <a:pt x="0" y="0"/>
                </a:lnTo>
                <a:lnTo>
                  <a:pt x="0" y="182879"/>
                </a:lnTo>
                <a:close/>
              </a:path>
            </a:pathLst>
          </a:custGeom>
          <a:ln w="1523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50129" y="3156902"/>
            <a:ext cx="2705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2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78163" y="3156902"/>
            <a:ext cx="33528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r</a:t>
            </a:r>
            <a:r>
              <a:rPr sz="1100" spc="-15" dirty="0">
                <a:latin typeface="Calibri"/>
                <a:cs typeface="Calibri"/>
              </a:rPr>
              <a:t>at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18940" y="3233420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3774"/>
                </a:lnTo>
              </a:path>
            </a:pathLst>
          </a:custGeom>
          <a:ln w="508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5900" y="3172460"/>
            <a:ext cx="14604" cy="554990"/>
          </a:xfrm>
          <a:custGeom>
            <a:avLst/>
            <a:gdLst/>
            <a:ahLst/>
            <a:cxnLst/>
            <a:rect l="l" t="t" r="r" b="b"/>
            <a:pathLst>
              <a:path w="14604" h="554989">
                <a:moveTo>
                  <a:pt x="0" y="0"/>
                </a:moveTo>
                <a:lnTo>
                  <a:pt x="14604" y="554863"/>
                </a:lnTo>
              </a:path>
            </a:pathLst>
          </a:custGeom>
          <a:ln w="508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680459" y="3665220"/>
            <a:ext cx="2143760" cy="228600"/>
          </a:xfrm>
          <a:prstGeom prst="rect">
            <a:avLst/>
          </a:prstGeom>
          <a:solidFill>
            <a:srgbClr val="FFFFFF"/>
          </a:solidFill>
          <a:ln w="15240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65"/>
              </a:spcBef>
            </a:pPr>
            <a:r>
              <a:rPr sz="1100" dirty="0">
                <a:latin typeface="Calibri"/>
                <a:cs typeface="Calibri"/>
              </a:rPr>
              <a:t>Total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006840" y="3083560"/>
            <a:ext cx="955040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85540" y="4117340"/>
            <a:ext cx="1203960" cy="152400"/>
          </a:xfrm>
          <a:custGeom>
            <a:avLst/>
            <a:gdLst/>
            <a:ahLst/>
            <a:cxnLst/>
            <a:rect l="l" t="t" r="r" b="b"/>
            <a:pathLst>
              <a:path w="1203960" h="152400">
                <a:moveTo>
                  <a:pt x="0" y="152400"/>
                </a:moveTo>
                <a:lnTo>
                  <a:pt x="1203960" y="152400"/>
                </a:lnTo>
                <a:lnTo>
                  <a:pt x="120396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85540" y="4117340"/>
            <a:ext cx="1203960" cy="152400"/>
          </a:xfrm>
          <a:custGeom>
            <a:avLst/>
            <a:gdLst/>
            <a:ahLst/>
            <a:cxnLst/>
            <a:rect l="l" t="t" r="r" b="b"/>
            <a:pathLst>
              <a:path w="1203960" h="152400">
                <a:moveTo>
                  <a:pt x="0" y="152400"/>
                </a:moveTo>
                <a:lnTo>
                  <a:pt x="1203960" y="152400"/>
                </a:lnTo>
                <a:lnTo>
                  <a:pt x="120396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85540" y="4087876"/>
            <a:ext cx="120396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Calibri"/>
                <a:cs typeface="Calibri"/>
              </a:rPr>
              <a:t>Delivered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05100" y="4137659"/>
            <a:ext cx="980440" cy="127000"/>
          </a:xfrm>
          <a:custGeom>
            <a:avLst/>
            <a:gdLst/>
            <a:ahLst/>
            <a:cxnLst/>
            <a:rect l="l" t="t" r="r" b="b"/>
            <a:pathLst>
              <a:path w="980439" h="127000">
                <a:moveTo>
                  <a:pt x="0" y="127000"/>
                </a:moveTo>
                <a:lnTo>
                  <a:pt x="980439" y="127000"/>
                </a:lnTo>
                <a:lnTo>
                  <a:pt x="980439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986151" y="4095114"/>
            <a:ext cx="41148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Calibri"/>
                <a:cs typeface="Calibri"/>
              </a:rPr>
              <a:t>D</a:t>
            </a:r>
            <a:r>
              <a:rPr sz="1100" spc="10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ail</a:t>
            </a:r>
            <a:r>
              <a:rPr sz="1100" spc="5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6045" y="1275855"/>
            <a:ext cx="9415114" cy="3250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11309" y="4638040"/>
            <a:ext cx="9384441" cy="741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2000" y="1290319"/>
            <a:ext cx="19812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644" y="392684"/>
            <a:ext cx="2242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List</a:t>
            </a:r>
            <a:r>
              <a:rPr spc="-135" dirty="0"/>
              <a:t> </a:t>
            </a:r>
            <a:r>
              <a:rPr spc="15" dirty="0"/>
              <a:t>View</a:t>
            </a:r>
            <a:r>
              <a:rPr spc="-160" dirty="0"/>
              <a:t> </a:t>
            </a:r>
            <a:r>
              <a:rPr spc="5" dirty="0"/>
              <a:t>of</a:t>
            </a:r>
            <a:r>
              <a:rPr spc="-85" dirty="0"/>
              <a:t> </a:t>
            </a:r>
            <a:r>
              <a:rPr spc="15" dirty="0"/>
              <a:t>Sales</a:t>
            </a:r>
            <a:r>
              <a:rPr spc="-160" dirty="0"/>
              <a:t> </a:t>
            </a:r>
            <a:r>
              <a:rPr dirty="0"/>
              <a:t>Order</a:t>
            </a:r>
            <a:r>
              <a:rPr spc="-160" dirty="0"/>
              <a:t> </a:t>
            </a:r>
            <a:r>
              <a:rPr dirty="0"/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1644" y="1862709"/>
            <a:ext cx="1733550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latin typeface="Calibri Light"/>
                <a:cs typeface="Calibri Light"/>
              </a:rPr>
              <a:t>After printing</a:t>
            </a:r>
            <a:r>
              <a:rPr sz="1600" b="0" spc="-165" dirty="0">
                <a:latin typeface="Calibri Light"/>
                <a:cs typeface="Calibri Light"/>
              </a:rPr>
              <a:t> </a:t>
            </a:r>
            <a:r>
              <a:rPr sz="1600" b="0" spc="-10" dirty="0">
                <a:latin typeface="Calibri Light"/>
                <a:cs typeface="Calibri Light"/>
              </a:rPr>
              <a:t>invoice  </a:t>
            </a:r>
            <a:r>
              <a:rPr sz="1600" b="0" spc="-15" dirty="0">
                <a:latin typeface="Calibri Light"/>
                <a:cs typeface="Calibri Light"/>
              </a:rPr>
              <a:t>status </a:t>
            </a:r>
            <a:r>
              <a:rPr sz="1600" b="0" dirty="0">
                <a:latin typeface="Calibri Light"/>
                <a:cs typeface="Calibri Light"/>
              </a:rPr>
              <a:t>will be </a:t>
            </a:r>
            <a:r>
              <a:rPr sz="1600" b="0" spc="-10" dirty="0">
                <a:latin typeface="Calibri Light"/>
                <a:cs typeface="Calibri Light"/>
              </a:rPr>
              <a:t>“On  </a:t>
            </a:r>
            <a:r>
              <a:rPr sz="1600" b="0" spc="-15" dirty="0">
                <a:latin typeface="Calibri Light"/>
                <a:cs typeface="Calibri Light"/>
              </a:rPr>
              <a:t>Transit”</a:t>
            </a:r>
            <a:endParaRPr sz="16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107314">
              <a:lnSpc>
                <a:spcPct val="100000"/>
              </a:lnSpc>
            </a:pPr>
            <a:r>
              <a:rPr sz="1600" b="0" spc="-15" dirty="0">
                <a:latin typeface="Calibri Light"/>
                <a:cs typeface="Calibri Light"/>
              </a:rPr>
              <a:t>From </a:t>
            </a:r>
            <a:r>
              <a:rPr sz="1600" b="0" dirty="0">
                <a:latin typeface="Calibri Light"/>
                <a:cs typeface="Calibri Light"/>
              </a:rPr>
              <a:t>action </a:t>
            </a:r>
            <a:r>
              <a:rPr sz="1600" b="0" spc="5" dirty="0">
                <a:latin typeface="Calibri Light"/>
                <a:cs typeface="Calibri Light"/>
              </a:rPr>
              <a:t>menu  </a:t>
            </a:r>
            <a:r>
              <a:rPr sz="1600" b="0" spc="-10" dirty="0">
                <a:latin typeface="Calibri Light"/>
                <a:cs typeface="Calibri Light"/>
              </a:rPr>
              <a:t>DB </a:t>
            </a:r>
            <a:r>
              <a:rPr sz="1600" b="0" spc="-5" dirty="0">
                <a:latin typeface="Calibri Light"/>
                <a:cs typeface="Calibri Light"/>
              </a:rPr>
              <a:t>operator can  </a:t>
            </a:r>
            <a:r>
              <a:rPr sz="1600" b="0" spc="5" dirty="0">
                <a:latin typeface="Calibri Light"/>
                <a:cs typeface="Calibri Light"/>
              </a:rPr>
              <a:t>deliver </a:t>
            </a:r>
            <a:r>
              <a:rPr sz="1600" b="0" spc="-5" dirty="0">
                <a:latin typeface="Calibri Light"/>
                <a:cs typeface="Calibri Light"/>
              </a:rPr>
              <a:t>the order</a:t>
            </a:r>
            <a:r>
              <a:rPr sz="1600" b="0" spc="-185" dirty="0">
                <a:latin typeface="Calibri Light"/>
                <a:cs typeface="Calibri Light"/>
              </a:rPr>
              <a:t> </a:t>
            </a:r>
            <a:r>
              <a:rPr sz="1600" b="0" dirty="0">
                <a:latin typeface="Calibri Light"/>
                <a:cs typeface="Calibri Light"/>
              </a:rPr>
              <a:t>by  clicking </a:t>
            </a:r>
            <a:r>
              <a:rPr sz="1600" b="0" spc="-5" dirty="0">
                <a:latin typeface="Calibri Light"/>
                <a:cs typeface="Calibri Light"/>
              </a:rPr>
              <a:t>“Delivered”  </a:t>
            </a:r>
            <a:r>
              <a:rPr sz="1600" b="0" spc="-10" dirty="0">
                <a:latin typeface="Calibri Light"/>
                <a:cs typeface="Calibri Light"/>
              </a:rPr>
              <a:t>button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1780" y="3070860"/>
            <a:ext cx="1092200" cy="782320"/>
          </a:xfrm>
          <a:custGeom>
            <a:avLst/>
            <a:gdLst/>
            <a:ahLst/>
            <a:cxnLst/>
            <a:rect l="l" t="t" r="r" b="b"/>
            <a:pathLst>
              <a:path w="1092200" h="782320">
                <a:moveTo>
                  <a:pt x="0" y="391160"/>
                </a:moveTo>
                <a:lnTo>
                  <a:pt x="2819" y="351166"/>
                </a:lnTo>
                <a:lnTo>
                  <a:pt x="11093" y="312328"/>
                </a:lnTo>
                <a:lnTo>
                  <a:pt x="24549" y="274842"/>
                </a:lnTo>
                <a:lnTo>
                  <a:pt x="42912" y="238904"/>
                </a:lnTo>
                <a:lnTo>
                  <a:pt x="65906" y="204712"/>
                </a:lnTo>
                <a:lnTo>
                  <a:pt x="93259" y="172460"/>
                </a:lnTo>
                <a:lnTo>
                  <a:pt x="124695" y="142347"/>
                </a:lnTo>
                <a:lnTo>
                  <a:pt x="159940" y="114569"/>
                </a:lnTo>
                <a:lnTo>
                  <a:pt x="198720" y="89323"/>
                </a:lnTo>
                <a:lnTo>
                  <a:pt x="240760" y="66805"/>
                </a:lnTo>
                <a:lnTo>
                  <a:pt x="285786" y="47211"/>
                </a:lnTo>
                <a:lnTo>
                  <a:pt x="333523" y="30739"/>
                </a:lnTo>
                <a:lnTo>
                  <a:pt x="383698" y="17586"/>
                </a:lnTo>
                <a:lnTo>
                  <a:pt x="436035" y="7947"/>
                </a:lnTo>
                <a:lnTo>
                  <a:pt x="490260" y="2019"/>
                </a:lnTo>
                <a:lnTo>
                  <a:pt x="546100" y="0"/>
                </a:lnTo>
                <a:lnTo>
                  <a:pt x="601939" y="2019"/>
                </a:lnTo>
                <a:lnTo>
                  <a:pt x="656164" y="7947"/>
                </a:lnTo>
                <a:lnTo>
                  <a:pt x="708501" y="17586"/>
                </a:lnTo>
                <a:lnTo>
                  <a:pt x="758676" y="30739"/>
                </a:lnTo>
                <a:lnTo>
                  <a:pt x="806413" y="47211"/>
                </a:lnTo>
                <a:lnTo>
                  <a:pt x="851439" y="66805"/>
                </a:lnTo>
                <a:lnTo>
                  <a:pt x="893479" y="89323"/>
                </a:lnTo>
                <a:lnTo>
                  <a:pt x="932259" y="114569"/>
                </a:lnTo>
                <a:lnTo>
                  <a:pt x="967504" y="142347"/>
                </a:lnTo>
                <a:lnTo>
                  <a:pt x="998940" y="172460"/>
                </a:lnTo>
                <a:lnTo>
                  <a:pt x="1026293" y="204712"/>
                </a:lnTo>
                <a:lnTo>
                  <a:pt x="1049287" y="238904"/>
                </a:lnTo>
                <a:lnTo>
                  <a:pt x="1067650" y="274842"/>
                </a:lnTo>
                <a:lnTo>
                  <a:pt x="1081106" y="312328"/>
                </a:lnTo>
                <a:lnTo>
                  <a:pt x="1089380" y="351166"/>
                </a:lnTo>
                <a:lnTo>
                  <a:pt x="1092200" y="391160"/>
                </a:lnTo>
                <a:lnTo>
                  <a:pt x="1089380" y="431153"/>
                </a:lnTo>
                <a:lnTo>
                  <a:pt x="1081106" y="469991"/>
                </a:lnTo>
                <a:lnTo>
                  <a:pt x="1067650" y="507477"/>
                </a:lnTo>
                <a:lnTo>
                  <a:pt x="1049287" y="543415"/>
                </a:lnTo>
                <a:lnTo>
                  <a:pt x="1026293" y="577607"/>
                </a:lnTo>
                <a:lnTo>
                  <a:pt x="998940" y="609859"/>
                </a:lnTo>
                <a:lnTo>
                  <a:pt x="967504" y="639972"/>
                </a:lnTo>
                <a:lnTo>
                  <a:pt x="932259" y="667750"/>
                </a:lnTo>
                <a:lnTo>
                  <a:pt x="893479" y="692996"/>
                </a:lnTo>
                <a:lnTo>
                  <a:pt x="851439" y="715514"/>
                </a:lnTo>
                <a:lnTo>
                  <a:pt x="806413" y="735108"/>
                </a:lnTo>
                <a:lnTo>
                  <a:pt x="758676" y="751580"/>
                </a:lnTo>
                <a:lnTo>
                  <a:pt x="708501" y="764733"/>
                </a:lnTo>
                <a:lnTo>
                  <a:pt x="656164" y="774372"/>
                </a:lnTo>
                <a:lnTo>
                  <a:pt x="601939" y="780300"/>
                </a:lnTo>
                <a:lnTo>
                  <a:pt x="546100" y="782319"/>
                </a:lnTo>
                <a:lnTo>
                  <a:pt x="490260" y="780300"/>
                </a:lnTo>
                <a:lnTo>
                  <a:pt x="436035" y="774372"/>
                </a:lnTo>
                <a:lnTo>
                  <a:pt x="383698" y="764733"/>
                </a:lnTo>
                <a:lnTo>
                  <a:pt x="333523" y="751580"/>
                </a:lnTo>
                <a:lnTo>
                  <a:pt x="285786" y="735108"/>
                </a:lnTo>
                <a:lnTo>
                  <a:pt x="240760" y="715514"/>
                </a:lnTo>
                <a:lnTo>
                  <a:pt x="198720" y="692996"/>
                </a:lnTo>
                <a:lnTo>
                  <a:pt x="159940" y="667750"/>
                </a:lnTo>
                <a:lnTo>
                  <a:pt x="124695" y="639972"/>
                </a:lnTo>
                <a:lnTo>
                  <a:pt x="93259" y="609859"/>
                </a:lnTo>
                <a:lnTo>
                  <a:pt x="65906" y="577607"/>
                </a:lnTo>
                <a:lnTo>
                  <a:pt x="42912" y="543415"/>
                </a:lnTo>
                <a:lnTo>
                  <a:pt x="24549" y="507477"/>
                </a:lnTo>
                <a:lnTo>
                  <a:pt x="11093" y="469991"/>
                </a:lnTo>
                <a:lnTo>
                  <a:pt x="2819" y="431153"/>
                </a:lnTo>
                <a:lnTo>
                  <a:pt x="0" y="391160"/>
                </a:lnTo>
                <a:close/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55820" y="1348739"/>
            <a:ext cx="558800" cy="259079"/>
          </a:xfrm>
          <a:prstGeom prst="rect">
            <a:avLst/>
          </a:prstGeom>
          <a:solidFill>
            <a:srgbClr val="5B9BD4"/>
          </a:solidFill>
          <a:ln w="15240">
            <a:solidFill>
              <a:srgbClr val="41709C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5"/>
              </a:spcBef>
            </a:pPr>
            <a:r>
              <a:rPr sz="950" spc="10" dirty="0">
                <a:solidFill>
                  <a:srgbClr val="FFFFFF"/>
                </a:solidFill>
                <a:latin typeface="Calibri"/>
                <a:cs typeface="Calibri"/>
              </a:rPr>
              <a:t>Challan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644" y="392684"/>
            <a:ext cx="144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Reconciliation</a:t>
            </a:r>
            <a:r>
              <a:rPr spc="235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2702560" y="406400"/>
            <a:ext cx="890016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7479" y="401320"/>
            <a:ext cx="8910320" cy="5191760"/>
          </a:xfrm>
          <a:custGeom>
            <a:avLst/>
            <a:gdLst/>
            <a:ahLst/>
            <a:cxnLst/>
            <a:rect l="l" t="t" r="r" b="b"/>
            <a:pathLst>
              <a:path w="8910320" h="5191760">
                <a:moveTo>
                  <a:pt x="0" y="5191759"/>
                </a:moveTo>
                <a:lnTo>
                  <a:pt x="8910320" y="5191759"/>
                </a:lnTo>
                <a:lnTo>
                  <a:pt x="8910320" y="0"/>
                </a:lnTo>
                <a:lnTo>
                  <a:pt x="0" y="0"/>
                </a:lnTo>
                <a:lnTo>
                  <a:pt x="0" y="5191759"/>
                </a:lnTo>
                <a:close/>
              </a:path>
            </a:pathLst>
          </a:custGeom>
          <a:ln w="1016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6659" y="4117340"/>
            <a:ext cx="1198880" cy="147320"/>
          </a:xfrm>
          <a:custGeom>
            <a:avLst/>
            <a:gdLst/>
            <a:ahLst/>
            <a:cxnLst/>
            <a:rect l="l" t="t" r="r" b="b"/>
            <a:pathLst>
              <a:path w="1198879" h="147320">
                <a:moveTo>
                  <a:pt x="0" y="147319"/>
                </a:moveTo>
                <a:lnTo>
                  <a:pt x="1198880" y="147319"/>
                </a:lnTo>
                <a:lnTo>
                  <a:pt x="1198880" y="0"/>
                </a:lnTo>
                <a:lnTo>
                  <a:pt x="0" y="0"/>
                </a:lnTo>
                <a:lnTo>
                  <a:pt x="0" y="147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6659" y="4117340"/>
            <a:ext cx="1198880" cy="147320"/>
          </a:xfrm>
          <a:custGeom>
            <a:avLst/>
            <a:gdLst/>
            <a:ahLst/>
            <a:cxnLst/>
            <a:rect l="l" t="t" r="r" b="b"/>
            <a:pathLst>
              <a:path w="1198879" h="147320">
                <a:moveTo>
                  <a:pt x="0" y="147319"/>
                </a:moveTo>
                <a:lnTo>
                  <a:pt x="1198880" y="147319"/>
                </a:lnTo>
                <a:lnTo>
                  <a:pt x="1198880" y="0"/>
                </a:lnTo>
                <a:lnTo>
                  <a:pt x="0" y="0"/>
                </a:lnTo>
                <a:lnTo>
                  <a:pt x="0" y="147319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5540" y="4117340"/>
            <a:ext cx="1198880" cy="147320"/>
          </a:xfrm>
          <a:custGeom>
            <a:avLst/>
            <a:gdLst/>
            <a:ahLst/>
            <a:cxnLst/>
            <a:rect l="l" t="t" r="r" b="b"/>
            <a:pathLst>
              <a:path w="1198879" h="147320">
                <a:moveTo>
                  <a:pt x="0" y="147319"/>
                </a:moveTo>
                <a:lnTo>
                  <a:pt x="1198880" y="147319"/>
                </a:lnTo>
                <a:lnTo>
                  <a:pt x="1198880" y="0"/>
                </a:lnTo>
                <a:lnTo>
                  <a:pt x="0" y="0"/>
                </a:lnTo>
                <a:lnTo>
                  <a:pt x="0" y="147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5540" y="4117340"/>
            <a:ext cx="1198880" cy="147320"/>
          </a:xfrm>
          <a:custGeom>
            <a:avLst/>
            <a:gdLst/>
            <a:ahLst/>
            <a:cxnLst/>
            <a:rect l="l" t="t" r="r" b="b"/>
            <a:pathLst>
              <a:path w="1198879" h="147320">
                <a:moveTo>
                  <a:pt x="0" y="147319"/>
                </a:moveTo>
                <a:lnTo>
                  <a:pt x="1198880" y="147319"/>
                </a:lnTo>
                <a:lnTo>
                  <a:pt x="1198880" y="0"/>
                </a:lnTo>
                <a:lnTo>
                  <a:pt x="0" y="0"/>
                </a:lnTo>
                <a:lnTo>
                  <a:pt x="0" y="147319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26659" y="4083748"/>
            <a:ext cx="239776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120"/>
              </a:spcBef>
              <a:tabLst>
                <a:tab pos="1621155" algn="l"/>
              </a:tabLst>
            </a:pPr>
            <a:r>
              <a:rPr sz="1100" spc="5" dirty="0">
                <a:latin typeface="Calibri"/>
                <a:cs typeface="Calibri"/>
              </a:rPr>
              <a:t>Received	Credit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61580" y="4127500"/>
            <a:ext cx="1203960" cy="152400"/>
          </a:xfrm>
          <a:custGeom>
            <a:avLst/>
            <a:gdLst/>
            <a:ahLst/>
            <a:cxnLst/>
            <a:rect l="l" t="t" r="r" b="b"/>
            <a:pathLst>
              <a:path w="1203959" h="152400">
                <a:moveTo>
                  <a:pt x="0" y="152400"/>
                </a:moveTo>
                <a:lnTo>
                  <a:pt x="1203959" y="152400"/>
                </a:lnTo>
                <a:lnTo>
                  <a:pt x="120395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61580" y="4127500"/>
            <a:ext cx="1203960" cy="152400"/>
          </a:xfrm>
          <a:custGeom>
            <a:avLst/>
            <a:gdLst/>
            <a:ahLst/>
            <a:cxnLst/>
            <a:rect l="l" t="t" r="r" b="b"/>
            <a:pathLst>
              <a:path w="1203959" h="152400">
                <a:moveTo>
                  <a:pt x="0" y="152400"/>
                </a:moveTo>
                <a:lnTo>
                  <a:pt x="1203959" y="152400"/>
                </a:lnTo>
                <a:lnTo>
                  <a:pt x="120395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65540" y="4127500"/>
            <a:ext cx="1198880" cy="152400"/>
          </a:xfrm>
          <a:custGeom>
            <a:avLst/>
            <a:gdLst/>
            <a:ahLst/>
            <a:cxnLst/>
            <a:rect l="l" t="t" r="r" b="b"/>
            <a:pathLst>
              <a:path w="1198879" h="152400">
                <a:moveTo>
                  <a:pt x="0" y="152400"/>
                </a:moveTo>
                <a:lnTo>
                  <a:pt x="1198879" y="152400"/>
                </a:lnTo>
                <a:lnTo>
                  <a:pt x="11988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5540" y="4127500"/>
            <a:ext cx="1198880" cy="152400"/>
          </a:xfrm>
          <a:custGeom>
            <a:avLst/>
            <a:gdLst/>
            <a:ahLst/>
            <a:cxnLst/>
            <a:rect l="l" t="t" r="r" b="b"/>
            <a:pathLst>
              <a:path w="1198879" h="152400">
                <a:moveTo>
                  <a:pt x="0" y="152400"/>
                </a:moveTo>
                <a:lnTo>
                  <a:pt x="1198879" y="152400"/>
                </a:lnTo>
                <a:lnTo>
                  <a:pt x="1198879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61580" y="4097337"/>
            <a:ext cx="240284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120"/>
              </a:spcBef>
              <a:tabLst>
                <a:tab pos="1529080" algn="l"/>
              </a:tabLst>
            </a:pPr>
            <a:r>
              <a:rPr sz="1100" spc="5" dirty="0">
                <a:latin typeface="Calibri"/>
                <a:cs typeface="Calibri"/>
              </a:rPr>
              <a:t>Previous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Due	</a:t>
            </a:r>
            <a:r>
              <a:rPr sz="1100" dirty="0">
                <a:latin typeface="Calibri"/>
                <a:cs typeface="Calibri"/>
              </a:rPr>
              <a:t>Total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Due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26659" y="4386579"/>
            <a:ext cx="797560" cy="177800"/>
          </a:xfrm>
          <a:custGeom>
            <a:avLst/>
            <a:gdLst/>
            <a:ahLst/>
            <a:cxnLst/>
            <a:rect l="l" t="t" r="r" b="b"/>
            <a:pathLst>
              <a:path w="797560" h="177800">
                <a:moveTo>
                  <a:pt x="0" y="177800"/>
                </a:moveTo>
                <a:lnTo>
                  <a:pt x="797560" y="177800"/>
                </a:lnTo>
                <a:lnTo>
                  <a:pt x="79756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6659" y="4386579"/>
            <a:ext cx="797560" cy="177800"/>
          </a:xfrm>
          <a:custGeom>
            <a:avLst/>
            <a:gdLst/>
            <a:ahLst/>
            <a:cxnLst/>
            <a:rect l="l" t="t" r="r" b="b"/>
            <a:pathLst>
              <a:path w="797560" h="177800">
                <a:moveTo>
                  <a:pt x="0" y="177800"/>
                </a:moveTo>
                <a:lnTo>
                  <a:pt x="797560" y="177800"/>
                </a:lnTo>
                <a:lnTo>
                  <a:pt x="797560" y="0"/>
                </a:lnTo>
                <a:lnTo>
                  <a:pt x="0" y="0"/>
                </a:lnTo>
                <a:lnTo>
                  <a:pt x="0" y="177800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26659" y="4370070"/>
            <a:ext cx="79756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solidFill>
                  <a:srgbClr val="7E7E7E"/>
                </a:solidFill>
                <a:latin typeface="Calibri"/>
                <a:cs typeface="Calibri"/>
              </a:rPr>
              <a:t>3610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06215" y="3051175"/>
            <a:ext cx="26289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5" dirty="0">
                <a:solidFill>
                  <a:srgbClr val="7E7E7E"/>
                </a:solidFill>
                <a:latin typeface="Calibri"/>
                <a:cs typeface="Calibri"/>
              </a:rPr>
              <a:t>U</a:t>
            </a: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o</a:t>
            </a:r>
            <a:r>
              <a:rPr sz="900" spc="15" dirty="0">
                <a:solidFill>
                  <a:srgbClr val="7E7E7E"/>
                </a:solidFill>
                <a:latin typeface="Calibri"/>
                <a:cs typeface="Calibri"/>
              </a:rPr>
              <a:t>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80459" y="3182620"/>
            <a:ext cx="1056640" cy="198120"/>
          </a:xfrm>
          <a:custGeom>
            <a:avLst/>
            <a:gdLst/>
            <a:ahLst/>
            <a:cxnLst/>
            <a:rect l="l" t="t" r="r" b="b"/>
            <a:pathLst>
              <a:path w="1056639" h="198120">
                <a:moveTo>
                  <a:pt x="0" y="198120"/>
                </a:moveTo>
                <a:lnTo>
                  <a:pt x="1056639" y="198120"/>
                </a:lnTo>
                <a:lnTo>
                  <a:pt x="1056639" y="0"/>
                </a:lnTo>
                <a:lnTo>
                  <a:pt x="0" y="0"/>
                </a:lnTo>
                <a:lnTo>
                  <a:pt x="0" y="198120"/>
                </a:lnTo>
                <a:close/>
              </a:path>
            </a:pathLst>
          </a:custGeom>
          <a:ln w="1524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88079" y="3189922"/>
            <a:ext cx="52832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solidFill>
                  <a:srgbClr val="7E7E7E"/>
                </a:solidFill>
                <a:latin typeface="Calibri"/>
                <a:cs typeface="Calibri"/>
              </a:rPr>
              <a:t>Case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21482" y="3189922"/>
            <a:ext cx="52578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20"/>
              </a:spcBef>
            </a:pPr>
            <a:r>
              <a:rPr sz="900" spc="10" dirty="0">
                <a:solidFill>
                  <a:srgbClr val="7E7E7E"/>
                </a:solidFill>
                <a:latin typeface="Calibri"/>
                <a:cs typeface="Calibri"/>
              </a:rPr>
              <a:t>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2659" y="3192779"/>
            <a:ext cx="1051560" cy="187960"/>
          </a:xfrm>
          <a:custGeom>
            <a:avLst/>
            <a:gdLst/>
            <a:ahLst/>
            <a:cxnLst/>
            <a:rect l="l" t="t" r="r" b="b"/>
            <a:pathLst>
              <a:path w="1051560" h="187960">
                <a:moveTo>
                  <a:pt x="0" y="187960"/>
                </a:moveTo>
                <a:lnTo>
                  <a:pt x="1051560" y="187960"/>
                </a:lnTo>
                <a:lnTo>
                  <a:pt x="1051560" y="0"/>
                </a:lnTo>
                <a:lnTo>
                  <a:pt x="0" y="0"/>
                </a:lnTo>
                <a:lnTo>
                  <a:pt x="0" y="1879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72659" y="3192779"/>
            <a:ext cx="1051560" cy="187960"/>
          </a:xfrm>
          <a:custGeom>
            <a:avLst/>
            <a:gdLst/>
            <a:ahLst/>
            <a:cxnLst/>
            <a:rect l="l" t="t" r="r" b="b"/>
            <a:pathLst>
              <a:path w="1051560" h="187960">
                <a:moveTo>
                  <a:pt x="0" y="187960"/>
                </a:moveTo>
                <a:lnTo>
                  <a:pt x="1051560" y="187960"/>
                </a:lnTo>
                <a:lnTo>
                  <a:pt x="1051560" y="0"/>
                </a:lnTo>
                <a:lnTo>
                  <a:pt x="0" y="0"/>
                </a:lnTo>
                <a:lnTo>
                  <a:pt x="0" y="187960"/>
                </a:lnTo>
                <a:close/>
              </a:path>
            </a:pathLst>
          </a:custGeom>
          <a:ln w="1524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62829" y="3178238"/>
            <a:ext cx="25781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spc="20" dirty="0">
                <a:latin typeface="Calibri"/>
                <a:cs typeface="Calibri"/>
              </a:rPr>
              <a:t>G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90863" y="3178238"/>
            <a:ext cx="32258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r</a:t>
            </a:r>
            <a:r>
              <a:rPr sz="1100" spc="-15" dirty="0">
                <a:latin typeface="Calibri"/>
                <a:cs typeface="Calibri"/>
              </a:rPr>
              <a:t>at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18940" y="3248660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3774"/>
                </a:lnTo>
              </a:path>
            </a:pathLst>
          </a:custGeom>
          <a:ln w="508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95900" y="3131820"/>
            <a:ext cx="14604" cy="554990"/>
          </a:xfrm>
          <a:custGeom>
            <a:avLst/>
            <a:gdLst/>
            <a:ahLst/>
            <a:cxnLst/>
            <a:rect l="l" t="t" r="r" b="b"/>
            <a:pathLst>
              <a:path w="14604" h="554989">
                <a:moveTo>
                  <a:pt x="0" y="0"/>
                </a:moveTo>
                <a:lnTo>
                  <a:pt x="14604" y="554862"/>
                </a:lnTo>
              </a:path>
            </a:pathLst>
          </a:custGeom>
          <a:ln w="508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80459" y="3680459"/>
            <a:ext cx="2143760" cy="228600"/>
          </a:xfrm>
          <a:prstGeom prst="rect">
            <a:avLst/>
          </a:prstGeom>
          <a:solidFill>
            <a:srgbClr val="FFFFFF"/>
          </a:solidFill>
          <a:ln w="15240">
            <a:solidFill>
              <a:srgbClr val="7E7E7E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latin typeface="Calibri"/>
                <a:cs typeface="Calibri"/>
              </a:rPr>
              <a:t>Total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61500" y="5209540"/>
            <a:ext cx="2143760" cy="228600"/>
          </a:xfrm>
          <a:custGeom>
            <a:avLst/>
            <a:gdLst/>
            <a:ahLst/>
            <a:cxnLst/>
            <a:rect l="l" t="t" r="r" b="b"/>
            <a:pathLst>
              <a:path w="2143759" h="228600">
                <a:moveTo>
                  <a:pt x="0" y="228600"/>
                </a:moveTo>
                <a:lnTo>
                  <a:pt x="2143759" y="228600"/>
                </a:lnTo>
                <a:lnTo>
                  <a:pt x="214375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461500" y="5209540"/>
            <a:ext cx="2143760" cy="228600"/>
          </a:xfrm>
          <a:custGeom>
            <a:avLst/>
            <a:gdLst/>
            <a:ahLst/>
            <a:cxnLst/>
            <a:rect l="l" t="t" r="r" b="b"/>
            <a:pathLst>
              <a:path w="2143759" h="228600">
                <a:moveTo>
                  <a:pt x="0" y="228600"/>
                </a:moveTo>
                <a:lnTo>
                  <a:pt x="2143759" y="228600"/>
                </a:lnTo>
                <a:lnTo>
                  <a:pt x="2143759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8302" y="1660271"/>
            <a:ext cx="1838325" cy="2374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44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400" spc="-5" dirty="0">
                <a:latin typeface="Calibri"/>
                <a:cs typeface="Calibri"/>
              </a:rPr>
              <a:t>After Delivery the </a:t>
            </a:r>
            <a:r>
              <a:rPr sz="1400" spc="5" dirty="0">
                <a:latin typeface="Calibri"/>
                <a:cs typeface="Calibri"/>
              </a:rPr>
              <a:t>DB  </a:t>
            </a:r>
            <a:r>
              <a:rPr sz="1400" spc="-20" dirty="0">
                <a:latin typeface="Calibri"/>
                <a:cs typeface="Calibri"/>
              </a:rPr>
              <a:t>operator </a:t>
            </a:r>
            <a:r>
              <a:rPr sz="1400" dirty="0">
                <a:latin typeface="Calibri"/>
                <a:cs typeface="Calibri"/>
              </a:rPr>
              <a:t>can  </a:t>
            </a:r>
            <a:r>
              <a:rPr sz="1400" spc="-10" dirty="0">
                <a:latin typeface="Calibri"/>
                <a:cs typeface="Calibri"/>
              </a:rPr>
              <a:t>reconcile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actual  </a:t>
            </a:r>
            <a:r>
              <a:rPr sz="1400" spc="-10" dirty="0">
                <a:latin typeface="Calibri"/>
                <a:cs typeface="Calibri"/>
              </a:rPr>
              <a:t>delivered </a:t>
            </a:r>
            <a:r>
              <a:rPr sz="1400" spc="-5" dirty="0">
                <a:latin typeface="Calibri"/>
                <a:cs typeface="Calibri"/>
              </a:rPr>
              <a:t>quantity  and </a:t>
            </a:r>
            <a:r>
              <a:rPr sz="1400" dirty="0">
                <a:latin typeface="Calibri"/>
                <a:cs typeface="Calibri"/>
              </a:rPr>
              <a:t>click </a:t>
            </a:r>
            <a:r>
              <a:rPr sz="1400" spc="-10" dirty="0">
                <a:latin typeface="Calibri"/>
                <a:cs typeface="Calibri"/>
              </a:rPr>
              <a:t>“Save” </a:t>
            </a:r>
            <a:r>
              <a:rPr sz="1400" dirty="0">
                <a:latin typeface="Calibri"/>
                <a:cs typeface="Calibri"/>
              </a:rPr>
              <a:t>to  </a:t>
            </a:r>
            <a:r>
              <a:rPr sz="1400" spc="-10" dirty="0">
                <a:latin typeface="Calibri"/>
                <a:cs typeface="Calibri"/>
              </a:rPr>
              <a:t>update.</a:t>
            </a:r>
            <a:endParaRPr sz="1400">
              <a:latin typeface="Calibri"/>
              <a:cs typeface="Calibri"/>
            </a:endParaRPr>
          </a:p>
          <a:p>
            <a:pPr marL="297180" marR="73660" indent="-2844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6545" algn="l"/>
                <a:tab pos="297180" algn="l"/>
              </a:tabLst>
            </a:pPr>
            <a:r>
              <a:rPr sz="1400" spc="-10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actual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delivered  </a:t>
            </a:r>
            <a:r>
              <a:rPr sz="1400" spc="-5" dirty="0">
                <a:latin typeface="Calibri"/>
                <a:cs typeface="Calibri"/>
              </a:rPr>
              <a:t>quantity will </a:t>
            </a:r>
            <a:r>
              <a:rPr sz="1400" spc="-10" dirty="0">
                <a:latin typeface="Calibri"/>
                <a:cs typeface="Calibri"/>
              </a:rPr>
              <a:t>adjust  </a:t>
            </a:r>
            <a:r>
              <a:rPr sz="1400" spc="-5" dirty="0">
                <a:latin typeface="Calibri"/>
                <a:cs typeface="Calibri"/>
              </a:rPr>
              <a:t>automatically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 </a:t>
            </a:r>
            <a:r>
              <a:rPr sz="1400" spc="5" dirty="0">
                <a:latin typeface="Calibri"/>
                <a:cs typeface="Calibri"/>
              </a:rPr>
              <a:t>DB </a:t>
            </a:r>
            <a:r>
              <a:rPr sz="1400" spc="-10" dirty="0">
                <a:latin typeface="Calibri"/>
                <a:cs typeface="Calibri"/>
              </a:rPr>
              <a:t>House </a:t>
            </a:r>
            <a:r>
              <a:rPr sz="1400" spc="-5" dirty="0">
                <a:latin typeface="Calibri"/>
                <a:cs typeface="Calibri"/>
              </a:rPr>
              <a:t>Balance  </a:t>
            </a:r>
            <a:r>
              <a:rPr sz="1400" spc="-15" dirty="0">
                <a:latin typeface="Calibri"/>
                <a:cs typeface="Calibri"/>
              </a:rPr>
              <a:t>quantity.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1028</Words>
  <Application>Microsoft Office PowerPoint</Application>
  <PresentationFormat>Widescreen</PresentationFormat>
  <Paragraphs>227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DB Order Management User Requirement Specification (URS)</vt:lpstr>
      <vt:lpstr>DB Order Management</vt:lpstr>
      <vt:lpstr>PowerPoint Presentation</vt:lpstr>
      <vt:lpstr>Sales Order View (DB) :</vt:lpstr>
      <vt:lpstr>Challan :</vt:lpstr>
      <vt:lpstr>Invoice :</vt:lpstr>
      <vt:lpstr>Sales Order Details (DB) :</vt:lpstr>
      <vt:lpstr>List View of Sales Order :</vt:lpstr>
      <vt:lpstr>Reconciliation :</vt:lpstr>
      <vt:lpstr>Delivery Status :</vt:lpstr>
      <vt:lpstr>Visicular Manue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DBH Order Management</dc:title>
  <dc:creator>Nazmon</dc:creator>
  <cp:lastModifiedBy>Mahtab</cp:lastModifiedBy>
  <cp:revision>1</cp:revision>
  <dcterms:created xsi:type="dcterms:W3CDTF">2018-04-24T06:58:47Z</dcterms:created>
  <dcterms:modified xsi:type="dcterms:W3CDTF">2018-04-24T06:59:50Z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2018-04-24T00:00:00Z</vt:filetime>
  </property>
</Properties>
</file>