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59" r:id="rId6"/>
    <p:sldId id="261" r:id="rId7"/>
    <p:sldId id="260" r:id="rId8"/>
    <p:sldId id="262" r:id="rId9"/>
    <p:sldId id="263" r:id="rId10"/>
    <p:sldId id="268" r:id="rId11"/>
    <p:sldId id="269" r:id="rId12"/>
    <p:sldId id="264" r:id="rId13"/>
    <p:sldId id="265" r:id="rId14"/>
    <p:sldId id="270" r:id="rId15"/>
    <p:sldId id="271" r:id="rId16"/>
    <p:sldId id="272" r:id="rId17"/>
    <p:sldId id="280"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6" name="Slide Number Placeholder 5"/>
          <p:cNvSpPr>
            <a:spLocks noGrp="1"/>
          </p:cNvSpPr>
          <p:nvPr>
            <p:ph type="sldNum" sz="quarter" idx="12"/>
          </p:nvPr>
        </p:nvSpPr>
        <p:spPr/>
        <p:txBody>
          <a:bodyPr/>
          <a:lstStyle/>
          <a:p>
            <a:fld id="{683214D1-F644-4420-BD83-C0F19BC694C2}" type="slidenum">
              <a:rPr lang="en-GB" smtClean="0"/>
              <a:t>‹#›</a:t>
            </a:fld>
            <a:endParaRPr lang="en-GB"/>
          </a:p>
        </p:txBody>
      </p:sp>
      <p:sp>
        <p:nvSpPr>
          <p:cNvPr id="7" name="Date Placeholder 3"/>
          <p:cNvSpPr txBox="1">
            <a:spLocks/>
          </p:cNvSpPr>
          <p:nvPr userDrawn="1"/>
        </p:nvSpPr>
        <p:spPr>
          <a:xfrm>
            <a:off x="9436100" y="-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0" i="1"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i="0" dirty="0">
                <a:latin typeface="Candara" panose="020E0502030303020204" pitchFamily="34" charset="0"/>
              </a:rPr>
              <a:t>TBL-MOM </a:t>
            </a:r>
            <a:r>
              <a:rPr lang="en-GB" sz="1200" b="1" i="0" baseline="0" dirty="0">
                <a:latin typeface="Candara" panose="020E0502030303020204" pitchFamily="34" charset="0"/>
              </a:rPr>
              <a:t>| </a:t>
            </a:r>
            <a:r>
              <a:rPr lang="en-GB" sz="1200" b="1" i="0" dirty="0">
                <a:latin typeface="Candara" panose="020E0502030303020204" pitchFamily="34" charset="0"/>
              </a:rPr>
              <a:t>Version </a:t>
            </a:r>
            <a:r>
              <a:rPr lang="en-GB" sz="1200" b="1" i="0" dirty="0">
                <a:latin typeface="+mj-lt"/>
              </a:rPr>
              <a:t>1.2</a:t>
            </a:r>
          </a:p>
        </p:txBody>
      </p:sp>
      <p:sp>
        <p:nvSpPr>
          <p:cNvPr id="8" name="Footer Placeholder 5"/>
          <p:cNvSpPr txBox="1">
            <a:spLocks/>
          </p:cNvSpPr>
          <p:nvPr userDrawn="1"/>
        </p:nvSpPr>
        <p:spPr>
          <a:xfrm>
            <a:off x="4191000" y="64960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BABL Proprietary &amp; Confidential</a:t>
            </a:r>
          </a:p>
        </p:txBody>
      </p:sp>
    </p:spTree>
    <p:extLst>
      <p:ext uri="{BB962C8B-B14F-4D97-AF65-F5344CB8AC3E}">
        <p14:creationId xmlns:p14="http://schemas.microsoft.com/office/powerpoint/2010/main" val="24986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2E3CB2A-0A3E-4FC1-A3DA-47D39C5A6406}" type="datetimeFigureOut">
              <a:rPr lang="en-GB" smtClean="0"/>
              <a:t>28/04/2018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3214D1-F644-4420-BD83-C0F19BC694C2}" type="slidenum">
              <a:rPr lang="en-GB" smtClean="0"/>
              <a:t>‹#›</a:t>
            </a:fld>
            <a:endParaRPr lang="en-GB"/>
          </a:p>
        </p:txBody>
      </p:sp>
    </p:spTree>
    <p:extLst>
      <p:ext uri="{BB962C8B-B14F-4D97-AF65-F5344CB8AC3E}">
        <p14:creationId xmlns:p14="http://schemas.microsoft.com/office/powerpoint/2010/main" val="408577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2E3CB2A-0A3E-4FC1-A3DA-47D39C5A6406}" type="datetimeFigureOut">
              <a:rPr lang="en-GB" smtClean="0"/>
              <a:t>28/04/2018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3214D1-F644-4420-BD83-C0F19BC694C2}" type="slidenum">
              <a:rPr lang="en-GB" smtClean="0"/>
              <a:t>‹#›</a:t>
            </a:fld>
            <a:endParaRPr lang="en-GB"/>
          </a:p>
        </p:txBody>
      </p:sp>
    </p:spTree>
    <p:extLst>
      <p:ext uri="{BB962C8B-B14F-4D97-AF65-F5344CB8AC3E}">
        <p14:creationId xmlns:p14="http://schemas.microsoft.com/office/powerpoint/2010/main" val="147929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2E3CB2A-0A3E-4FC1-A3DA-47D39C5A6406}" type="datetimeFigureOut">
              <a:rPr lang="en-GB" smtClean="0"/>
              <a:t>28/04/2018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3214D1-F644-4420-BD83-C0F19BC694C2}" type="slidenum">
              <a:rPr lang="en-GB" smtClean="0"/>
              <a:t>‹#›</a:t>
            </a:fld>
            <a:endParaRPr lang="en-GB"/>
          </a:p>
        </p:txBody>
      </p:sp>
    </p:spTree>
    <p:extLst>
      <p:ext uri="{BB962C8B-B14F-4D97-AF65-F5344CB8AC3E}">
        <p14:creationId xmlns:p14="http://schemas.microsoft.com/office/powerpoint/2010/main" val="22370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3CB2A-0A3E-4FC1-A3DA-47D39C5A6406}" type="datetimeFigureOut">
              <a:rPr lang="en-GB" smtClean="0"/>
              <a:t>28/04/2018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3214D1-F644-4420-BD83-C0F19BC694C2}" type="slidenum">
              <a:rPr lang="en-GB" smtClean="0"/>
              <a:t>‹#›</a:t>
            </a:fld>
            <a:endParaRPr lang="en-GB"/>
          </a:p>
        </p:txBody>
      </p:sp>
    </p:spTree>
    <p:extLst>
      <p:ext uri="{BB962C8B-B14F-4D97-AF65-F5344CB8AC3E}">
        <p14:creationId xmlns:p14="http://schemas.microsoft.com/office/powerpoint/2010/main" val="70694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2E3CB2A-0A3E-4FC1-A3DA-47D39C5A6406}" type="datetimeFigureOut">
              <a:rPr lang="en-GB" smtClean="0"/>
              <a:t>28/04/2018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3214D1-F644-4420-BD83-C0F19BC694C2}" type="slidenum">
              <a:rPr lang="en-GB" smtClean="0"/>
              <a:t>‹#›</a:t>
            </a:fld>
            <a:endParaRPr lang="en-GB"/>
          </a:p>
        </p:txBody>
      </p:sp>
    </p:spTree>
    <p:extLst>
      <p:ext uri="{BB962C8B-B14F-4D97-AF65-F5344CB8AC3E}">
        <p14:creationId xmlns:p14="http://schemas.microsoft.com/office/powerpoint/2010/main" val="267023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2E3CB2A-0A3E-4FC1-A3DA-47D39C5A6406}" type="datetimeFigureOut">
              <a:rPr lang="en-GB" smtClean="0"/>
              <a:t>28/04/2018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83214D1-F644-4420-BD83-C0F19BC694C2}" type="slidenum">
              <a:rPr lang="en-GB" smtClean="0"/>
              <a:t>‹#›</a:t>
            </a:fld>
            <a:endParaRPr lang="en-GB"/>
          </a:p>
        </p:txBody>
      </p:sp>
    </p:spTree>
    <p:extLst>
      <p:ext uri="{BB962C8B-B14F-4D97-AF65-F5344CB8AC3E}">
        <p14:creationId xmlns:p14="http://schemas.microsoft.com/office/powerpoint/2010/main" val="70570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2E3CB2A-0A3E-4FC1-A3DA-47D39C5A6406}" type="datetimeFigureOut">
              <a:rPr lang="en-GB" smtClean="0"/>
              <a:t>28/04/2018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3214D1-F644-4420-BD83-C0F19BC694C2}" type="slidenum">
              <a:rPr lang="en-GB" smtClean="0"/>
              <a:t>‹#›</a:t>
            </a:fld>
            <a:endParaRPr lang="en-GB"/>
          </a:p>
        </p:txBody>
      </p:sp>
    </p:spTree>
    <p:extLst>
      <p:ext uri="{BB962C8B-B14F-4D97-AF65-F5344CB8AC3E}">
        <p14:creationId xmlns:p14="http://schemas.microsoft.com/office/powerpoint/2010/main" val="13967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3214D1-F644-4420-BD83-C0F19BC694C2}" type="slidenum">
              <a:rPr lang="en-GB" smtClean="0"/>
              <a:t>‹#›</a:t>
            </a:fld>
            <a:endParaRPr lang="en-GB"/>
          </a:p>
        </p:txBody>
      </p:sp>
      <p:sp>
        <p:nvSpPr>
          <p:cNvPr id="6" name="Footer Placeholder 5"/>
          <p:cNvSpPr txBox="1">
            <a:spLocks/>
          </p:cNvSpPr>
          <p:nvPr userDrawn="1"/>
        </p:nvSpPr>
        <p:spPr>
          <a:xfrm>
            <a:off x="4191000" y="64960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BABL Proprietary &amp; Confidential</a:t>
            </a:r>
          </a:p>
        </p:txBody>
      </p:sp>
      <p:sp>
        <p:nvSpPr>
          <p:cNvPr id="7" name="Date Placeholder 3"/>
          <p:cNvSpPr txBox="1">
            <a:spLocks/>
          </p:cNvSpPr>
          <p:nvPr userDrawn="1"/>
        </p:nvSpPr>
        <p:spPr>
          <a:xfrm>
            <a:off x="9436100" y="-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0" i="1"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i="0" dirty="0">
                <a:latin typeface="Candara" panose="020E0502030303020204" pitchFamily="34" charset="0"/>
              </a:rPr>
              <a:t>TBL-MOM </a:t>
            </a:r>
            <a:r>
              <a:rPr lang="en-GB" sz="1200" b="1" i="0" baseline="0" dirty="0">
                <a:latin typeface="Candara" panose="020E0502030303020204" pitchFamily="34" charset="0"/>
              </a:rPr>
              <a:t>| </a:t>
            </a:r>
            <a:r>
              <a:rPr lang="en-GB" sz="1200" b="1" i="0" dirty="0">
                <a:latin typeface="Candara" panose="020E0502030303020204" pitchFamily="34" charset="0"/>
              </a:rPr>
              <a:t>Version </a:t>
            </a:r>
            <a:r>
              <a:rPr lang="en-GB" sz="1200" b="1" i="0" dirty="0">
                <a:latin typeface="+mj-lt"/>
              </a:rPr>
              <a:t>1.2</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0" y="6413500"/>
            <a:ext cx="1248636" cy="4318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85844" y="6281161"/>
            <a:ext cx="1206156" cy="547617"/>
          </a:xfrm>
          <a:prstGeom prst="rect">
            <a:avLst/>
          </a:prstGeom>
        </p:spPr>
      </p:pic>
    </p:spTree>
    <p:extLst>
      <p:ext uri="{BB962C8B-B14F-4D97-AF65-F5344CB8AC3E}">
        <p14:creationId xmlns:p14="http://schemas.microsoft.com/office/powerpoint/2010/main" val="629319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E3CB2A-0A3E-4FC1-A3DA-47D39C5A6406}" type="datetimeFigureOut">
              <a:rPr lang="en-GB" smtClean="0"/>
              <a:t>28/04/2018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3214D1-F644-4420-BD83-C0F19BC694C2}" type="slidenum">
              <a:rPr lang="en-GB" smtClean="0"/>
              <a:t>‹#›</a:t>
            </a:fld>
            <a:endParaRPr lang="en-GB"/>
          </a:p>
        </p:txBody>
      </p:sp>
    </p:spTree>
    <p:extLst>
      <p:ext uri="{BB962C8B-B14F-4D97-AF65-F5344CB8AC3E}">
        <p14:creationId xmlns:p14="http://schemas.microsoft.com/office/powerpoint/2010/main" val="304836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E3CB2A-0A3E-4FC1-A3DA-47D39C5A6406}" type="datetimeFigureOut">
              <a:rPr lang="en-GB" smtClean="0"/>
              <a:t>28/04/2018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3214D1-F644-4420-BD83-C0F19BC694C2}" type="slidenum">
              <a:rPr lang="en-GB" smtClean="0"/>
              <a:t>‹#›</a:t>
            </a:fld>
            <a:endParaRPr lang="en-GB"/>
          </a:p>
        </p:txBody>
      </p:sp>
    </p:spTree>
    <p:extLst>
      <p:ext uri="{BB962C8B-B14F-4D97-AF65-F5344CB8AC3E}">
        <p14:creationId xmlns:p14="http://schemas.microsoft.com/office/powerpoint/2010/main" val="426615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3CB2A-0A3E-4FC1-A3DA-47D39C5A6406}" type="datetimeFigureOut">
              <a:rPr lang="en-GB" smtClean="0"/>
              <a:t>28/04/2018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214D1-F644-4420-BD83-C0F19BC694C2}" type="slidenum">
              <a:rPr lang="en-GB" smtClean="0"/>
              <a:t>‹#›</a:t>
            </a:fld>
            <a:endParaRPr lang="en-GB"/>
          </a:p>
        </p:txBody>
      </p:sp>
    </p:spTree>
    <p:extLst>
      <p:ext uri="{BB962C8B-B14F-4D97-AF65-F5344CB8AC3E}">
        <p14:creationId xmlns:p14="http://schemas.microsoft.com/office/powerpoint/2010/main" val="3023202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9281"/>
            <a:ext cx="9144000" cy="2387600"/>
          </a:xfrm>
        </p:spPr>
        <p:txBody>
          <a:bodyPr>
            <a:normAutofit/>
          </a:bodyPr>
          <a:lstStyle/>
          <a:p>
            <a:r>
              <a:rPr lang="en-US" sz="3400" dirty="0">
                <a:latin typeface="Verdana" panose="020B0604030504040204" pitchFamily="34" charset="0"/>
                <a:ea typeface="Verdana" panose="020B0604030504040204" pitchFamily="34" charset="0"/>
                <a:cs typeface="Verdana" panose="020B0604030504040204" pitchFamily="34" charset="0"/>
              </a:rPr>
              <a:t>Order Management through Mobile Apps.</a:t>
            </a:r>
            <a:endParaRPr lang="en-GB" sz="3400" dirty="0">
              <a:latin typeface="Candara" panose="020E0502030303020204" pitchFamily="34" charset="0"/>
            </a:endParaRPr>
          </a:p>
        </p:txBody>
      </p:sp>
      <p:sp>
        <p:nvSpPr>
          <p:cNvPr id="3" name="Subtitle 2"/>
          <p:cNvSpPr>
            <a:spLocks noGrp="1"/>
          </p:cNvSpPr>
          <p:nvPr>
            <p:ph type="subTitle" idx="1"/>
          </p:nvPr>
        </p:nvSpPr>
        <p:spPr>
          <a:xfrm>
            <a:off x="1524000" y="3178956"/>
            <a:ext cx="9144000" cy="1655762"/>
          </a:xfrm>
        </p:spPr>
        <p:txBody>
          <a:bodyPr>
            <a:norm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Mockup User Requirement Specification (URS)</a:t>
            </a:r>
            <a:endParaRPr lang="en-GB"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1541" y="3780428"/>
            <a:ext cx="2338314" cy="808630"/>
          </a:xfrm>
          <a:prstGeom prst="rect">
            <a:avLst/>
          </a:prstGeom>
        </p:spPr>
      </p:pic>
    </p:spTree>
    <p:extLst>
      <p:ext uri="{BB962C8B-B14F-4D97-AF65-F5344CB8AC3E}">
        <p14:creationId xmlns:p14="http://schemas.microsoft.com/office/powerpoint/2010/main" val="225684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1"/>
          <p:cNvSpPr txBox="1">
            <a:spLocks/>
          </p:cNvSpPr>
          <p:nvPr/>
        </p:nvSpPr>
        <p:spPr>
          <a:xfrm>
            <a:off x="838200" y="365125"/>
            <a:ext cx="10515600" cy="56292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andara" panose="020E0502030303020204" pitchFamily="34" charset="0"/>
              </a:rPr>
              <a:t>Exception Reasons</a:t>
            </a:r>
          </a:p>
        </p:txBody>
      </p:sp>
      <p:sp>
        <p:nvSpPr>
          <p:cNvPr id="12" name="Rectangle 11"/>
          <p:cNvSpPr/>
          <p:nvPr/>
        </p:nvSpPr>
        <p:spPr>
          <a:xfrm>
            <a:off x="838200" y="2329261"/>
            <a:ext cx="5372669" cy="738664"/>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Here, PSR select exception reasons for not taking order and then after, submit.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763" y="646586"/>
            <a:ext cx="3353673" cy="5577835"/>
          </a:xfrm>
          <a:prstGeom prst="rect">
            <a:avLst/>
          </a:prstGeom>
        </p:spPr>
      </p:pic>
      <p:sp>
        <p:nvSpPr>
          <p:cNvPr id="15" name="Rectangle 14"/>
          <p:cNvSpPr/>
          <p:nvPr/>
        </p:nvSpPr>
        <p:spPr>
          <a:xfrm>
            <a:off x="8775510" y="5349922"/>
            <a:ext cx="1337481" cy="17742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2015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838200" y="474309"/>
            <a:ext cx="10515600" cy="56292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latin typeface="Candara" panose="020E0502030303020204" pitchFamily="34" charset="0"/>
              </a:rPr>
              <a:t>Submitting Exception Reasons UX </a:t>
            </a:r>
            <a:endParaRPr lang="en-US" sz="3200" dirty="0">
              <a:latin typeface="Candara" panose="020E0502030303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8024" y="1509981"/>
            <a:ext cx="2473740" cy="3779671"/>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5732061" y="1509980"/>
            <a:ext cx="2404280" cy="3779671"/>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6264322" y="5449181"/>
            <a:ext cx="2008495" cy="307777"/>
          </a:xfrm>
          <a:prstGeom prst="rect">
            <a:avLst/>
          </a:prstGeom>
          <a:noFill/>
        </p:spPr>
        <p:txBody>
          <a:bodyPr wrap="square" rtlCol="0">
            <a:spAutoFit/>
          </a:bodyPr>
          <a:lstStyle/>
          <a:p>
            <a:r>
              <a:rPr lang="en-US" sz="1400" b="1" i="1" dirty="0">
                <a:latin typeface="Verdana" panose="020B0604030504040204" pitchFamily="34" charset="0"/>
                <a:ea typeface="Verdana" panose="020B0604030504040204" pitchFamily="34" charset="0"/>
                <a:cs typeface="Verdana" panose="020B0604030504040204" pitchFamily="34" charset="0"/>
              </a:rPr>
              <a:t>Figure 1</a:t>
            </a:r>
            <a:endParaRPr lang="en-GB" sz="1400" b="1" i="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9228761" y="5449182"/>
            <a:ext cx="1013419" cy="307777"/>
          </a:xfrm>
          <a:prstGeom prst="rect">
            <a:avLst/>
          </a:prstGeom>
        </p:spPr>
        <p:txBody>
          <a:bodyPr wrap="none">
            <a:spAutoFit/>
          </a:bodyPr>
          <a:lstStyle/>
          <a:p>
            <a:r>
              <a:rPr lang="en-US" sz="1400" b="1" i="1" dirty="0">
                <a:latin typeface="Verdana" panose="020B0604030504040204" pitchFamily="34" charset="0"/>
                <a:ea typeface="Verdana" panose="020B0604030504040204" pitchFamily="34" charset="0"/>
                <a:cs typeface="Verdana" panose="020B0604030504040204" pitchFamily="34" charset="0"/>
              </a:rPr>
              <a:t>Figure 2</a:t>
            </a:r>
            <a:endParaRPr lang="en-GB" sz="1400" b="1" i="1"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597359" y="2719986"/>
            <a:ext cx="4766212" cy="73866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Figure 1 shows PSR submit exception reason.</a:t>
            </a:r>
          </a:p>
          <a:p>
            <a:pPr marL="285750" indent="-285750">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Figure 2 shows colored non-taking order outlets</a:t>
            </a:r>
            <a:endParaRPr lang="en-GB" sz="1400"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589965" y="3422119"/>
            <a:ext cx="4568889"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Color Meaning in figure 2-</a:t>
            </a:r>
          </a:p>
          <a:p>
            <a:pPr marL="1440000" indent="-285750">
              <a:lnSpc>
                <a:spcPct val="150000"/>
              </a:lnSpc>
              <a:buFont typeface="Wingdings" panose="05000000000000000000" pitchFamily="2" charset="2"/>
              <a:buChar char="ü"/>
            </a:pPr>
            <a:r>
              <a:rPr lang="en-US" sz="1400" dirty="0">
                <a:latin typeface="Verdana" panose="020B0604030504040204" pitchFamily="34" charset="0"/>
                <a:ea typeface="Verdana" panose="020B0604030504040204" pitchFamily="34" charset="0"/>
                <a:cs typeface="Verdana" panose="020B0604030504040204" pitchFamily="34" charset="0"/>
              </a:rPr>
              <a:t>Yellow- Not Ordered</a:t>
            </a:r>
          </a:p>
          <a:p>
            <a:pPr marL="1440000" indent="-285750">
              <a:lnSpc>
                <a:spcPct val="150000"/>
              </a:lnSpc>
              <a:buFont typeface="Wingdings" panose="05000000000000000000" pitchFamily="2" charset="2"/>
              <a:buChar char="ü"/>
            </a:pPr>
            <a:r>
              <a:rPr lang="en-US" sz="1400" dirty="0">
                <a:latin typeface="Verdana" panose="020B0604030504040204" pitchFamily="34" charset="0"/>
                <a:ea typeface="Verdana" panose="020B0604030504040204" pitchFamily="34" charset="0"/>
                <a:cs typeface="Verdana" panose="020B0604030504040204" pitchFamily="34" charset="0"/>
              </a:rPr>
              <a:t>Green – Ordered</a:t>
            </a:r>
          </a:p>
          <a:p>
            <a:pPr marL="1440000" indent="-285750">
              <a:lnSpc>
                <a:spcPct val="150000"/>
              </a:lnSpc>
              <a:buFont typeface="Wingdings" panose="05000000000000000000" pitchFamily="2" charset="2"/>
              <a:buChar char="ü"/>
            </a:pPr>
            <a:r>
              <a:rPr lang="en-US" sz="1400" dirty="0">
                <a:latin typeface="Verdana" panose="020B0604030504040204" pitchFamily="34" charset="0"/>
                <a:ea typeface="Verdana" panose="020B0604030504040204" pitchFamily="34" charset="0"/>
                <a:cs typeface="Verdana" panose="020B0604030504040204" pitchFamily="34" charset="0"/>
              </a:rPr>
              <a:t>Blank- Pending Order</a:t>
            </a:r>
          </a:p>
        </p:txBody>
      </p:sp>
      <p:pic>
        <p:nvPicPr>
          <p:cNvPr id="17" name="Picture 16"/>
          <p:cNvPicPr>
            <a:picLocks noChangeAspect="1"/>
          </p:cNvPicPr>
          <p:nvPr/>
        </p:nvPicPr>
        <p:blipFill>
          <a:blip r:embed="rId4"/>
          <a:stretch>
            <a:fillRect/>
          </a:stretch>
        </p:blipFill>
        <p:spPr>
          <a:xfrm>
            <a:off x="8604376" y="2372308"/>
            <a:ext cx="2432455" cy="561962"/>
          </a:xfrm>
          <a:prstGeom prst="rect">
            <a:avLst/>
          </a:prstGeom>
        </p:spPr>
      </p:pic>
      <p:pic>
        <p:nvPicPr>
          <p:cNvPr id="18" name="Picture 17"/>
          <p:cNvPicPr>
            <a:picLocks noChangeAspect="1"/>
          </p:cNvPicPr>
          <p:nvPr/>
        </p:nvPicPr>
        <p:blipFill>
          <a:blip r:embed="rId5"/>
          <a:stretch>
            <a:fillRect/>
          </a:stretch>
        </p:blipFill>
        <p:spPr>
          <a:xfrm>
            <a:off x="9496752" y="2781869"/>
            <a:ext cx="745427" cy="175395"/>
          </a:xfrm>
          <a:prstGeom prst="rect">
            <a:avLst/>
          </a:prstGeom>
        </p:spPr>
      </p:pic>
      <p:sp>
        <p:nvSpPr>
          <p:cNvPr id="19" name="TextBox 18"/>
          <p:cNvSpPr txBox="1"/>
          <p:nvPr/>
        </p:nvSpPr>
        <p:spPr>
          <a:xfrm>
            <a:off x="9496752" y="2740925"/>
            <a:ext cx="234102" cy="261610"/>
          </a:xfrm>
          <a:prstGeom prst="rect">
            <a:avLst/>
          </a:prstGeom>
          <a:noFill/>
        </p:spPr>
        <p:txBody>
          <a:bodyPr wrap="square" rtlCol="0">
            <a:spAutoFit/>
          </a:bodyPr>
          <a:lstStyle/>
          <a:p>
            <a:r>
              <a:rPr lang="en-US" sz="1050" dirty="0"/>
              <a:t>2</a:t>
            </a:r>
            <a:endParaRPr lang="en-GB" sz="1050" dirty="0"/>
          </a:p>
        </p:txBody>
      </p:sp>
      <p:sp>
        <p:nvSpPr>
          <p:cNvPr id="20" name="TextBox 19"/>
          <p:cNvSpPr txBox="1"/>
          <p:nvPr/>
        </p:nvSpPr>
        <p:spPr>
          <a:xfrm>
            <a:off x="9921543" y="2719986"/>
            <a:ext cx="334283" cy="253916"/>
          </a:xfrm>
          <a:prstGeom prst="rect">
            <a:avLst/>
          </a:prstGeom>
          <a:noFill/>
        </p:spPr>
        <p:txBody>
          <a:bodyPr wrap="square" rtlCol="0">
            <a:spAutoFit/>
          </a:bodyPr>
          <a:lstStyle/>
          <a:p>
            <a:r>
              <a:rPr lang="en-US" sz="1050" dirty="0"/>
              <a:t>22</a:t>
            </a:r>
            <a:endParaRPr lang="en-GB" sz="1050" dirty="0"/>
          </a:p>
        </p:txBody>
      </p:sp>
      <p:sp>
        <p:nvSpPr>
          <p:cNvPr id="21" name="Rectangle 20"/>
          <p:cNvSpPr/>
          <p:nvPr/>
        </p:nvSpPr>
        <p:spPr>
          <a:xfrm>
            <a:off x="7088339" y="4697933"/>
            <a:ext cx="909252" cy="17742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355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Order Taking</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9" name="Rectangle 8"/>
          <p:cNvSpPr/>
          <p:nvPr/>
        </p:nvSpPr>
        <p:spPr>
          <a:xfrm>
            <a:off x="1097508" y="2933974"/>
            <a:ext cx="5125872" cy="830997"/>
          </a:xfrm>
          <a:prstGeom prst="rect">
            <a:avLst/>
          </a:prstGeom>
        </p:spPr>
        <p:txBody>
          <a:bodyPr wrap="square">
            <a:spAutoFit/>
          </a:bodyPr>
          <a:lstStyle/>
          <a:p>
            <a:pPr marL="285750" indent="-285750" algn="just">
              <a:buFont typeface="Wingdings" panose="05000000000000000000" pitchFamily="2" charset="2"/>
              <a:buChar char="§"/>
            </a:pPr>
            <a:r>
              <a:rPr lang="en-US" sz="1600" dirty="0">
                <a:latin typeface="Verdana" panose="020B0604030504040204" pitchFamily="34" charset="0"/>
                <a:ea typeface="Verdana" panose="020B0604030504040204" pitchFamily="34" charset="0"/>
                <a:cs typeface="Verdana" panose="020B0604030504040204" pitchFamily="34" charset="0"/>
              </a:rPr>
              <a:t>After clicking the “Order “ button this view will be opened  and the user can create order by clicking the “Add” Button.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1428" y="600501"/>
            <a:ext cx="3944201" cy="5767872"/>
          </a:xfrm>
          <a:prstGeom prst="rect">
            <a:avLst/>
          </a:prstGeom>
          <a:ln>
            <a:noFill/>
          </a:ln>
          <a:effectLst>
            <a:outerShdw blurRad="292100" dist="139700" dir="2700000" algn="tl" rotWithShape="0">
              <a:srgbClr val="333333">
                <a:alpha val="65000"/>
              </a:srgbClr>
            </a:outerShdw>
          </a:effectLst>
        </p:spPr>
      </p:pic>
      <p:sp>
        <p:nvSpPr>
          <p:cNvPr id="7" name="Rounded Rectangle 6"/>
          <p:cNvSpPr/>
          <p:nvPr/>
        </p:nvSpPr>
        <p:spPr>
          <a:xfrm>
            <a:off x="10222173" y="939335"/>
            <a:ext cx="873456" cy="3299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Elbow Connector 9"/>
          <p:cNvCxnSpPr>
            <a:stCxn id="9" idx="3"/>
            <a:endCxn id="7" idx="3"/>
          </p:cNvCxnSpPr>
          <p:nvPr/>
        </p:nvCxnSpPr>
        <p:spPr>
          <a:xfrm flipV="1">
            <a:off x="6223380" y="1104289"/>
            <a:ext cx="4872249" cy="2245184"/>
          </a:xfrm>
          <a:prstGeom prst="bentConnector3">
            <a:avLst>
              <a:gd name="adj1" fmla="val 10469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44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Select Brand</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8" name="Subtitle 2"/>
          <p:cNvSpPr txBox="1">
            <a:spLocks/>
          </p:cNvSpPr>
          <p:nvPr/>
        </p:nvSpPr>
        <p:spPr>
          <a:xfrm>
            <a:off x="1353403" y="2456597"/>
            <a:ext cx="4495800" cy="1312462"/>
          </a:xfrm>
          <a:prstGeom prst="rect">
            <a:avLst/>
          </a:prstGeom>
        </p:spPr>
        <p:txBody>
          <a:bodyPr/>
          <a:lstStyle/>
          <a:p>
            <a:pPr marL="342900" indent="-342900" algn="just">
              <a:spcBef>
                <a:spcPct val="20000"/>
              </a:spcBef>
              <a:buFont typeface="Wingdings" panose="05000000000000000000" pitchFamily="2" charset="2"/>
              <a:buChar char="§"/>
              <a:defRPr/>
            </a:pPr>
            <a:r>
              <a:rPr lang="en-US" sz="1600" dirty="0">
                <a:latin typeface="Verdana" panose="020B0604030504040204" pitchFamily="34" charset="0"/>
                <a:ea typeface="Verdana" panose="020B0604030504040204" pitchFamily="34" charset="0"/>
                <a:cs typeface="Verdana" panose="020B0604030504040204" pitchFamily="34" charset="0"/>
              </a:rPr>
              <a:t>To make an order PSR need to click on the Brand that is ordered by Outlet.</a:t>
            </a:r>
          </a:p>
          <a:p>
            <a:pPr marL="342900" indent="-342900" algn="just">
              <a:spcBef>
                <a:spcPct val="20000"/>
              </a:spcBef>
              <a:buFont typeface="Wingdings" panose="05000000000000000000" pitchFamily="2" charset="2"/>
              <a:buChar char="§"/>
              <a:defRPr/>
            </a:pPr>
            <a:r>
              <a:rPr lang="en-US" sz="1600" dirty="0">
                <a:latin typeface="Verdana" panose="020B0604030504040204" pitchFamily="34" charset="0"/>
                <a:ea typeface="Verdana" panose="020B0604030504040204" pitchFamily="34" charset="0"/>
                <a:cs typeface="Verdana" panose="020B0604030504040204" pitchFamily="34" charset="0"/>
              </a:rPr>
              <a:t>After clicking on the Brand, PSR  will see the product list.</a:t>
            </a:r>
          </a:p>
          <a:p>
            <a:pPr marL="342900" indent="-342900" algn="just">
              <a:spcBef>
                <a:spcPct val="20000"/>
              </a:spcBef>
              <a:buFont typeface="Wingdings" panose="05000000000000000000" pitchFamily="2" charset="2"/>
              <a:buChar char="§"/>
              <a:defRPr/>
            </a:pPr>
            <a:endParaRPr lang="en-US" sz="16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540" y="477669"/>
            <a:ext cx="3780430" cy="58651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3739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Selection of Product &amp; Qty.</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8" name="Subtitle 2"/>
          <p:cNvSpPr txBox="1">
            <a:spLocks/>
          </p:cNvSpPr>
          <p:nvPr/>
        </p:nvSpPr>
        <p:spPr>
          <a:xfrm>
            <a:off x="677424" y="1815152"/>
            <a:ext cx="6091866" cy="1312462"/>
          </a:xfrm>
          <a:prstGeom prst="rect">
            <a:avLst/>
          </a:prstGeom>
        </p:spPr>
        <p:txBody>
          <a:bodyPr/>
          <a:lstStyle/>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When the PSR will press the Add option the list of  SKU’s will be shown. The PSR can also search any SKU from the search option.</a:t>
            </a:r>
          </a:p>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The promotion offer will be shown under the individual  product in color.</a:t>
            </a:r>
          </a:p>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While PSR will select any individual SKU, the Add option will be viewed &amp; in the add option, S/he will only input quantity as Case &amp; Piece wise. After providing quantity input, total value will automatically calculate and show.</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835" y="708502"/>
            <a:ext cx="3466532" cy="5402579"/>
          </a:xfrm>
          <a:prstGeom prst="rect">
            <a:avLst/>
          </a:prstGeom>
          <a:ln>
            <a:noFill/>
          </a:ln>
          <a:effectLst>
            <a:outerShdw blurRad="292100" dist="139700" dir="2700000" algn="tl" rotWithShape="0">
              <a:srgbClr val="333333">
                <a:alpha val="65000"/>
              </a:srgbClr>
            </a:outerShdw>
          </a:effectLst>
        </p:spPr>
      </p:pic>
      <p:pic>
        <p:nvPicPr>
          <p:cNvPr id="6" name="Picture 2" descr="C:\Users\rumon\Desktop\BOEL\Screen Shot\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9572" y="4551985"/>
            <a:ext cx="2521270" cy="178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251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View after Order Confirmation</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8" name="Subtitle 2"/>
          <p:cNvSpPr txBox="1">
            <a:spLocks/>
          </p:cNvSpPr>
          <p:nvPr/>
        </p:nvSpPr>
        <p:spPr>
          <a:xfrm>
            <a:off x="677424" y="2402006"/>
            <a:ext cx="6091866" cy="1312462"/>
          </a:xfrm>
          <a:prstGeom prst="rect">
            <a:avLst/>
          </a:prstGeom>
        </p:spPr>
        <p:txBody>
          <a:bodyPr/>
          <a:lstStyle/>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The selected product will turn into a  Specific color.</a:t>
            </a:r>
          </a:p>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PSR can select multiple product by clicking on Brand.</a:t>
            </a:r>
          </a:p>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To see the ordered product details, DSR need to press the “Memo” Button</a:t>
            </a:r>
          </a:p>
          <a:p>
            <a:pPr marL="285750" indent="-285750" algn="just">
              <a:lnSpc>
                <a:spcPct val="150000"/>
              </a:lnSpc>
              <a:buFont typeface="Wingdings" panose="05000000000000000000" pitchFamily="2" charset="2"/>
              <a:buChar char="§"/>
            </a:pPr>
            <a:endParaRPr lang="en-US" sz="14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258" y="708502"/>
            <a:ext cx="3577643" cy="56168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9213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Ordered Product Details - Memo</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8" name="Subtitle 2"/>
          <p:cNvSpPr txBox="1">
            <a:spLocks/>
          </p:cNvSpPr>
          <p:nvPr/>
        </p:nvSpPr>
        <p:spPr>
          <a:xfrm>
            <a:off x="677424" y="2402006"/>
            <a:ext cx="6091866" cy="1312462"/>
          </a:xfrm>
          <a:prstGeom prst="rect">
            <a:avLst/>
          </a:prstGeom>
        </p:spPr>
        <p:txBody>
          <a:bodyPr/>
          <a:lstStyle/>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By clicking the </a:t>
            </a:r>
            <a:r>
              <a:rPr lang="en-US" sz="1400" u="sng" dirty="0">
                <a:solidFill>
                  <a:srgbClr val="FF0000"/>
                </a:solidFill>
                <a:latin typeface="Verdana" panose="020B0604030504040204" pitchFamily="34" charset="0"/>
                <a:ea typeface="Verdana" panose="020B0604030504040204" pitchFamily="34" charset="0"/>
                <a:cs typeface="Verdana" panose="020B0604030504040204" pitchFamily="34" charset="0"/>
              </a:rPr>
              <a:t>“Red Button”</a:t>
            </a:r>
            <a:r>
              <a:rPr lang="en-US" sz="1400" dirty="0">
                <a:latin typeface="Verdana" panose="020B0604030504040204" pitchFamily="34" charset="0"/>
                <a:ea typeface="Verdana" panose="020B0604030504040204" pitchFamily="34" charset="0"/>
                <a:cs typeface="Verdana" panose="020B0604030504040204" pitchFamily="34" charset="0"/>
              </a:rPr>
              <a:t> the user can cancel the order of specific SKU and by clicking the </a:t>
            </a:r>
            <a:r>
              <a:rPr lang="en-US" sz="1400" u="sng" dirty="0">
                <a:solidFill>
                  <a:srgbClr val="92D050"/>
                </a:solidFill>
                <a:latin typeface="Verdana" panose="020B0604030504040204" pitchFamily="34" charset="0"/>
                <a:ea typeface="Verdana" panose="020B0604030504040204" pitchFamily="34" charset="0"/>
                <a:cs typeface="Verdana" panose="020B0604030504040204" pitchFamily="34" charset="0"/>
              </a:rPr>
              <a:t>“Green  Button” </a:t>
            </a:r>
            <a:r>
              <a:rPr lang="en-US" sz="1400" dirty="0">
                <a:latin typeface="Verdana" panose="020B0604030504040204" pitchFamily="34" charset="0"/>
                <a:ea typeface="Verdana" panose="020B0604030504040204" pitchFamily="34" charset="0"/>
                <a:cs typeface="Verdana" panose="020B0604030504040204" pitchFamily="34" charset="0"/>
              </a:rPr>
              <a:t>the user can Edit or Change the Quantity of Specific SKU.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570" y="734618"/>
            <a:ext cx="3724399" cy="55615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876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39532" y="3112520"/>
            <a:ext cx="4063228" cy="523220"/>
          </a:xfrm>
          <a:prstGeom prst="rect">
            <a:avLst/>
          </a:prstGeom>
        </p:spPr>
        <p:txBody>
          <a:bodyPr wrap="none">
            <a:spAutoFit/>
          </a:bodyPr>
          <a:lstStyle/>
          <a:p>
            <a:r>
              <a:rPr lang="en-US" sz="2800" b="1" dirty="0">
                <a:latin typeface="Candara" panose="020E0502030303020204" pitchFamily="34" charset="0"/>
              </a:rPr>
              <a:t>Market Return Workflow</a:t>
            </a:r>
            <a:endParaRPr lang="en-GB" sz="2800" dirty="0">
              <a:latin typeface="Candara" panose="020E0502030303020204" pitchFamily="34" charset="0"/>
            </a:endParaRPr>
          </a:p>
        </p:txBody>
      </p:sp>
      <p:pic>
        <p:nvPicPr>
          <p:cNvPr id="3" name="Picture 2"/>
          <p:cNvPicPr>
            <a:picLocks noChangeAspect="1"/>
          </p:cNvPicPr>
          <p:nvPr/>
        </p:nvPicPr>
        <p:blipFill>
          <a:blip r:embed="rId2"/>
          <a:stretch>
            <a:fillRect/>
          </a:stretch>
        </p:blipFill>
        <p:spPr>
          <a:xfrm>
            <a:off x="5431809" y="791570"/>
            <a:ext cx="6223303" cy="50360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64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Market Return</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8" name="Subtitle 2"/>
          <p:cNvSpPr txBox="1">
            <a:spLocks/>
          </p:cNvSpPr>
          <p:nvPr/>
        </p:nvSpPr>
        <p:spPr>
          <a:xfrm>
            <a:off x="677424" y="2402006"/>
            <a:ext cx="5655137" cy="1312462"/>
          </a:xfrm>
          <a:prstGeom prst="rect">
            <a:avLst/>
          </a:prstGeom>
        </p:spPr>
        <p:txBody>
          <a:bodyPr/>
          <a:lstStyle/>
          <a:p>
            <a:pPr marL="342900" indent="-342900" algn="just">
              <a:lnSpc>
                <a:spcPct val="150000"/>
              </a:lnSpc>
              <a:spcBef>
                <a:spcPct val="20000"/>
              </a:spcBef>
              <a:buFont typeface="Arial" pitchFamily="34" charset="0"/>
              <a:buChar char="•"/>
              <a:defRPr/>
            </a:pPr>
            <a:r>
              <a:rPr lang="en-US" sz="1400" dirty="0">
                <a:latin typeface="Verdana" panose="020B0604030504040204" pitchFamily="34" charset="0"/>
                <a:ea typeface="Verdana" panose="020B0604030504040204" pitchFamily="34" charset="0"/>
                <a:cs typeface="Verdana" panose="020B0604030504040204" pitchFamily="34" charset="0"/>
              </a:rPr>
              <a:t>Add the market return product from here like order taking process.</a:t>
            </a:r>
          </a:p>
          <a:p>
            <a:pPr algn="just">
              <a:lnSpc>
                <a:spcPct val="150000"/>
              </a:lnSpc>
              <a:spcBef>
                <a:spcPct val="20000"/>
              </a:spcBef>
              <a:defRPr/>
            </a:pPr>
            <a:endParaRPr lang="en-US" sz="14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289" y="477670"/>
            <a:ext cx="3491078" cy="58404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5795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Add Return SKU &amp; Criteria</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8" name="Subtitle 2"/>
          <p:cNvSpPr txBox="1">
            <a:spLocks/>
          </p:cNvSpPr>
          <p:nvPr/>
        </p:nvSpPr>
        <p:spPr>
          <a:xfrm>
            <a:off x="677424" y="2402006"/>
            <a:ext cx="5900797" cy="1312462"/>
          </a:xfrm>
          <a:prstGeom prst="rect">
            <a:avLst/>
          </a:prstGeom>
        </p:spPr>
        <p:txBody>
          <a:bodyPr/>
          <a:lstStyle/>
          <a:p>
            <a:pPr marL="342900" indent="-342900" algn="just">
              <a:lnSpc>
                <a:spcPct val="150000"/>
              </a:lnSpc>
              <a:spcBef>
                <a:spcPct val="20000"/>
              </a:spcBef>
              <a:buFont typeface="Wingdings" panose="05000000000000000000" pitchFamily="2" charset="2"/>
              <a:buChar char="§"/>
              <a:defRPr/>
            </a:pPr>
            <a:r>
              <a:rPr lang="en-US" sz="1400" dirty="0">
                <a:latin typeface="Verdana" panose="020B0604030504040204" pitchFamily="34" charset="0"/>
                <a:ea typeface="Verdana" panose="020B0604030504040204" pitchFamily="34" charset="0"/>
                <a:cs typeface="Verdana" panose="020B0604030504040204" pitchFamily="34" charset="0"/>
              </a:rPr>
              <a:t>When PSR selects the Specific SKU the Add Option will be shown, where the user will select the </a:t>
            </a:r>
            <a:r>
              <a:rPr lang="en-US" sz="1400" b="1" dirty="0">
                <a:latin typeface="Verdana" panose="020B0604030504040204" pitchFamily="34" charset="0"/>
                <a:ea typeface="Verdana" panose="020B0604030504040204" pitchFamily="34" charset="0"/>
                <a:cs typeface="Verdana" panose="020B0604030504040204" pitchFamily="34" charset="0"/>
              </a:rPr>
              <a:t>Damage Criteria </a:t>
            </a:r>
            <a:endParaRPr lang="en-US" sz="1400"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131" y="477669"/>
            <a:ext cx="3770997" cy="57329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319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77424" y="941696"/>
            <a:ext cx="11086946" cy="382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100" dirty="0">
                <a:solidFill>
                  <a:schemeClr val="tx1"/>
                </a:solidFill>
                <a:latin typeface="Verdana" panose="020B0604030504040204" pitchFamily="34" charset="0"/>
                <a:ea typeface="Verdana" panose="020B0604030504040204" pitchFamily="34" charset="0"/>
                <a:cs typeface="Verdana" panose="020B0604030504040204" pitchFamily="34" charset="0"/>
              </a:rPr>
              <a:t>Use Case ID:				                                                                                              Date:27-12-2015</a:t>
            </a:r>
          </a:p>
          <a:p>
            <a:r>
              <a:rPr lang="en-US" sz="1100" dirty="0">
                <a:solidFill>
                  <a:schemeClr val="tx1"/>
                </a:solidFill>
                <a:latin typeface="Verdana" panose="020B0604030504040204" pitchFamily="34" charset="0"/>
                <a:ea typeface="Verdana" panose="020B0604030504040204" pitchFamily="34" charset="0"/>
                <a:cs typeface="Verdana" panose="020B0604030504040204" pitchFamily="34" charset="0"/>
              </a:rPr>
              <a:t>Use Case Name: TBL-  Order &amp; Market Return Management	                                                                                              Version: 1.2</a:t>
            </a:r>
          </a:p>
        </p:txBody>
      </p:sp>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Use Case Description</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4" name="Rectangle 3"/>
          <p:cNvSpPr/>
          <p:nvPr/>
        </p:nvSpPr>
        <p:spPr>
          <a:xfrm>
            <a:off x="677424" y="1902310"/>
            <a:ext cx="11086946" cy="4471609"/>
          </a:xfrm>
          <a:prstGeom prst="rect">
            <a:avLst/>
          </a:prstGeom>
        </p:spPr>
        <p:txBody>
          <a:bodyPr wrap="square">
            <a:spAutoFit/>
          </a:bodyPr>
          <a:lstStyle/>
          <a:p>
            <a:pPr marL="228600" indent="-228600" algn="just">
              <a:lnSpc>
                <a:spcPct val="150000"/>
              </a:lnSpc>
              <a:spcBef>
                <a:spcPts val="600"/>
              </a:spcBef>
              <a:buAutoNum type="arabicPeriod"/>
            </a:pPr>
            <a:r>
              <a:rPr lang="en-US" sz="1200" dirty="0">
                <a:latin typeface="Verdana" panose="020B0604030504040204" pitchFamily="34" charset="0"/>
                <a:ea typeface="Verdana" panose="020B0604030504040204" pitchFamily="34" charset="0"/>
                <a:cs typeface="Verdana" panose="020B0604030504040204" pitchFamily="34" charset="0"/>
              </a:rPr>
              <a:t>PSR will collect the order according to route plan but sequential visit is not mandatory. </a:t>
            </a:r>
          </a:p>
          <a:p>
            <a:pPr marL="228600" indent="-228600" algn="just">
              <a:lnSpc>
                <a:spcPct val="150000"/>
              </a:lnSpc>
              <a:spcBef>
                <a:spcPts val="600"/>
              </a:spcBef>
              <a:buAutoNum type="arabicPeriod"/>
            </a:pPr>
            <a:r>
              <a:rPr lang="en-US" sz="1200" dirty="0">
                <a:latin typeface="Verdana" panose="020B0604030504040204" pitchFamily="34" charset="0"/>
                <a:ea typeface="Verdana" panose="020B0604030504040204" pitchFamily="34" charset="0"/>
                <a:cs typeface="Verdana" panose="020B0604030504040204" pitchFamily="34" charset="0"/>
              </a:rPr>
              <a:t>Firstly, PSR will enter in route, then sub-route. After entering in sub-route, they will get available(target) outlets for particular days. Meanwhile, they will get a summary where target outlet, success, not order, Pending, LPC &amp; Strike Rate related information be available and gradually update according outlet visit. </a:t>
            </a:r>
          </a:p>
          <a:p>
            <a:pPr marL="228600" indent="-228600" algn="just">
              <a:lnSpc>
                <a:spcPct val="150000"/>
              </a:lnSpc>
              <a:spcBef>
                <a:spcPts val="600"/>
              </a:spcBef>
              <a:buAutoNum type="arabicPeriod"/>
            </a:pPr>
            <a:r>
              <a:rPr lang="en-US" sz="1200" dirty="0">
                <a:latin typeface="Verdana" panose="020B0604030504040204" pitchFamily="34" charset="0"/>
                <a:ea typeface="Verdana" panose="020B0604030504040204" pitchFamily="34" charset="0"/>
                <a:cs typeface="Verdana" panose="020B0604030504040204" pitchFamily="34" charset="0"/>
              </a:rPr>
              <a:t>Secondly, PSR select particular outlet when they physically visit outlet. When select outlet, PSR will get a “Distance Measure” pop-up and alert him/her about the physical distance between outlet and PSR standing. </a:t>
            </a:r>
          </a:p>
          <a:p>
            <a:pPr marL="228600" indent="-228600" algn="just">
              <a:lnSpc>
                <a:spcPct val="150000"/>
              </a:lnSpc>
              <a:spcBef>
                <a:spcPts val="600"/>
              </a:spcBef>
              <a:buAutoNum type="arabicPeriod"/>
            </a:pPr>
            <a:r>
              <a:rPr lang="en-US" sz="1200" dirty="0">
                <a:latin typeface="Verdana" panose="020B0604030504040204" pitchFamily="34" charset="0"/>
                <a:ea typeface="Verdana" panose="020B0604030504040204" pitchFamily="34" charset="0"/>
                <a:cs typeface="Verdana" panose="020B0604030504040204" pitchFamily="34" charset="0"/>
              </a:rPr>
              <a:t>Then after, PSR will view outlet &amp; owner information, last 3 order and due information. If outlet place no order or close, then PSR will click on exception and select exception reason for not taking order.</a:t>
            </a:r>
          </a:p>
          <a:p>
            <a:pPr marL="228600" indent="-228600" algn="just">
              <a:lnSpc>
                <a:spcPct val="150000"/>
              </a:lnSpc>
              <a:spcBef>
                <a:spcPts val="600"/>
              </a:spcBef>
              <a:buAutoNum type="arabicPeriod"/>
            </a:pPr>
            <a:r>
              <a:rPr lang="en-US" sz="1200" dirty="0">
                <a:latin typeface="Verdana" panose="020B0604030504040204" pitchFamily="34" charset="0"/>
                <a:ea typeface="Verdana" panose="020B0604030504040204" pitchFamily="34" charset="0"/>
                <a:cs typeface="Verdana" panose="020B0604030504040204" pitchFamily="34" charset="0"/>
              </a:rPr>
              <a:t>Thirdly, in order to take order PSR will click on order menu and add order by select brand and SKU. At the time of order taking, PSR will input case &amp; PCs as SKU quantities and then, system will automatically the total value. Afterward, PSR will add these quantity, which will show in Order Summary (Memo). In order summary, PSR will also edit or discard SKU quantity.</a:t>
            </a:r>
          </a:p>
          <a:p>
            <a:pPr marL="228600" indent="-228600" algn="just">
              <a:lnSpc>
                <a:spcPct val="150000"/>
              </a:lnSpc>
              <a:spcBef>
                <a:spcPts val="600"/>
              </a:spcBef>
              <a:buAutoNum type="arabicPeriod"/>
            </a:pPr>
            <a:r>
              <a:rPr lang="en-US" sz="1200" dirty="0">
                <a:latin typeface="Verdana" panose="020B0604030504040204" pitchFamily="34" charset="0"/>
                <a:ea typeface="Verdana" panose="020B0604030504040204" pitchFamily="34" charset="0"/>
                <a:cs typeface="Verdana" panose="020B0604030504040204" pitchFamily="34" charset="0"/>
              </a:rPr>
              <a:t>Fourthly, PSR will also take market return like order collection by selecting return criteria from particular outlet. </a:t>
            </a:r>
          </a:p>
          <a:p>
            <a:pPr marL="228600" indent="-228600" algn="just">
              <a:lnSpc>
                <a:spcPct val="150000"/>
              </a:lnSpc>
              <a:spcBef>
                <a:spcPts val="600"/>
              </a:spcBef>
              <a:buAutoNum type="arabicPeriod"/>
            </a:pPr>
            <a:r>
              <a:rPr lang="en-US" sz="1200" dirty="0">
                <a:latin typeface="Verdana" panose="020B0604030504040204" pitchFamily="34" charset="0"/>
                <a:ea typeface="Verdana" panose="020B0604030504040204" pitchFamily="34" charset="0"/>
                <a:cs typeface="Verdana" panose="020B0604030504040204" pitchFamily="34" charset="0"/>
              </a:rPr>
              <a:t>Finally,  PSR will view final order summary and save this order for particular outlet.</a:t>
            </a:r>
          </a:p>
          <a:p>
            <a:pPr marL="228600" indent="-228600" algn="just">
              <a:lnSpc>
                <a:spcPct val="150000"/>
              </a:lnSpc>
              <a:spcBef>
                <a:spcPts val="600"/>
              </a:spcBef>
              <a:buAutoNum type="arabicPeriod"/>
            </a:pP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677424" y="1334700"/>
            <a:ext cx="11086946" cy="289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Verdana" panose="020B0604030504040204" pitchFamily="34" charset="0"/>
                <a:ea typeface="Verdana" panose="020B0604030504040204" pitchFamily="34" charset="0"/>
                <a:cs typeface="Verdana" panose="020B0604030504040204" pitchFamily="34" charset="0"/>
              </a:rPr>
              <a:t>Primary Actor (s) :  PSR								Secondary Actor (s) :  DBH Operator</a:t>
            </a: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75974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Select Return Criteria</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8" name="Subtitle 2"/>
          <p:cNvSpPr txBox="1">
            <a:spLocks/>
          </p:cNvSpPr>
          <p:nvPr/>
        </p:nvSpPr>
        <p:spPr>
          <a:xfrm>
            <a:off x="677424" y="2402006"/>
            <a:ext cx="5900797" cy="1312462"/>
          </a:xfrm>
          <a:prstGeom prst="rect">
            <a:avLst/>
          </a:prstGeom>
        </p:spPr>
        <p:txBody>
          <a:bodyPr/>
          <a:lstStyle/>
          <a:p>
            <a:pPr marL="342900" indent="-342900" algn="just">
              <a:lnSpc>
                <a:spcPct val="150000"/>
              </a:lnSpc>
              <a:spcBef>
                <a:spcPct val="20000"/>
              </a:spcBef>
              <a:buFont typeface="Wingdings" panose="05000000000000000000" pitchFamily="2" charset="2"/>
              <a:buChar char="§"/>
              <a:defRPr/>
            </a:pPr>
            <a:r>
              <a:rPr lang="en-US" sz="1400" dirty="0">
                <a:latin typeface="Verdana" panose="020B0604030504040204" pitchFamily="34" charset="0"/>
                <a:ea typeface="Verdana" panose="020B0604030504040204" pitchFamily="34" charset="0"/>
                <a:cs typeface="Verdana" panose="020B0604030504040204" pitchFamily="34" charset="0"/>
              </a:rPr>
              <a:t>To choose the damaged criteria click on “Choose Damage Criteria” button, a list of damaged criteria will be  shown bellow. It will be predefined.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282" y="441279"/>
            <a:ext cx="3379870" cy="5635476"/>
          </a:xfrm>
          <a:prstGeom prst="rect">
            <a:avLst/>
          </a:prstGeom>
        </p:spPr>
      </p:pic>
    </p:spTree>
    <p:extLst>
      <p:ext uri="{BB962C8B-B14F-4D97-AF65-F5344CB8AC3E}">
        <p14:creationId xmlns:p14="http://schemas.microsoft.com/office/powerpoint/2010/main" val="2644168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Market Return - Memo</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8" name="Subtitle 2"/>
          <p:cNvSpPr txBox="1">
            <a:spLocks/>
          </p:cNvSpPr>
          <p:nvPr/>
        </p:nvSpPr>
        <p:spPr>
          <a:xfrm>
            <a:off x="677424" y="2402006"/>
            <a:ext cx="6091866" cy="1312462"/>
          </a:xfrm>
          <a:prstGeom prst="rect">
            <a:avLst/>
          </a:prstGeom>
        </p:spPr>
        <p:txBody>
          <a:bodyPr/>
          <a:lstStyle/>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By clicking the </a:t>
            </a:r>
            <a:r>
              <a:rPr lang="en-US" sz="1400" u="sng" dirty="0">
                <a:solidFill>
                  <a:srgbClr val="FF0000"/>
                </a:solidFill>
                <a:latin typeface="Verdana" panose="020B0604030504040204" pitchFamily="34" charset="0"/>
                <a:ea typeface="Verdana" panose="020B0604030504040204" pitchFamily="34" charset="0"/>
                <a:cs typeface="Verdana" panose="020B0604030504040204" pitchFamily="34" charset="0"/>
              </a:rPr>
              <a:t>“Red Button”</a:t>
            </a:r>
            <a:r>
              <a:rPr lang="en-US" sz="1400" dirty="0">
                <a:latin typeface="Verdana" panose="020B0604030504040204" pitchFamily="34" charset="0"/>
                <a:ea typeface="Verdana" panose="020B0604030504040204" pitchFamily="34" charset="0"/>
                <a:cs typeface="Verdana" panose="020B0604030504040204" pitchFamily="34" charset="0"/>
              </a:rPr>
              <a:t> the PSR can cancel the order of specific SKU and by clicking the </a:t>
            </a:r>
            <a:r>
              <a:rPr lang="en-US" sz="1400" u="sng" dirty="0">
                <a:solidFill>
                  <a:srgbClr val="92D050"/>
                </a:solidFill>
                <a:latin typeface="Verdana" panose="020B0604030504040204" pitchFamily="34" charset="0"/>
                <a:ea typeface="Verdana" panose="020B0604030504040204" pitchFamily="34" charset="0"/>
                <a:cs typeface="Verdana" panose="020B0604030504040204" pitchFamily="34" charset="0"/>
              </a:rPr>
              <a:t>“Green  Button” </a:t>
            </a:r>
            <a:r>
              <a:rPr lang="en-US" sz="1400" dirty="0">
                <a:latin typeface="Verdana" panose="020B0604030504040204" pitchFamily="34" charset="0"/>
                <a:ea typeface="Verdana" panose="020B0604030504040204" pitchFamily="34" charset="0"/>
                <a:cs typeface="Verdana" panose="020B0604030504040204" pitchFamily="34" charset="0"/>
              </a:rPr>
              <a:t>the PSR can Edit or Change the Quantity of Specific SKU.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570" y="734618"/>
            <a:ext cx="3724399" cy="5561560"/>
          </a:xfrm>
          <a:prstGeom prst="rect">
            <a:avLst/>
          </a:prstGeom>
          <a:ln>
            <a:noFill/>
          </a:ln>
          <a:effectLst>
            <a:outerShdw blurRad="292100" dist="139700" dir="2700000" algn="tl" rotWithShape="0">
              <a:srgbClr val="333333">
                <a:alpha val="65000"/>
              </a:srgbClr>
            </a:outerShdw>
          </a:effectLst>
        </p:spPr>
      </p:pic>
      <p:sp>
        <p:nvSpPr>
          <p:cNvPr id="4" name="Rounded Rectangle 3"/>
          <p:cNvSpPr/>
          <p:nvPr/>
        </p:nvSpPr>
        <p:spPr>
          <a:xfrm>
            <a:off x="7125570" y="3098042"/>
            <a:ext cx="3724399" cy="11327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Elbow Connector 5"/>
          <p:cNvCxnSpPr>
            <a:stCxn id="8" idx="2"/>
            <a:endCxn id="4" idx="2"/>
          </p:cNvCxnSpPr>
          <p:nvPr/>
        </p:nvCxnSpPr>
        <p:spPr>
          <a:xfrm rot="16200000" flipH="1">
            <a:off x="6097394" y="1340430"/>
            <a:ext cx="516338" cy="5264413"/>
          </a:xfrm>
          <a:prstGeom prst="bentConnector3">
            <a:avLst>
              <a:gd name="adj1" fmla="val 14427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400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Order Summary</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8" name="Subtitle 2"/>
          <p:cNvSpPr txBox="1">
            <a:spLocks/>
          </p:cNvSpPr>
          <p:nvPr/>
        </p:nvSpPr>
        <p:spPr>
          <a:xfrm>
            <a:off x="677424" y="2402006"/>
            <a:ext cx="6091866" cy="1312462"/>
          </a:xfrm>
          <a:prstGeom prst="rect">
            <a:avLst/>
          </a:prstGeom>
        </p:spPr>
        <p:txBody>
          <a:bodyPr/>
          <a:lstStyle/>
          <a:p>
            <a:pPr marL="285750" indent="-285750">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This is the  Summary Interface. </a:t>
            </a:r>
          </a:p>
          <a:p>
            <a:pPr marL="285750" indent="-285750">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The Outlet Name, Total No. of SKU , Total Ordered amount and the Total due amount will be shown in the  order summary.</a:t>
            </a:r>
          </a:p>
          <a:p>
            <a:pPr marL="285750" indent="-285750">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Damaged No. of SKU and Quantity of Damaged SKU will be shown in the Damage Summary.</a:t>
            </a:r>
          </a:p>
        </p:txBody>
      </p:sp>
      <p:pic>
        <p:nvPicPr>
          <p:cNvPr id="7" name="Picture 2" descr="C:\Users\MY PC\Desktop\New folder (3)\Screenshot_2015-04-16-18-28-28.png"/>
          <p:cNvPicPr>
            <a:picLocks noChangeAspect="1" noChangeArrowheads="1"/>
          </p:cNvPicPr>
          <p:nvPr/>
        </p:nvPicPr>
        <p:blipFill>
          <a:blip r:embed="rId2"/>
          <a:srcRect/>
          <a:stretch>
            <a:fillRect/>
          </a:stretch>
        </p:blipFill>
        <p:spPr bwMode="auto">
          <a:xfrm>
            <a:off x="7465321" y="449196"/>
            <a:ext cx="2610802" cy="5139734"/>
          </a:xfrm>
          <a:prstGeom prst="rect">
            <a:avLst/>
          </a:prstGeom>
          <a:noFill/>
          <a:ln>
            <a:solidFill>
              <a:srgbClr val="FF0000"/>
            </a:solidFill>
          </a:ln>
        </p:spPr>
      </p:pic>
      <p:sp>
        <p:nvSpPr>
          <p:cNvPr id="9" name="Rectangle 8"/>
          <p:cNvSpPr/>
          <p:nvPr/>
        </p:nvSpPr>
        <p:spPr>
          <a:xfrm>
            <a:off x="7601563" y="4684089"/>
            <a:ext cx="600502" cy="313898"/>
          </a:xfrm>
          <a:prstGeom prst="rect">
            <a:avLst/>
          </a:prstGeom>
          <a:solidFill>
            <a:srgbClr val="92D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Save</a:t>
            </a:r>
          </a:p>
        </p:txBody>
      </p:sp>
      <p:sp>
        <p:nvSpPr>
          <p:cNvPr id="10" name="Rectangle 9"/>
          <p:cNvSpPr/>
          <p:nvPr/>
        </p:nvSpPr>
        <p:spPr>
          <a:xfrm>
            <a:off x="7601563" y="4052205"/>
            <a:ext cx="2320120" cy="2238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Damage No. of SKU</a:t>
            </a:r>
          </a:p>
        </p:txBody>
      </p:sp>
      <p:sp>
        <p:nvSpPr>
          <p:cNvPr id="11" name="Rectangle 10"/>
          <p:cNvSpPr/>
          <p:nvPr/>
        </p:nvSpPr>
        <p:spPr>
          <a:xfrm>
            <a:off x="7601563" y="4348368"/>
            <a:ext cx="2320120" cy="26339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Quantity of Damaged SKU</a:t>
            </a:r>
          </a:p>
        </p:txBody>
      </p:sp>
      <p:sp>
        <p:nvSpPr>
          <p:cNvPr id="12" name="Rectangle 11"/>
          <p:cNvSpPr/>
          <p:nvPr/>
        </p:nvSpPr>
        <p:spPr>
          <a:xfrm>
            <a:off x="8596144" y="2607438"/>
            <a:ext cx="1325539"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465321" y="971898"/>
            <a:ext cx="2610802" cy="36398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a:p>
            <a:r>
              <a:rPr lang="en-US" sz="1200" dirty="0">
                <a:solidFill>
                  <a:schemeClr val="tx1"/>
                </a:solidFill>
              </a:rPr>
              <a:t>Outlet Name</a:t>
            </a:r>
          </a:p>
          <a:p>
            <a:endParaRPr lang="en-US" sz="1200" dirty="0">
              <a:solidFill>
                <a:schemeClr val="tx1"/>
              </a:solidFill>
            </a:endParaRPr>
          </a:p>
          <a:p>
            <a:r>
              <a:rPr lang="en-US" sz="1200" dirty="0">
                <a:solidFill>
                  <a:schemeClr val="tx1"/>
                </a:solidFill>
              </a:rPr>
              <a:t>No. of SKU</a:t>
            </a:r>
          </a:p>
          <a:p>
            <a:endParaRPr lang="en-US" sz="1200" dirty="0">
              <a:solidFill>
                <a:schemeClr val="tx1"/>
              </a:solidFill>
            </a:endParaRPr>
          </a:p>
          <a:p>
            <a:r>
              <a:rPr lang="en-US" sz="1200" dirty="0">
                <a:solidFill>
                  <a:schemeClr val="tx1"/>
                </a:solidFill>
              </a:rPr>
              <a:t>Order Amount</a:t>
            </a:r>
          </a:p>
          <a:p>
            <a:endParaRPr lang="en-US" sz="1200" dirty="0">
              <a:solidFill>
                <a:schemeClr val="tx1"/>
              </a:solidFill>
            </a:endParaRPr>
          </a:p>
          <a:p>
            <a:r>
              <a:rPr lang="en-US" sz="1200" dirty="0">
                <a:solidFill>
                  <a:schemeClr val="tx1"/>
                </a:solidFill>
              </a:rPr>
              <a:t>Total Due</a:t>
            </a:r>
          </a:p>
          <a:p>
            <a:endParaRPr lang="en-US" sz="1200" dirty="0">
              <a:solidFill>
                <a:schemeClr val="tx1"/>
              </a:solidFill>
            </a:endParaRPr>
          </a:p>
          <a:p>
            <a:endParaRPr lang="en-US" sz="1200" dirty="0">
              <a:solidFill>
                <a:schemeClr val="tx1"/>
              </a:solidFill>
            </a:endParaRPr>
          </a:p>
          <a:p>
            <a:r>
              <a:rPr lang="en-US" sz="1200" dirty="0">
                <a:solidFill>
                  <a:schemeClr val="tx1"/>
                </a:solidFill>
              </a:rPr>
              <a:t>Damaged SKU</a:t>
            </a:r>
          </a:p>
          <a:p>
            <a:endParaRPr lang="en-US" sz="1200" dirty="0">
              <a:solidFill>
                <a:schemeClr val="tx1"/>
              </a:solidFill>
            </a:endParaRPr>
          </a:p>
          <a:p>
            <a:r>
              <a:rPr lang="en-US" sz="1200" dirty="0">
                <a:solidFill>
                  <a:schemeClr val="tx1"/>
                </a:solidFill>
              </a:rPr>
              <a:t>Total Damaged Qty. </a:t>
            </a:r>
          </a:p>
          <a:p>
            <a:endParaRPr lang="en-US" sz="1200" dirty="0">
              <a:solidFill>
                <a:schemeClr val="tx1"/>
              </a:solidFill>
            </a:endParaRPr>
          </a:p>
        </p:txBody>
      </p:sp>
      <p:sp>
        <p:nvSpPr>
          <p:cNvPr id="14" name="Rectangle 13"/>
          <p:cNvSpPr/>
          <p:nvPr/>
        </p:nvSpPr>
        <p:spPr>
          <a:xfrm>
            <a:off x="8812026" y="1831829"/>
            <a:ext cx="1207268" cy="1874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812026" y="3677932"/>
            <a:ext cx="550339" cy="2089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Case</a:t>
            </a:r>
          </a:p>
        </p:txBody>
      </p:sp>
      <p:sp>
        <p:nvSpPr>
          <p:cNvPr id="16" name="Rectangle 15"/>
          <p:cNvSpPr/>
          <p:nvPr/>
        </p:nvSpPr>
        <p:spPr>
          <a:xfrm>
            <a:off x="8812026" y="3381821"/>
            <a:ext cx="1207265" cy="200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812026" y="2140586"/>
            <a:ext cx="1207267" cy="2129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812026" y="2507034"/>
            <a:ext cx="1207266" cy="2037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439585" y="2899350"/>
            <a:ext cx="550338" cy="184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GRB</a:t>
            </a:r>
          </a:p>
        </p:txBody>
      </p:sp>
      <p:sp>
        <p:nvSpPr>
          <p:cNvPr id="20" name="Rectangle 19"/>
          <p:cNvSpPr/>
          <p:nvPr/>
        </p:nvSpPr>
        <p:spPr>
          <a:xfrm>
            <a:off x="9415658" y="3677932"/>
            <a:ext cx="550339" cy="2089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PCs</a:t>
            </a:r>
          </a:p>
        </p:txBody>
      </p:sp>
      <p:sp>
        <p:nvSpPr>
          <p:cNvPr id="23" name="Rectangle 22"/>
          <p:cNvSpPr/>
          <p:nvPr/>
        </p:nvSpPr>
        <p:spPr>
          <a:xfrm>
            <a:off x="8743554" y="2909398"/>
            <a:ext cx="603632" cy="183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Value</a:t>
            </a:r>
          </a:p>
        </p:txBody>
      </p:sp>
      <p:sp>
        <p:nvSpPr>
          <p:cNvPr id="26" name="Rectangle 25"/>
          <p:cNvSpPr/>
          <p:nvPr/>
        </p:nvSpPr>
        <p:spPr>
          <a:xfrm>
            <a:off x="9439585" y="3157003"/>
            <a:ext cx="550338" cy="184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CRET</a:t>
            </a:r>
          </a:p>
        </p:txBody>
      </p:sp>
    </p:spTree>
    <p:extLst>
      <p:ext uri="{BB962C8B-B14F-4D97-AF65-F5344CB8AC3E}">
        <p14:creationId xmlns:p14="http://schemas.microsoft.com/office/powerpoint/2010/main" val="2760843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774208" y="2715905"/>
            <a:ext cx="8475260" cy="923330"/>
          </a:xfrm>
          <a:prstGeom prst="rect">
            <a:avLst/>
          </a:prstGeom>
          <a:noFill/>
        </p:spPr>
        <p:txBody>
          <a:bodyPr wrap="square" rtlCol="0">
            <a:spAutoFit/>
          </a:bodyPr>
          <a:lstStyle/>
          <a:p>
            <a:pPr algn="ctr"/>
            <a:r>
              <a:rPr lang="en-US" sz="5400" dirty="0">
                <a:latin typeface="Forte" panose="03060902040502070203" pitchFamily="66" charset="0"/>
              </a:rPr>
              <a:t>Thank You</a:t>
            </a:r>
            <a:endParaRPr lang="en-GB" sz="5400" dirty="0">
              <a:latin typeface="Forte" panose="03060902040502070203" pitchFamily="66" charset="0"/>
            </a:endParaRPr>
          </a:p>
        </p:txBody>
      </p:sp>
    </p:spTree>
    <p:extLst>
      <p:ext uri="{BB962C8B-B14F-4D97-AF65-F5344CB8AC3E}">
        <p14:creationId xmlns:p14="http://schemas.microsoft.com/office/powerpoint/2010/main" val="103941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626386" y="3112520"/>
            <a:ext cx="4966103" cy="523220"/>
          </a:xfrm>
          <a:prstGeom prst="rect">
            <a:avLst/>
          </a:prstGeom>
        </p:spPr>
        <p:txBody>
          <a:bodyPr wrap="none">
            <a:spAutoFit/>
          </a:bodyPr>
          <a:lstStyle/>
          <a:p>
            <a:r>
              <a:rPr lang="en-US" sz="2800" b="1" dirty="0">
                <a:latin typeface="Candara" panose="020E0502030303020204" pitchFamily="34" charset="0"/>
              </a:rPr>
              <a:t>Mobile Order Taking Workflow</a:t>
            </a:r>
            <a:endParaRPr lang="en-GB" sz="2800" dirty="0">
              <a:latin typeface="Candara" panose="020E0502030303020204" pitchFamily="34" charset="0"/>
            </a:endParaRPr>
          </a:p>
        </p:txBody>
      </p:sp>
      <p:pic>
        <p:nvPicPr>
          <p:cNvPr id="5" name="Picture 4"/>
          <p:cNvPicPr>
            <a:picLocks noChangeAspect="1"/>
          </p:cNvPicPr>
          <p:nvPr/>
        </p:nvPicPr>
        <p:blipFill>
          <a:blip r:embed="rId2"/>
          <a:stretch>
            <a:fillRect/>
          </a:stretch>
        </p:blipFill>
        <p:spPr>
          <a:xfrm>
            <a:off x="7028596" y="256376"/>
            <a:ext cx="3040880" cy="62355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147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Login User Interface</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pic>
        <p:nvPicPr>
          <p:cNvPr id="6" name="Content Placeholder 3" descr="C:\Users\MY PC\Desktop\New folder (3)\Screenshot_2014-12-18-08-48-46.png"/>
          <p:cNvPicPr>
            <a:picLocks noChangeAspect="1" noChangeArrowheads="1"/>
          </p:cNvPicPr>
          <p:nvPr/>
        </p:nvPicPr>
        <p:blipFill>
          <a:blip r:embed="rId2"/>
          <a:srcRect/>
          <a:stretch>
            <a:fillRect/>
          </a:stretch>
        </p:blipFill>
        <p:spPr bwMode="auto">
          <a:xfrm>
            <a:off x="7410970" y="939335"/>
            <a:ext cx="3152397" cy="5253997"/>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850710" y="2514938"/>
            <a:ext cx="6096000" cy="954107"/>
          </a:xfrm>
          <a:prstGeom prst="rect">
            <a:avLst/>
          </a:prstGeom>
        </p:spPr>
        <p:txBody>
          <a:bodyPr>
            <a:spAutoFit/>
          </a:bodyPr>
          <a:lstStyle/>
          <a:p>
            <a:pPr marL="285750" indent="-285750">
              <a:buFont typeface="Wingdings" panose="05000000000000000000" pitchFamily="2" charset="2"/>
              <a:buChar char="§"/>
            </a:pPr>
            <a:r>
              <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rPr>
              <a:t>To login into the system Internet connection must be there.</a:t>
            </a:r>
          </a:p>
          <a:p>
            <a:pPr marL="285750" indent="-285750">
              <a:buFont typeface="Wingdings" panose="05000000000000000000" pitchFamily="2" charset="2"/>
              <a:buChar char="§"/>
            </a:pP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
            </a:pPr>
            <a:r>
              <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rPr>
              <a:t>User need to give their individual User Name &amp; Password to login into the APK system.</a:t>
            </a:r>
          </a:p>
        </p:txBody>
      </p:sp>
    </p:spTree>
    <p:extLst>
      <p:ext uri="{BB962C8B-B14F-4D97-AF65-F5344CB8AC3E}">
        <p14:creationId xmlns:p14="http://schemas.microsoft.com/office/powerpoint/2010/main" val="27234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User View after Login</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pic>
        <p:nvPicPr>
          <p:cNvPr id="5" name="Content Placeholder 3" descr="C:\Users\Suman\Desktop\Secondary Slaes_Sc\SC20131208-094908.png"/>
          <p:cNvPicPr>
            <a:picLocks noChangeAspect="1" noChangeArrowheads="1"/>
          </p:cNvPicPr>
          <p:nvPr/>
        </p:nvPicPr>
        <p:blipFill>
          <a:blip r:embed="rId2" cstate="print"/>
          <a:srcRect/>
          <a:stretch>
            <a:fillRect/>
          </a:stretch>
        </p:blipFill>
        <p:spPr bwMode="auto">
          <a:xfrm>
            <a:off x="4585019" y="1251238"/>
            <a:ext cx="3603652" cy="4789855"/>
          </a:xfrm>
          <a:prstGeom prst="rect">
            <a:avLst/>
          </a:prstGeom>
          <a:ln>
            <a:noFill/>
          </a:ln>
          <a:effectLst>
            <a:outerShdw blurRad="292100" dist="139700" dir="2700000" algn="tl" rotWithShape="0">
              <a:srgbClr val="333333">
                <a:alpha val="65000"/>
              </a:srgbClr>
            </a:outerShdw>
          </a:effectLst>
        </p:spPr>
      </p:pic>
      <p:pic>
        <p:nvPicPr>
          <p:cNvPr id="8" name="Picture 2" descr="C:\Users\MY PC\Desktop\New folder (3)\Screenshot_2015-04-16-18-22-44.png"/>
          <p:cNvPicPr>
            <a:picLocks noChangeAspect="1" noChangeArrowheads="1"/>
          </p:cNvPicPr>
          <p:nvPr/>
        </p:nvPicPr>
        <p:blipFill>
          <a:blip r:embed="rId3"/>
          <a:srcRect/>
          <a:stretch>
            <a:fillRect/>
          </a:stretch>
        </p:blipFill>
        <p:spPr bwMode="auto">
          <a:xfrm>
            <a:off x="8407035" y="1251237"/>
            <a:ext cx="3452874" cy="4789855"/>
          </a:xfrm>
          <a:prstGeom prst="rect">
            <a:avLst/>
          </a:prstGeom>
          <a:ln>
            <a:noFill/>
          </a:ln>
          <a:effectLst>
            <a:outerShdw blurRad="292100" dist="139700" dir="2700000" algn="tl" rotWithShape="0">
              <a:srgbClr val="333333">
                <a:alpha val="65000"/>
              </a:srgbClr>
            </a:outerShdw>
          </a:effectLst>
        </p:spPr>
      </p:pic>
      <p:sp>
        <p:nvSpPr>
          <p:cNvPr id="2" name="Rectangle 1"/>
          <p:cNvSpPr/>
          <p:nvPr/>
        </p:nvSpPr>
        <p:spPr>
          <a:xfrm>
            <a:off x="486355" y="2388064"/>
            <a:ext cx="3662564" cy="1754326"/>
          </a:xfrm>
          <a:prstGeom prst="rect">
            <a:avLst/>
          </a:prstGeom>
        </p:spPr>
        <p:txBody>
          <a:bodyPr wrap="square">
            <a:spAutoFit/>
          </a:bodyPr>
          <a:lstStyle/>
          <a:p>
            <a:pPr marL="285750" indent="-285750" algn="just">
              <a:buFont typeface="Wingdings" panose="05000000000000000000" pitchFamily="2" charset="2"/>
              <a:buChar char="§"/>
            </a:pPr>
            <a:r>
              <a:rPr lang="en-US" dirty="0">
                <a:solidFill>
                  <a:schemeClr val="tx1"/>
                </a:solidFill>
              </a:rPr>
              <a:t>User need to click the “Route option” to know about the pre-defined route – Figure 1</a:t>
            </a:r>
          </a:p>
          <a:p>
            <a:pPr marL="285750" indent="-285750" algn="just">
              <a:buFont typeface="Wingdings" panose="05000000000000000000" pitchFamily="2" charset="2"/>
              <a:buChar char="§"/>
            </a:pPr>
            <a:endParaRPr lang="en-US" dirty="0">
              <a:solidFill>
                <a:schemeClr val="tx1"/>
              </a:solidFill>
            </a:endParaRPr>
          </a:p>
          <a:p>
            <a:pPr marL="285750" indent="-285750" algn="just">
              <a:buFont typeface="Wingdings" panose="05000000000000000000" pitchFamily="2" charset="2"/>
              <a:buChar char="§"/>
            </a:pPr>
            <a:r>
              <a:rPr lang="en-US" dirty="0">
                <a:solidFill>
                  <a:schemeClr val="tx1"/>
                </a:solidFill>
              </a:rPr>
              <a:t>After clicking the “Route” user can see the Route Plan – Figure 2</a:t>
            </a:r>
            <a:endParaRPr lang="en-US" dirty="0"/>
          </a:p>
        </p:txBody>
      </p:sp>
      <p:sp>
        <p:nvSpPr>
          <p:cNvPr id="4" name="TextBox 3"/>
          <p:cNvSpPr txBox="1"/>
          <p:nvPr/>
        </p:nvSpPr>
        <p:spPr>
          <a:xfrm>
            <a:off x="5581935" y="6168330"/>
            <a:ext cx="1282889" cy="369332"/>
          </a:xfrm>
          <a:prstGeom prst="rect">
            <a:avLst/>
          </a:prstGeom>
          <a:noFill/>
        </p:spPr>
        <p:txBody>
          <a:bodyPr wrap="square" rtlCol="0">
            <a:spAutoFit/>
          </a:bodyPr>
          <a:lstStyle/>
          <a:p>
            <a:r>
              <a:rPr lang="en-US" dirty="0"/>
              <a:t>Figure 1</a:t>
            </a:r>
            <a:endParaRPr lang="en-GB" dirty="0"/>
          </a:p>
        </p:txBody>
      </p:sp>
      <p:sp>
        <p:nvSpPr>
          <p:cNvPr id="9" name="TextBox 8"/>
          <p:cNvSpPr txBox="1"/>
          <p:nvPr/>
        </p:nvSpPr>
        <p:spPr>
          <a:xfrm>
            <a:off x="9648968" y="6168330"/>
            <a:ext cx="1282889" cy="369332"/>
          </a:xfrm>
          <a:prstGeom prst="rect">
            <a:avLst/>
          </a:prstGeom>
          <a:noFill/>
        </p:spPr>
        <p:txBody>
          <a:bodyPr wrap="square" rtlCol="0">
            <a:spAutoFit/>
          </a:bodyPr>
          <a:lstStyle/>
          <a:p>
            <a:r>
              <a:rPr lang="en-US" dirty="0"/>
              <a:t>Figure 2</a:t>
            </a:r>
            <a:endParaRPr lang="en-GB" dirty="0"/>
          </a:p>
        </p:txBody>
      </p:sp>
    </p:spTree>
    <p:extLst>
      <p:ext uri="{BB962C8B-B14F-4D97-AF65-F5344CB8AC3E}">
        <p14:creationId xmlns:p14="http://schemas.microsoft.com/office/powerpoint/2010/main" val="79795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Sub-route &amp; Outlet</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2" name="Rectangle 1"/>
          <p:cNvSpPr/>
          <p:nvPr/>
        </p:nvSpPr>
        <p:spPr>
          <a:xfrm>
            <a:off x="677424" y="1815934"/>
            <a:ext cx="5000045" cy="2310954"/>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rPr>
              <a:t>Here user can see the list of sub-route of that route</a:t>
            </a:r>
          </a:p>
          <a:p>
            <a:pPr marL="285750" indent="-285750" algn="just">
              <a:lnSpc>
                <a:spcPct val="150000"/>
              </a:lnSpc>
              <a:buFont typeface="Wingdings" panose="05000000000000000000" pitchFamily="2" charset="2"/>
              <a:buChar char="§"/>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lnSpc>
                <a:spcPct val="150000"/>
              </a:lnSpc>
              <a:buFont typeface="Wingdings" panose="05000000000000000000" pitchFamily="2" charset="2"/>
              <a:buChar char="§"/>
            </a:pPr>
            <a:r>
              <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rPr>
              <a:t>By clicking in the individual  sub-route, user can also see the number of outlets of that individual market. </a:t>
            </a:r>
          </a:p>
          <a:p>
            <a:pPr algn="just">
              <a:lnSpc>
                <a:spcPct val="150000"/>
              </a:lnSpc>
            </a:pPr>
            <a:r>
              <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8972" y="612968"/>
            <a:ext cx="3193576" cy="478048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605" y="2388358"/>
            <a:ext cx="3016155" cy="4208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28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Outlet Selection &amp; Order Creation</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2" name="Rectangle 1"/>
          <p:cNvSpPr/>
          <p:nvPr/>
        </p:nvSpPr>
        <p:spPr>
          <a:xfrm>
            <a:off x="1059561" y="3066018"/>
            <a:ext cx="5000045" cy="584775"/>
          </a:xfrm>
          <a:prstGeom prst="rect">
            <a:avLst/>
          </a:prstGeom>
        </p:spPr>
        <p:txBody>
          <a:bodyPr wrap="square">
            <a:spAutoFit/>
          </a:bodyPr>
          <a:lstStyle/>
          <a:p>
            <a:pPr marL="285750" indent="-285750" algn="just">
              <a:buFont typeface="Wingdings" panose="05000000000000000000" pitchFamily="2" charset="2"/>
              <a:buChar char="§"/>
            </a:pP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Selecting the outlet  name user can create order for that individual outlet.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824" y="939335"/>
            <a:ext cx="3575713" cy="5422917"/>
          </a:xfrm>
          <a:prstGeom prst="rect">
            <a:avLst/>
          </a:prstGeom>
          <a:ln>
            <a:noFill/>
          </a:ln>
          <a:effectLst>
            <a:outerShdw blurRad="292100" dist="139700" dir="2700000" algn="tl" rotWithShape="0">
              <a:srgbClr val="333333">
                <a:alpha val="65000"/>
              </a:srgbClr>
            </a:outerShdw>
          </a:effectLst>
        </p:spPr>
      </p:pic>
      <p:sp>
        <p:nvSpPr>
          <p:cNvPr id="10" name="Rounded Rectangle 9"/>
          <p:cNvSpPr/>
          <p:nvPr/>
        </p:nvSpPr>
        <p:spPr>
          <a:xfrm>
            <a:off x="6864824" y="4312693"/>
            <a:ext cx="3575713" cy="57320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a:stCxn id="2" idx="2"/>
          </p:cNvCxnSpPr>
          <p:nvPr/>
        </p:nvCxnSpPr>
        <p:spPr>
          <a:xfrm>
            <a:off x="3559584" y="3650793"/>
            <a:ext cx="3305240" cy="9485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3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Distance Measure</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pic>
        <p:nvPicPr>
          <p:cNvPr id="8" name="Picture 2" descr="C:\Users\MY PC\Desktop\New folder (3)\New folder\Screenshot_2015-04-22-10-47-38.png"/>
          <p:cNvPicPr>
            <a:picLocks noChangeAspect="1" noChangeArrowheads="1"/>
          </p:cNvPicPr>
          <p:nvPr/>
        </p:nvPicPr>
        <p:blipFill>
          <a:blip r:embed="rId2"/>
          <a:srcRect/>
          <a:stretch>
            <a:fillRect/>
          </a:stretch>
        </p:blipFill>
        <p:spPr bwMode="auto">
          <a:xfrm>
            <a:off x="7219901" y="887104"/>
            <a:ext cx="3357114" cy="5185758"/>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838200" y="2005926"/>
            <a:ext cx="5262349" cy="1815882"/>
          </a:xfrm>
          <a:prstGeom prst="rect">
            <a:avLst/>
          </a:prstGeom>
        </p:spPr>
        <p:txBody>
          <a:bodyPr wrap="square">
            <a:spAutoFit/>
          </a:bodyPr>
          <a:lstStyle/>
          <a:p>
            <a:pPr marL="285750" indent="-285750" algn="just">
              <a:buFont typeface="Wingdings" panose="05000000000000000000" pitchFamily="2" charset="2"/>
              <a:buChar char="§"/>
            </a:pPr>
            <a:r>
              <a:rPr lang="en-US" sz="1600" dirty="0">
                <a:latin typeface="Verdana" panose="020B0604030504040204" pitchFamily="34" charset="0"/>
                <a:ea typeface="Verdana" panose="020B0604030504040204" pitchFamily="34" charset="0"/>
                <a:cs typeface="Verdana" panose="020B0604030504040204" pitchFamily="34" charset="0"/>
              </a:rPr>
              <a:t>While PSR will select the outlet, system will show an alert message.</a:t>
            </a:r>
          </a:p>
          <a:p>
            <a:pPr marL="285750" indent="-285750" algn="just">
              <a:buFont typeface="Wingdings" panose="05000000000000000000" pitchFamily="2" charset="2"/>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anose="05000000000000000000" pitchFamily="2" charset="2"/>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anose="05000000000000000000" pitchFamily="2" charset="2"/>
              <a:buChar char="§"/>
            </a:pPr>
            <a:r>
              <a:rPr lang="en-US" sz="1600" dirty="0">
                <a:latin typeface="Verdana" panose="020B0604030504040204" pitchFamily="34" charset="0"/>
                <a:ea typeface="Verdana" panose="020B0604030504040204" pitchFamily="34" charset="0"/>
                <a:cs typeface="Verdana" panose="020B0604030504040204" pitchFamily="34" charset="0"/>
              </a:rPr>
              <a:t>In the alert message the distance between the user and the selected outlet will be automatically shown by the system.</a:t>
            </a:r>
          </a:p>
        </p:txBody>
      </p:sp>
    </p:spTree>
    <p:extLst>
      <p:ext uri="{BB962C8B-B14F-4D97-AF65-F5344CB8AC3E}">
        <p14:creationId xmlns:p14="http://schemas.microsoft.com/office/powerpoint/2010/main" val="339887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Outlet Details</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9" name="Rectangle 8"/>
          <p:cNvSpPr/>
          <p:nvPr/>
        </p:nvSpPr>
        <p:spPr>
          <a:xfrm>
            <a:off x="838200" y="2005926"/>
            <a:ext cx="6108510" cy="1815882"/>
          </a:xfrm>
          <a:prstGeom prst="rect">
            <a:avLst/>
          </a:prstGeom>
        </p:spPr>
        <p:txBody>
          <a:bodyPr wrap="square">
            <a:spAutoFit/>
          </a:bodyPr>
          <a:lstStyle/>
          <a:p>
            <a:pPr marL="285750" indent="-285750" algn="just">
              <a:buFont typeface="Wingdings" panose="05000000000000000000" pitchFamily="2" charset="2"/>
              <a:buChar char="§"/>
            </a:pPr>
            <a:r>
              <a:rPr lang="en-US" sz="1600" dirty="0">
                <a:latin typeface="Verdana" panose="020B0604030504040204" pitchFamily="34" charset="0"/>
                <a:ea typeface="Verdana" panose="020B0604030504040204" pitchFamily="34" charset="0"/>
                <a:cs typeface="Verdana" panose="020B0604030504040204" pitchFamily="34" charset="0"/>
              </a:rPr>
              <a:t>To create sales order user need to click on the “Order” button.</a:t>
            </a:r>
          </a:p>
          <a:p>
            <a:pPr marL="285750" indent="-285750" algn="just">
              <a:buFont typeface="Wingdings" panose="05000000000000000000" pitchFamily="2" charset="2"/>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anose="05000000000000000000" pitchFamily="2" charset="2"/>
              <a:buChar char="§"/>
            </a:pPr>
            <a:r>
              <a:rPr lang="en-US" sz="1600" dirty="0">
                <a:latin typeface="Verdana" panose="020B0604030504040204" pitchFamily="34" charset="0"/>
                <a:ea typeface="Verdana" panose="020B0604030504040204" pitchFamily="34" charset="0"/>
                <a:cs typeface="Verdana" panose="020B0604030504040204" pitchFamily="34" charset="0"/>
              </a:rPr>
              <a:t>If the PSR fails to take any order from the selected outlet, S/he will select  the Exception  reason . The exception reasons will be pre-defined in the system.</a:t>
            </a:r>
          </a:p>
          <a:p>
            <a:pPr marL="285750" indent="-285750" algn="just">
              <a:buFont typeface="Wingdings" panose="05000000000000000000" pitchFamily="2" charset="2"/>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626" y="708501"/>
            <a:ext cx="3488980" cy="5592169"/>
          </a:xfrm>
          <a:prstGeom prst="rect">
            <a:avLst/>
          </a:prstGeom>
          <a:ln>
            <a:noFill/>
          </a:ln>
          <a:effectLst>
            <a:outerShdw blurRad="292100" dist="139700" dir="2700000" algn="tl" rotWithShape="0">
              <a:srgbClr val="333333">
                <a:alpha val="65000"/>
              </a:srgbClr>
            </a:outerShdw>
          </a:effectLst>
        </p:spPr>
      </p:pic>
      <p:sp>
        <p:nvSpPr>
          <p:cNvPr id="4" name="Rounded Rectangle 3"/>
          <p:cNvSpPr/>
          <p:nvPr/>
        </p:nvSpPr>
        <p:spPr>
          <a:xfrm>
            <a:off x="8045802" y="5663821"/>
            <a:ext cx="841314" cy="63684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Elbow Connector 5"/>
          <p:cNvCxnSpPr>
            <a:endCxn id="4" idx="1"/>
          </p:cNvCxnSpPr>
          <p:nvPr/>
        </p:nvCxnSpPr>
        <p:spPr>
          <a:xfrm>
            <a:off x="1105469" y="2320119"/>
            <a:ext cx="6940333" cy="3662127"/>
          </a:xfrm>
          <a:prstGeom prst="bentConnector3">
            <a:avLst>
              <a:gd name="adj1" fmla="val -447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9631216" y="939335"/>
            <a:ext cx="1000389" cy="43908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Elbow Connector 12"/>
          <p:cNvCxnSpPr>
            <a:stCxn id="9" idx="2"/>
            <a:endCxn id="11" idx="2"/>
          </p:cNvCxnSpPr>
          <p:nvPr/>
        </p:nvCxnSpPr>
        <p:spPr>
          <a:xfrm rot="5400000" flipH="1" flipV="1">
            <a:off x="5790241" y="-519362"/>
            <a:ext cx="2443384" cy="6238956"/>
          </a:xfrm>
          <a:prstGeom prst="bentConnector3">
            <a:avLst>
              <a:gd name="adj1" fmla="val -935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3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1004</Words>
  <Application>Microsoft Office PowerPoint</Application>
  <PresentationFormat>Widescreen</PresentationFormat>
  <Paragraphs>103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Candara</vt:lpstr>
      <vt:lpstr>Forte</vt:lpstr>
      <vt:lpstr>Verdana</vt:lpstr>
      <vt:lpstr>Wingdings</vt:lpstr>
      <vt:lpstr>Office Theme</vt:lpstr>
      <vt:lpstr>Order Management through Mobile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 Up User Requirement Specification</dc:title>
  <dc:creator>BABL</dc:creator>
  <cp:lastModifiedBy>Mahtab</cp:lastModifiedBy>
  <cp:revision>176</cp:revision>
  <dcterms:created xsi:type="dcterms:W3CDTF">2015-12-27T02:48:11Z</dcterms:created>
  <dcterms:modified xsi:type="dcterms:W3CDTF">2018-04-28T08:42:26Z</dcterms:modified>
</cp:coreProperties>
</file>