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4E75-8348-4D0B-90E5-898629EF8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AF363-8203-4BDF-A41F-788EA5D85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7900F7-055B-400D-83AB-5ED3C9DF5C8B}"/>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5" name="Footer Placeholder 4">
            <a:extLst>
              <a:ext uri="{FF2B5EF4-FFF2-40B4-BE49-F238E27FC236}">
                <a16:creationId xmlns:a16="http://schemas.microsoft.com/office/drawing/2014/main" id="{958218E7-DA55-4C70-8D47-A43A9DDE7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E13FA-4EE8-47D2-8FEF-9C838AAC7BA2}"/>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301938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7D20-C619-424D-9A21-BC6C1D5945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139B22-5837-4B74-AB51-FF9D70E543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70ECE-6A90-4FEC-A770-D811C2AD330A}"/>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5" name="Footer Placeholder 4">
            <a:extLst>
              <a:ext uri="{FF2B5EF4-FFF2-40B4-BE49-F238E27FC236}">
                <a16:creationId xmlns:a16="http://schemas.microsoft.com/office/drawing/2014/main" id="{2380C958-92F2-4A90-858B-7F5B74093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44C6F-4D23-46AF-9C7D-2A9B45460826}"/>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141384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63C210-D85A-46F5-B0DE-ED7D0F7D1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4CE05-04DE-44F8-9CB9-A112E2E4B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B3822-7C4A-4914-8F82-F3E66183441B}"/>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5" name="Footer Placeholder 4">
            <a:extLst>
              <a:ext uri="{FF2B5EF4-FFF2-40B4-BE49-F238E27FC236}">
                <a16:creationId xmlns:a16="http://schemas.microsoft.com/office/drawing/2014/main" id="{84F40BF3-D42B-4AB3-ADEA-1E8CA471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BE054-50C2-4CBB-A8DB-2FAD9582621B}"/>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397860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64A2-FBCE-4415-BC64-4C8EF534D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A7EA61-D201-4258-A16E-A20A5C6974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DFB0A-DFF5-46E2-AB78-AEB90780EFC0}"/>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5" name="Footer Placeholder 4">
            <a:extLst>
              <a:ext uri="{FF2B5EF4-FFF2-40B4-BE49-F238E27FC236}">
                <a16:creationId xmlns:a16="http://schemas.microsoft.com/office/drawing/2014/main" id="{E5A9BBCB-2C45-4B9D-8398-5B4C8D75A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EE256-3D58-4448-8AC8-D4C317D439FB}"/>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152966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2776-F339-416D-97B5-8945171C3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05C28-0D5F-4EFD-90C2-6D496CE59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ECD7C0-B99A-444D-8809-CA8B11CA97C7}"/>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5" name="Footer Placeholder 4">
            <a:extLst>
              <a:ext uri="{FF2B5EF4-FFF2-40B4-BE49-F238E27FC236}">
                <a16:creationId xmlns:a16="http://schemas.microsoft.com/office/drawing/2014/main" id="{741E1633-5D98-438A-B0EB-9B27B167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005BB-EDC0-4C76-8D00-6082B3AF7EC3}"/>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241866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3DA4-68CB-454F-AA5C-29FE10345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4C5E7-4C0A-4307-A74F-F67A60AD1D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E15394-C4DB-4F88-8AE0-5B25553F75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4608F9-D027-4945-934F-639914B899F0}"/>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6" name="Footer Placeholder 5">
            <a:extLst>
              <a:ext uri="{FF2B5EF4-FFF2-40B4-BE49-F238E27FC236}">
                <a16:creationId xmlns:a16="http://schemas.microsoft.com/office/drawing/2014/main" id="{E9D60F01-7C06-4154-B9BC-F26F35A40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88080-C08F-401E-A7F9-76EDAD2357C7}"/>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22941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5109-B4F3-4F55-831F-C9831BCEF5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61D468-7B4C-4131-B3D7-26309ED02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B8A206-2FC3-42AE-89F5-88C9A99D04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EAE15-FC5B-405F-ADB5-F652FD4BD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613142-4855-48F2-8BC2-2888D97C37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0FD0D-2E14-4DFA-A035-60A5AA87D241}"/>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8" name="Footer Placeholder 7">
            <a:extLst>
              <a:ext uri="{FF2B5EF4-FFF2-40B4-BE49-F238E27FC236}">
                <a16:creationId xmlns:a16="http://schemas.microsoft.com/office/drawing/2014/main" id="{F35EABFF-4BF9-460F-86F1-0B027FB9E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B50FE5-A0DE-46DD-AE7D-98CB898B0235}"/>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12209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35A8-1272-4B7F-9F4F-B38935782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1779A-3E14-4E22-BEEC-4E881A1CCC42}"/>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4" name="Footer Placeholder 3">
            <a:extLst>
              <a:ext uri="{FF2B5EF4-FFF2-40B4-BE49-F238E27FC236}">
                <a16:creationId xmlns:a16="http://schemas.microsoft.com/office/drawing/2014/main" id="{169067E5-98D1-4407-8B53-1BBE703F6D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31CB14-C76A-41B1-A6D8-2397B0658A2F}"/>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90152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97A9E-8FF6-407F-A396-2B8A5F46B45B}"/>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3" name="Footer Placeholder 2">
            <a:extLst>
              <a:ext uri="{FF2B5EF4-FFF2-40B4-BE49-F238E27FC236}">
                <a16:creationId xmlns:a16="http://schemas.microsoft.com/office/drawing/2014/main" id="{61224A7A-7CB9-4A7C-B39F-D83EB06349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54777B-5572-4387-871E-6064A9789860}"/>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346114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AA98-27A9-453D-9E9C-CD64C8BC5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B963C7-0C1A-4FE3-AEBA-9CC09EC4D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D96D82-FEA2-4EB5-A8E9-2BB2857A9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E74FE0-661C-47C5-98E7-EA0279622BCE}"/>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6" name="Footer Placeholder 5">
            <a:extLst>
              <a:ext uri="{FF2B5EF4-FFF2-40B4-BE49-F238E27FC236}">
                <a16:creationId xmlns:a16="http://schemas.microsoft.com/office/drawing/2014/main" id="{6060F021-3B32-4DA2-AC93-82D9B556F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8728D-B200-4E7D-9131-3A8AEA54F90B}"/>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161567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8530-98CF-4C45-83C4-57264DC85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BB8AF0-FA50-455F-BDA1-8D2824931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FCCE5-C2ED-4E95-9ABD-53E744DDB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37B695-A32F-4005-A45B-4945640F588C}"/>
              </a:ext>
            </a:extLst>
          </p:cNvPr>
          <p:cNvSpPr>
            <a:spLocks noGrp="1"/>
          </p:cNvSpPr>
          <p:nvPr>
            <p:ph type="dt" sz="half" idx="10"/>
          </p:nvPr>
        </p:nvSpPr>
        <p:spPr/>
        <p:txBody>
          <a:bodyPr/>
          <a:lstStyle/>
          <a:p>
            <a:fld id="{9106E086-0835-4901-AD68-C7CF47B2F624}" type="datetimeFigureOut">
              <a:rPr lang="en-US" smtClean="0"/>
              <a:t>08-Oct-17</a:t>
            </a:fld>
            <a:endParaRPr lang="en-US"/>
          </a:p>
        </p:txBody>
      </p:sp>
      <p:sp>
        <p:nvSpPr>
          <p:cNvPr id="6" name="Footer Placeholder 5">
            <a:extLst>
              <a:ext uri="{FF2B5EF4-FFF2-40B4-BE49-F238E27FC236}">
                <a16:creationId xmlns:a16="http://schemas.microsoft.com/office/drawing/2014/main" id="{49F0F9F0-062C-4C0C-8236-BE051663E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2AF4F-DEAF-49C2-9369-21C5F03632CE}"/>
              </a:ext>
            </a:extLst>
          </p:cNvPr>
          <p:cNvSpPr>
            <a:spLocks noGrp="1"/>
          </p:cNvSpPr>
          <p:nvPr>
            <p:ph type="sldNum" sz="quarter" idx="12"/>
          </p:nvPr>
        </p:nvSpPr>
        <p:spPr/>
        <p:txBody>
          <a:bodyPr/>
          <a:lstStyle/>
          <a:p>
            <a:fld id="{9A5DA58F-8112-4DBE-B69E-374BF5343070}" type="slidenum">
              <a:rPr lang="en-US" smtClean="0"/>
              <a:t>‹#›</a:t>
            </a:fld>
            <a:endParaRPr lang="en-US"/>
          </a:p>
        </p:txBody>
      </p:sp>
    </p:spTree>
    <p:extLst>
      <p:ext uri="{BB962C8B-B14F-4D97-AF65-F5344CB8AC3E}">
        <p14:creationId xmlns:p14="http://schemas.microsoft.com/office/powerpoint/2010/main" val="44464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89CAE-8C4D-47F1-AD8E-43860BB60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6CBE1-8098-4706-A8A5-CAA7DE51D0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2E2E6-84FC-497F-AD61-D29F1795C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6E086-0835-4901-AD68-C7CF47B2F624}" type="datetimeFigureOut">
              <a:rPr lang="en-US" smtClean="0"/>
              <a:t>08-Oct-17</a:t>
            </a:fld>
            <a:endParaRPr lang="en-US"/>
          </a:p>
        </p:txBody>
      </p:sp>
      <p:sp>
        <p:nvSpPr>
          <p:cNvPr id="5" name="Footer Placeholder 4">
            <a:extLst>
              <a:ext uri="{FF2B5EF4-FFF2-40B4-BE49-F238E27FC236}">
                <a16:creationId xmlns:a16="http://schemas.microsoft.com/office/drawing/2014/main" id="{C8DEF1E7-AEF0-4E39-84CB-F6C23B5C9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DCF7EA-8F5C-4F28-A081-F38D92AC1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DA58F-8112-4DBE-B69E-374BF5343070}" type="slidenum">
              <a:rPr lang="en-US" smtClean="0"/>
              <a:t>‹#›</a:t>
            </a:fld>
            <a:endParaRPr lang="en-US"/>
          </a:p>
        </p:txBody>
      </p:sp>
    </p:spTree>
    <p:extLst>
      <p:ext uri="{BB962C8B-B14F-4D97-AF65-F5344CB8AC3E}">
        <p14:creationId xmlns:p14="http://schemas.microsoft.com/office/powerpoint/2010/main" val="362463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B0B180-F9F8-4AED-B442-E2FE5A5A8EB0}"/>
              </a:ext>
            </a:extLst>
          </p:cNvPr>
          <p:cNvSpPr>
            <a:spLocks noGrp="1"/>
          </p:cNvSpPr>
          <p:nvPr>
            <p:ph type="ctrTitle"/>
          </p:nvPr>
        </p:nvSpPr>
        <p:spPr>
          <a:xfrm>
            <a:off x="1524000" y="699281"/>
            <a:ext cx="9144000" cy="2387600"/>
          </a:xfrm>
        </p:spPr>
        <p:txBody>
          <a:bodyPr>
            <a:normAutofit/>
          </a:bodyPr>
          <a:lstStyle/>
          <a:p>
            <a:r>
              <a:rPr lang="en-US" sz="3400" dirty="0">
                <a:latin typeface="Verdana" panose="020B0604030504040204" pitchFamily="34" charset="0"/>
                <a:ea typeface="Verdana" panose="020B0604030504040204" pitchFamily="34" charset="0"/>
                <a:cs typeface="Verdana" panose="020B0604030504040204" pitchFamily="34" charset="0"/>
              </a:rPr>
              <a:t>Spot Sale through Mobile Apps.</a:t>
            </a:r>
            <a:endParaRPr lang="en-GB" sz="3400" dirty="0">
              <a:latin typeface="Candara" panose="020E0502030303020204" pitchFamily="34" charset="0"/>
            </a:endParaRPr>
          </a:p>
        </p:txBody>
      </p:sp>
      <p:sp>
        <p:nvSpPr>
          <p:cNvPr id="5" name="Subtitle 2">
            <a:extLst>
              <a:ext uri="{FF2B5EF4-FFF2-40B4-BE49-F238E27FC236}">
                <a16:creationId xmlns:a16="http://schemas.microsoft.com/office/drawing/2014/main" id="{FCC5BDFC-ED7E-48A5-A517-710083D98025}"/>
              </a:ext>
            </a:extLst>
          </p:cNvPr>
          <p:cNvSpPr>
            <a:spLocks noGrp="1"/>
          </p:cNvSpPr>
          <p:nvPr>
            <p:ph type="subTitle" idx="1"/>
          </p:nvPr>
        </p:nvSpPr>
        <p:spPr>
          <a:xfrm>
            <a:off x="1524000" y="3178956"/>
            <a:ext cx="9144000" cy="1655762"/>
          </a:xfrm>
        </p:spPr>
        <p:txBody>
          <a:bodyPr>
            <a:norm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User Requirement Specification (URS)</a:t>
            </a:r>
            <a:endParaRPr lang="en-GB"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4354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View after Order Confirmation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2402006"/>
            <a:ext cx="6091866" cy="1312462"/>
          </a:xfrm>
          <a:prstGeom prst="rect">
            <a:avLst/>
          </a:prstGeom>
        </p:spPr>
        <p:txBody>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The selected product will turn into a  Specific color.</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PSR can select multiple product by clicking on Brand.</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To see the ordered product details, PSR need to press the “Back” Button</a:t>
            </a:r>
          </a:p>
          <a:p>
            <a:pPr marL="285750" indent="-285750" algn="just">
              <a:lnSpc>
                <a:spcPct val="150000"/>
              </a:lnSpc>
              <a:buFont typeface="Wingdings" panose="05000000000000000000" pitchFamily="2" charset="2"/>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3989AF88-F8D8-4DA1-B157-6FFDBBBD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934" y="508034"/>
            <a:ext cx="3123679" cy="5553207"/>
          </a:xfrm>
          <a:prstGeom prst="rect">
            <a:avLst/>
          </a:prstGeom>
        </p:spPr>
      </p:pic>
    </p:spTree>
    <p:extLst>
      <p:ext uri="{BB962C8B-B14F-4D97-AF65-F5344CB8AC3E}">
        <p14:creationId xmlns:p14="http://schemas.microsoft.com/office/powerpoint/2010/main" val="194921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0A5E3A-AA55-40E2-BFB6-E04646486E50}"/>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Ordered Product Details - Memo</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6" name="Subtitle 2">
            <a:extLst>
              <a:ext uri="{FF2B5EF4-FFF2-40B4-BE49-F238E27FC236}">
                <a16:creationId xmlns:a16="http://schemas.microsoft.com/office/drawing/2014/main" id="{38C06695-DC7B-47D7-BC66-D36ADB6A9E5B}"/>
              </a:ext>
            </a:extLst>
          </p:cNvPr>
          <p:cNvSpPr txBox="1">
            <a:spLocks/>
          </p:cNvSpPr>
          <p:nvPr/>
        </p:nvSpPr>
        <p:spPr>
          <a:xfrm>
            <a:off x="677424" y="2402006"/>
            <a:ext cx="6091866" cy="1312462"/>
          </a:xfrm>
          <a:prstGeom prst="rect">
            <a:avLst/>
          </a:prstGeom>
        </p:spPr>
        <p:txBody>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By clicking the </a:t>
            </a:r>
            <a:r>
              <a:rPr lang="en-US" sz="1400" u="sng" dirty="0">
                <a:solidFill>
                  <a:srgbClr val="FF0000"/>
                </a:solidFill>
                <a:latin typeface="Verdana" panose="020B0604030504040204" pitchFamily="34" charset="0"/>
                <a:ea typeface="Verdana" panose="020B0604030504040204" pitchFamily="34" charset="0"/>
                <a:cs typeface="Verdana" panose="020B0604030504040204" pitchFamily="34" charset="0"/>
              </a:rPr>
              <a:t>“Red Button”</a:t>
            </a:r>
            <a:r>
              <a:rPr lang="en-US" sz="1400" dirty="0">
                <a:latin typeface="Verdana" panose="020B0604030504040204" pitchFamily="34" charset="0"/>
                <a:ea typeface="Verdana" panose="020B0604030504040204" pitchFamily="34" charset="0"/>
                <a:cs typeface="Verdana" panose="020B0604030504040204" pitchFamily="34" charset="0"/>
              </a:rPr>
              <a:t> the user can cancel the order of specific SKU.</a:t>
            </a:r>
          </a:p>
        </p:txBody>
      </p:sp>
      <p:pic>
        <p:nvPicPr>
          <p:cNvPr id="7" name="Picture 6">
            <a:extLst>
              <a:ext uri="{FF2B5EF4-FFF2-40B4-BE49-F238E27FC236}">
                <a16:creationId xmlns:a16="http://schemas.microsoft.com/office/drawing/2014/main" id="{D3FB473B-6A78-477C-A794-F3996EEE1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102" y="477670"/>
            <a:ext cx="3329249" cy="5918665"/>
          </a:xfrm>
          <a:prstGeom prst="rect">
            <a:avLst/>
          </a:prstGeom>
        </p:spPr>
      </p:pic>
    </p:spTree>
    <p:extLst>
      <p:ext uri="{BB962C8B-B14F-4D97-AF65-F5344CB8AC3E}">
        <p14:creationId xmlns:p14="http://schemas.microsoft.com/office/powerpoint/2010/main" val="14872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FB473B-6A78-477C-A794-F3996EEE1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102" y="477670"/>
            <a:ext cx="3329249" cy="5918665"/>
          </a:xfrm>
          <a:prstGeom prst="rect">
            <a:avLst/>
          </a:prstGeom>
        </p:spPr>
      </p:pic>
      <p:sp>
        <p:nvSpPr>
          <p:cNvPr id="8" name="TextBox 7">
            <a:extLst>
              <a:ext uri="{FF2B5EF4-FFF2-40B4-BE49-F238E27FC236}">
                <a16:creationId xmlns:a16="http://schemas.microsoft.com/office/drawing/2014/main" id="{4864BB16-C040-4F4A-B3F6-D6EFBF5B21AD}"/>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Order Summary</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9" name="Subtitle 2">
            <a:extLst>
              <a:ext uri="{FF2B5EF4-FFF2-40B4-BE49-F238E27FC236}">
                <a16:creationId xmlns:a16="http://schemas.microsoft.com/office/drawing/2014/main" id="{17732B02-9321-4F01-AC2B-4BC438CBA6AE}"/>
              </a:ext>
            </a:extLst>
          </p:cNvPr>
          <p:cNvSpPr txBox="1">
            <a:spLocks/>
          </p:cNvSpPr>
          <p:nvPr/>
        </p:nvSpPr>
        <p:spPr>
          <a:xfrm>
            <a:off x="677424" y="2402006"/>
            <a:ext cx="6091866" cy="1312462"/>
          </a:xfrm>
          <a:prstGeom prst="rect">
            <a:avLst/>
          </a:prstGeom>
        </p:spPr>
        <p:txBody>
          <a:bodyPr/>
          <a:lstStyle/>
          <a:p>
            <a:pPr marL="285750"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This is the  Summary Interface. </a:t>
            </a:r>
          </a:p>
          <a:p>
            <a:pPr marL="285750"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The SKU name, </a:t>
            </a:r>
            <a:r>
              <a:rPr lang="en-US" sz="1400" dirty="0" err="1">
                <a:latin typeface="Verdana" panose="020B0604030504040204" pitchFamily="34" charset="0"/>
                <a:ea typeface="Verdana" panose="020B0604030504040204" pitchFamily="34" charset="0"/>
                <a:cs typeface="Verdana" panose="020B0604030504040204" pitchFamily="34" charset="0"/>
              </a:rPr>
              <a:t>Sku</a:t>
            </a:r>
            <a:r>
              <a:rPr lang="en-US" sz="1400" dirty="0">
                <a:latin typeface="Verdana" panose="020B0604030504040204" pitchFamily="34" charset="0"/>
                <a:ea typeface="Verdana" panose="020B0604030504040204" pitchFamily="34" charset="0"/>
                <a:cs typeface="Verdana" panose="020B0604030504040204" pitchFamily="34" charset="0"/>
              </a:rPr>
              <a:t> Qty , Total Ordered amount shown in this Interface .</a:t>
            </a:r>
          </a:p>
        </p:txBody>
      </p:sp>
    </p:spTree>
    <p:extLst>
      <p:ext uri="{BB962C8B-B14F-4D97-AF65-F5344CB8AC3E}">
        <p14:creationId xmlns:p14="http://schemas.microsoft.com/office/powerpoint/2010/main" val="9401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64BB16-C040-4F4A-B3F6-D6EFBF5B21AD}"/>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Order Save</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9" name="Subtitle 2">
            <a:extLst>
              <a:ext uri="{FF2B5EF4-FFF2-40B4-BE49-F238E27FC236}">
                <a16:creationId xmlns:a16="http://schemas.microsoft.com/office/drawing/2014/main" id="{17732B02-9321-4F01-AC2B-4BC438CBA6AE}"/>
              </a:ext>
            </a:extLst>
          </p:cNvPr>
          <p:cNvSpPr txBox="1">
            <a:spLocks/>
          </p:cNvSpPr>
          <p:nvPr/>
        </p:nvSpPr>
        <p:spPr>
          <a:xfrm>
            <a:off x="677424" y="2402006"/>
            <a:ext cx="5382182" cy="1312462"/>
          </a:xfrm>
          <a:prstGeom prst="rect">
            <a:avLst/>
          </a:prstGeom>
        </p:spPr>
        <p:txBody>
          <a:bodyPr/>
          <a:lstStyle/>
          <a:p>
            <a:pPr marL="285750"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After click “Save” an alert box show to confirm a order.</a:t>
            </a:r>
          </a:p>
          <a:p>
            <a:pPr marL="285750"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If click “Yes” it will save ,if click ”No” order will not save.</a:t>
            </a:r>
          </a:p>
        </p:txBody>
      </p:sp>
      <p:pic>
        <p:nvPicPr>
          <p:cNvPr id="3" name="Picture 2">
            <a:extLst>
              <a:ext uri="{FF2B5EF4-FFF2-40B4-BE49-F238E27FC236}">
                <a16:creationId xmlns:a16="http://schemas.microsoft.com/office/drawing/2014/main" id="{4806D52A-F677-4380-AD72-DEB244D85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407" y="939335"/>
            <a:ext cx="3005292" cy="5342741"/>
          </a:xfrm>
          <a:prstGeom prst="rect">
            <a:avLst/>
          </a:prstGeom>
        </p:spPr>
      </p:pic>
      <p:pic>
        <p:nvPicPr>
          <p:cNvPr id="5" name="Picture 4">
            <a:extLst>
              <a:ext uri="{FF2B5EF4-FFF2-40B4-BE49-F238E27FC236}">
                <a16:creationId xmlns:a16="http://schemas.microsoft.com/office/drawing/2014/main" id="{07CEA6FB-36D7-455B-9A70-6AA6B2F4F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607" y="939335"/>
            <a:ext cx="2842800" cy="5342741"/>
          </a:xfrm>
          <a:prstGeom prst="rect">
            <a:avLst/>
          </a:prstGeom>
        </p:spPr>
      </p:pic>
    </p:spTree>
    <p:extLst>
      <p:ext uri="{BB962C8B-B14F-4D97-AF65-F5344CB8AC3E}">
        <p14:creationId xmlns:p14="http://schemas.microsoft.com/office/powerpoint/2010/main" val="61844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64BB16-C040-4F4A-B3F6-D6EFBF5B21AD}"/>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Spot sales Summary</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F2EC7B38-2994-4CC9-B5B8-80E3A9364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015" y="477670"/>
            <a:ext cx="3277172" cy="5826084"/>
          </a:xfrm>
          <a:prstGeom prst="rect">
            <a:avLst/>
          </a:prstGeom>
        </p:spPr>
      </p:pic>
      <p:sp>
        <p:nvSpPr>
          <p:cNvPr id="4" name="Rectangle 3">
            <a:extLst>
              <a:ext uri="{FF2B5EF4-FFF2-40B4-BE49-F238E27FC236}">
                <a16:creationId xmlns:a16="http://schemas.microsoft.com/office/drawing/2014/main" id="{568F0086-6234-4138-814C-2E31AEED1D3D}"/>
              </a:ext>
            </a:extLst>
          </p:cNvPr>
          <p:cNvSpPr/>
          <p:nvPr/>
        </p:nvSpPr>
        <p:spPr>
          <a:xfrm>
            <a:off x="596240" y="1801841"/>
            <a:ext cx="6096000" cy="646331"/>
          </a:xfrm>
          <a:prstGeom prst="rect">
            <a:avLst/>
          </a:prstGeom>
        </p:spPr>
        <p:txBody>
          <a:bodyPr>
            <a:spAutoFit/>
          </a:bodyPr>
          <a:lstStyle/>
          <a:p>
            <a:pPr marL="285750" indent="-285750">
              <a:buFont typeface="Wingdings" panose="05000000000000000000" pitchFamily="2" charset="2"/>
              <a:buChar char="§"/>
            </a:pPr>
            <a:r>
              <a:rPr lang="en-US" dirty="0">
                <a:latin typeface="Verdana" panose="020B0604030504040204" pitchFamily="34" charset="0"/>
                <a:ea typeface="Verdana" panose="020B0604030504040204" pitchFamily="34" charset="0"/>
                <a:cs typeface="Verdana" panose="020B0604030504040204" pitchFamily="34" charset="0"/>
              </a:rPr>
              <a:t>This is the  Summary Interface. </a:t>
            </a:r>
          </a:p>
          <a:p>
            <a:pPr marL="285750" indent="-285750">
              <a:buFont typeface="Wingdings" panose="05000000000000000000" pitchFamily="2" charset="2"/>
              <a:buChar char="§"/>
            </a:pPr>
            <a:r>
              <a:rPr lang="en-US" dirty="0">
                <a:latin typeface="Verdana" panose="020B0604030504040204" pitchFamily="34" charset="0"/>
                <a:ea typeface="Verdana" panose="020B0604030504040204" pitchFamily="34" charset="0"/>
                <a:cs typeface="Verdana" panose="020B0604030504040204" pitchFamily="34" charset="0"/>
              </a:rPr>
              <a:t>Its will show route wise, SKU wise summary.</a:t>
            </a:r>
          </a:p>
        </p:txBody>
      </p:sp>
    </p:spTree>
    <p:extLst>
      <p:ext uri="{BB962C8B-B14F-4D97-AF65-F5344CB8AC3E}">
        <p14:creationId xmlns:p14="http://schemas.microsoft.com/office/powerpoint/2010/main" val="212593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64BB16-C040-4F4A-B3F6-D6EFBF5B21AD}"/>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rPr>
              <a:t>Spot sales Show in Server:</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D5E0F3FB-BA32-4C01-9DC8-AA3B516C089E}"/>
              </a:ext>
            </a:extLst>
          </p:cNvPr>
          <p:cNvPicPr>
            <a:picLocks noChangeAspect="1"/>
          </p:cNvPicPr>
          <p:nvPr/>
        </p:nvPicPr>
        <p:blipFill rotWithShape="1">
          <a:blip r:embed="rId2">
            <a:extLst>
              <a:ext uri="{28A0092B-C50C-407E-A947-70E740481C1C}">
                <a14:useLocalDpi xmlns:a14="http://schemas.microsoft.com/office/drawing/2010/main" val="0"/>
              </a:ext>
            </a:extLst>
          </a:blip>
          <a:srcRect t="52529"/>
          <a:stretch/>
        </p:blipFill>
        <p:spPr>
          <a:xfrm>
            <a:off x="450574" y="3074504"/>
            <a:ext cx="11025809" cy="2760978"/>
          </a:xfrm>
          <a:prstGeom prst="rect">
            <a:avLst/>
          </a:prstGeom>
        </p:spPr>
      </p:pic>
      <p:sp>
        <p:nvSpPr>
          <p:cNvPr id="5" name="Rectangle 4">
            <a:extLst>
              <a:ext uri="{FF2B5EF4-FFF2-40B4-BE49-F238E27FC236}">
                <a16:creationId xmlns:a16="http://schemas.microsoft.com/office/drawing/2014/main" id="{413FBD18-6FAA-4C38-9E23-B52C92CFD296}"/>
              </a:ext>
            </a:extLst>
          </p:cNvPr>
          <p:cNvSpPr/>
          <p:nvPr/>
        </p:nvSpPr>
        <p:spPr>
          <a:xfrm>
            <a:off x="596239" y="1801841"/>
            <a:ext cx="10469325" cy="646331"/>
          </a:xfrm>
          <a:prstGeom prst="rect">
            <a:avLst/>
          </a:prstGeom>
        </p:spPr>
        <p:txBody>
          <a:bodyPr wrap="square">
            <a:spAutoFit/>
          </a:bodyPr>
          <a:lstStyle/>
          <a:p>
            <a:pPr marL="285750" indent="-285750">
              <a:buFont typeface="Wingdings" panose="05000000000000000000" pitchFamily="2" charset="2"/>
              <a:buChar char="§"/>
            </a:pPr>
            <a:r>
              <a:rPr lang="en-US" dirty="0">
                <a:latin typeface="Verdana" panose="020B0604030504040204" pitchFamily="34" charset="0"/>
                <a:ea typeface="Verdana" panose="020B0604030504040204" pitchFamily="34" charset="0"/>
                <a:cs typeface="Verdana" panose="020B0604030504040204" pitchFamily="34" charset="0"/>
              </a:rPr>
              <a:t>After Send /Data sync from Mobile,  Spot Sale will show in Other’s order as Confirm Order [Order Delivered]</a:t>
            </a:r>
          </a:p>
        </p:txBody>
      </p:sp>
    </p:spTree>
    <p:extLst>
      <p:ext uri="{BB962C8B-B14F-4D97-AF65-F5344CB8AC3E}">
        <p14:creationId xmlns:p14="http://schemas.microsoft.com/office/powerpoint/2010/main" val="395141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52B77-6DEC-4158-B7CE-D2FEC42152E5}"/>
              </a:ext>
            </a:extLst>
          </p:cNvPr>
          <p:cNvSpPr txBox="1"/>
          <p:nvPr/>
        </p:nvSpPr>
        <p:spPr>
          <a:xfrm>
            <a:off x="1762539" y="1908313"/>
            <a:ext cx="8322365" cy="2800767"/>
          </a:xfrm>
          <a:prstGeom prst="rect">
            <a:avLst/>
          </a:prstGeom>
          <a:noFill/>
        </p:spPr>
        <p:txBody>
          <a:bodyPr wrap="square" rtlCol="0">
            <a:spAutoFit/>
          </a:bodyPr>
          <a:lstStyle/>
          <a:p>
            <a:pPr algn="ctr"/>
            <a:r>
              <a:rPr lang="en-US" sz="8800" b="1" dirty="0">
                <a:ln w="22225">
                  <a:solidFill>
                    <a:schemeClr val="accent2"/>
                  </a:solidFill>
                  <a:prstDash val="solid"/>
                </a:ln>
                <a:solidFill>
                  <a:schemeClr val="accent2">
                    <a:lumMod val="40000"/>
                    <a:lumOff val="60000"/>
                  </a:schemeClr>
                </a:solidFill>
                <a:latin typeface="Blackadder ITC" panose="04020505051007020D02" pitchFamily="82" charset="0"/>
              </a:rPr>
              <a:t>End</a:t>
            </a:r>
          </a:p>
          <a:p>
            <a:pPr algn="ctr"/>
            <a:r>
              <a:rPr lang="en-US" sz="8800" b="1" dirty="0">
                <a:ln w="22225">
                  <a:solidFill>
                    <a:schemeClr val="accent2"/>
                  </a:solidFill>
                  <a:prstDash val="solid"/>
                </a:ln>
                <a:solidFill>
                  <a:schemeClr val="accent2">
                    <a:lumMod val="40000"/>
                    <a:lumOff val="60000"/>
                  </a:schemeClr>
                </a:solidFill>
                <a:latin typeface="Blackadder ITC" panose="04020505051007020D02" pitchFamily="82" charset="0"/>
              </a:rPr>
              <a:t>Thank You</a:t>
            </a:r>
          </a:p>
        </p:txBody>
      </p:sp>
    </p:spTree>
    <p:extLst>
      <p:ext uri="{BB962C8B-B14F-4D97-AF65-F5344CB8AC3E}">
        <p14:creationId xmlns:p14="http://schemas.microsoft.com/office/powerpoint/2010/main" val="218728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A6DD77-84CF-4264-98C8-8151EB240B12}"/>
              </a:ext>
            </a:extLst>
          </p:cNvPr>
          <p:cNvSpPr/>
          <p:nvPr/>
        </p:nvSpPr>
        <p:spPr>
          <a:xfrm>
            <a:off x="677424" y="941696"/>
            <a:ext cx="11086946" cy="38213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sz="1100" b="1" dirty="0">
                <a:solidFill>
                  <a:schemeClr val="tx1"/>
                </a:solidFill>
                <a:latin typeface="Verdana" panose="020B0604030504040204" pitchFamily="34" charset="0"/>
                <a:ea typeface="Verdana" panose="020B0604030504040204" pitchFamily="34" charset="0"/>
                <a:cs typeface="Verdana" panose="020B0604030504040204" pitchFamily="34" charset="0"/>
              </a:rPr>
              <a:t>Use Case Name: TBL-  Spot sales Management  	                                                                                                  Date:05-10-2015</a:t>
            </a:r>
          </a:p>
          <a:p>
            <a:r>
              <a:rPr lang="en-US" sz="1100" b="1" dirty="0">
                <a:solidFill>
                  <a:schemeClr val="tx1"/>
                </a:solidFill>
                <a:latin typeface="Verdana" panose="020B0604030504040204" pitchFamily="34" charset="0"/>
                <a:ea typeface="Verdana" panose="020B0604030504040204" pitchFamily="34" charset="0"/>
                <a:cs typeface="Verdana" panose="020B0604030504040204" pitchFamily="34" charset="0"/>
              </a:rPr>
              <a:t>										   Version: 2.0</a:t>
            </a:r>
          </a:p>
        </p:txBody>
      </p:sp>
      <p:sp>
        <p:nvSpPr>
          <p:cNvPr id="5" name="TextBox 4">
            <a:extLst>
              <a:ext uri="{FF2B5EF4-FFF2-40B4-BE49-F238E27FC236}">
                <a16:creationId xmlns:a16="http://schemas.microsoft.com/office/drawing/2014/main" id="{53CBCF00-4A5F-4130-B760-3497A4F1AF44}"/>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Use Case Description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784BFDB-3F5A-46B2-B589-EA60D5FCBDAD}"/>
              </a:ext>
            </a:extLst>
          </p:cNvPr>
          <p:cNvSpPr/>
          <p:nvPr/>
        </p:nvSpPr>
        <p:spPr>
          <a:xfrm>
            <a:off x="677424" y="1902310"/>
            <a:ext cx="11086946" cy="2616101"/>
          </a:xfrm>
          <a:prstGeom prst="rect">
            <a:avLst/>
          </a:prstGeom>
        </p:spPr>
        <p:txBody>
          <a:bodyPr wrap="square">
            <a:spAutoFit/>
          </a:bodyPr>
          <a:lstStyle/>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PSR will Input Sub-Route Wise Sales Or Input Distribution house Office Sales which Distributor use Delivery Module.</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Firstly, PSR will enter in Spot sales, After entering in Spot sales they will get available sub route. Meanwhile, they will get a summary where  Sub route wise sales summery.</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Secondly, PSR select Sub route and  its going to order summary , PSR will click on order menu and add order by select brand and SKU. PSR will input case &amp; PCs as SKU quantities and then, system will automatically the total value. Afterward, PSR will add these quantity, which will show in order Summary. In order summary, PSR will also edit or discard SKU quantity.</a:t>
            </a:r>
          </a:p>
          <a:p>
            <a:pPr marL="228600" indent="-228600" algn="just">
              <a:lnSpc>
                <a:spcPct val="150000"/>
              </a:lnSpc>
              <a:spcBef>
                <a:spcPts val="600"/>
              </a:spcBef>
              <a:buAutoNum type="arabicPeriod"/>
            </a:pPr>
            <a:r>
              <a:rPr lang="en-US" sz="1200" dirty="0">
                <a:latin typeface="Verdana" panose="020B0604030504040204" pitchFamily="34" charset="0"/>
                <a:ea typeface="Verdana" panose="020B0604030504040204" pitchFamily="34" charset="0"/>
                <a:cs typeface="Verdana" panose="020B0604030504040204" pitchFamily="34" charset="0"/>
              </a:rPr>
              <a:t>Finally,  PSR will view final order summary and save this order for particular Sub route .</a:t>
            </a:r>
          </a:p>
          <a:p>
            <a:pPr marL="228600" indent="-228600" algn="just">
              <a:lnSpc>
                <a:spcPct val="150000"/>
              </a:lnSpc>
              <a:spcBef>
                <a:spcPts val="600"/>
              </a:spcBef>
              <a:buAutoNum type="arabicPeriod"/>
            </a:pP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2F1883FC-9F12-4042-B575-462874B99131}"/>
              </a:ext>
            </a:extLst>
          </p:cNvPr>
          <p:cNvSpPr/>
          <p:nvPr/>
        </p:nvSpPr>
        <p:spPr>
          <a:xfrm>
            <a:off x="677424" y="1334700"/>
            <a:ext cx="11086946" cy="289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Verdana" panose="020B0604030504040204" pitchFamily="34" charset="0"/>
                <a:ea typeface="Verdana" panose="020B0604030504040204" pitchFamily="34" charset="0"/>
                <a:cs typeface="Verdana" panose="020B0604030504040204" pitchFamily="34" charset="0"/>
              </a:rPr>
              <a:t>Primary Actor (s) :  PSR							                 Secondary Actor (s) :  DBH Operator</a:t>
            </a:r>
            <a:endPar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253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E0ED541-D969-45C0-A9FE-85A325EE80D4}"/>
              </a:ext>
            </a:extLst>
          </p:cNvPr>
          <p:cNvGrpSpPr/>
          <p:nvPr/>
        </p:nvGrpSpPr>
        <p:grpSpPr>
          <a:xfrm>
            <a:off x="8763000" y="762240"/>
            <a:ext cx="1638300" cy="5328700"/>
            <a:chOff x="8763000" y="762240"/>
            <a:chExt cx="1638300" cy="5328700"/>
          </a:xfrm>
        </p:grpSpPr>
        <p:sp>
          <p:nvSpPr>
            <p:cNvPr id="5" name="Oval 4">
              <a:extLst>
                <a:ext uri="{FF2B5EF4-FFF2-40B4-BE49-F238E27FC236}">
                  <a16:creationId xmlns:a16="http://schemas.microsoft.com/office/drawing/2014/main" id="{50820357-8DB8-4422-9B72-CC79CAC4729B}"/>
                </a:ext>
              </a:extLst>
            </p:cNvPr>
            <p:cNvSpPr/>
            <p:nvPr/>
          </p:nvSpPr>
          <p:spPr>
            <a:xfrm>
              <a:off x="8921750" y="762240"/>
              <a:ext cx="1320800" cy="44552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Start</a:t>
              </a:r>
            </a:p>
          </p:txBody>
        </p:sp>
        <p:sp>
          <p:nvSpPr>
            <p:cNvPr id="6" name="Rectangle: Rounded Corners 5">
              <a:extLst>
                <a:ext uri="{FF2B5EF4-FFF2-40B4-BE49-F238E27FC236}">
                  <a16:creationId xmlns:a16="http://schemas.microsoft.com/office/drawing/2014/main" id="{06ACD285-3AF6-4CCC-A84D-2805F88D4338}"/>
                </a:ext>
              </a:extLst>
            </p:cNvPr>
            <p:cNvSpPr/>
            <p:nvPr/>
          </p:nvSpPr>
          <p:spPr>
            <a:xfrm>
              <a:off x="8763000" y="1514840"/>
              <a:ext cx="1638300" cy="4536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Log in</a:t>
              </a:r>
            </a:p>
          </p:txBody>
        </p:sp>
        <p:sp>
          <p:nvSpPr>
            <p:cNvPr id="7" name="Rectangle: Rounded Corners 6">
              <a:extLst>
                <a:ext uri="{FF2B5EF4-FFF2-40B4-BE49-F238E27FC236}">
                  <a16:creationId xmlns:a16="http://schemas.microsoft.com/office/drawing/2014/main" id="{984E7F7C-BC36-4DBE-88BD-B5C65FB8EEC3}"/>
                </a:ext>
              </a:extLst>
            </p:cNvPr>
            <p:cNvSpPr/>
            <p:nvPr/>
          </p:nvSpPr>
          <p:spPr>
            <a:xfrm>
              <a:off x="8763000" y="2373860"/>
              <a:ext cx="1638300" cy="4536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Spot Sales</a:t>
              </a:r>
            </a:p>
          </p:txBody>
        </p:sp>
        <p:sp>
          <p:nvSpPr>
            <p:cNvPr id="8" name="Rectangle: Rounded Corners 7">
              <a:extLst>
                <a:ext uri="{FF2B5EF4-FFF2-40B4-BE49-F238E27FC236}">
                  <a16:creationId xmlns:a16="http://schemas.microsoft.com/office/drawing/2014/main" id="{8C4E4816-8619-4C9B-BECB-4799C3D76A48}"/>
                </a:ext>
              </a:extLst>
            </p:cNvPr>
            <p:cNvSpPr/>
            <p:nvPr/>
          </p:nvSpPr>
          <p:spPr>
            <a:xfrm>
              <a:off x="8763000" y="3134600"/>
              <a:ext cx="1638300" cy="529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Select </a:t>
              </a:r>
            </a:p>
            <a:p>
              <a:pPr algn="ctr"/>
              <a:r>
                <a:rPr lang="en-US" dirty="0"/>
                <a:t>Sub Route</a:t>
              </a:r>
            </a:p>
          </p:txBody>
        </p:sp>
        <p:sp>
          <p:nvSpPr>
            <p:cNvPr id="9" name="Rectangle: Rounded Corners 8">
              <a:extLst>
                <a:ext uri="{FF2B5EF4-FFF2-40B4-BE49-F238E27FC236}">
                  <a16:creationId xmlns:a16="http://schemas.microsoft.com/office/drawing/2014/main" id="{285541F7-27B0-4237-B970-CD38684E1FDB}"/>
                </a:ext>
              </a:extLst>
            </p:cNvPr>
            <p:cNvSpPr/>
            <p:nvPr/>
          </p:nvSpPr>
          <p:spPr>
            <a:xfrm>
              <a:off x="8763000" y="3971540"/>
              <a:ext cx="1638300" cy="529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Sub Route sales Input</a:t>
              </a:r>
            </a:p>
          </p:txBody>
        </p:sp>
        <p:sp>
          <p:nvSpPr>
            <p:cNvPr id="10" name="Rectangle: Rounded Corners 9">
              <a:extLst>
                <a:ext uri="{FF2B5EF4-FFF2-40B4-BE49-F238E27FC236}">
                  <a16:creationId xmlns:a16="http://schemas.microsoft.com/office/drawing/2014/main" id="{3A7A867F-6A10-4154-B93D-CF34C28B3606}"/>
                </a:ext>
              </a:extLst>
            </p:cNvPr>
            <p:cNvSpPr/>
            <p:nvPr/>
          </p:nvSpPr>
          <p:spPr>
            <a:xfrm>
              <a:off x="8763000" y="4808480"/>
              <a:ext cx="1638300" cy="5298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Save and Send To DBH</a:t>
              </a:r>
            </a:p>
          </p:txBody>
        </p:sp>
        <p:sp>
          <p:nvSpPr>
            <p:cNvPr id="11" name="Oval 10">
              <a:extLst>
                <a:ext uri="{FF2B5EF4-FFF2-40B4-BE49-F238E27FC236}">
                  <a16:creationId xmlns:a16="http://schemas.microsoft.com/office/drawing/2014/main" id="{0701BD18-7BF6-456A-A987-D1420CDF0471}"/>
                </a:ext>
              </a:extLst>
            </p:cNvPr>
            <p:cNvSpPr/>
            <p:nvPr/>
          </p:nvSpPr>
          <p:spPr>
            <a:xfrm>
              <a:off x="8921750" y="5645420"/>
              <a:ext cx="1320800" cy="4455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End</a:t>
              </a:r>
            </a:p>
          </p:txBody>
        </p:sp>
        <p:cxnSp>
          <p:nvCxnSpPr>
            <p:cNvPr id="12" name="Straight Arrow Connector 11">
              <a:extLst>
                <a:ext uri="{FF2B5EF4-FFF2-40B4-BE49-F238E27FC236}">
                  <a16:creationId xmlns:a16="http://schemas.microsoft.com/office/drawing/2014/main" id="{6AC5B4B4-7650-4C86-B41D-F4C0EBED73F6}"/>
                </a:ext>
              </a:extLst>
            </p:cNvPr>
            <p:cNvCxnSpPr>
              <a:stCxn id="5" idx="4"/>
              <a:endCxn id="6" idx="0"/>
            </p:cNvCxnSpPr>
            <p:nvPr/>
          </p:nvCxnSpPr>
          <p:spPr>
            <a:xfrm>
              <a:off x="9582150" y="1207760"/>
              <a:ext cx="0" cy="307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381A62-1DE1-430C-9F43-171544F7F2CB}"/>
                </a:ext>
              </a:extLst>
            </p:cNvPr>
            <p:cNvCxnSpPr>
              <a:stCxn id="6" idx="2"/>
              <a:endCxn id="7" idx="0"/>
            </p:cNvCxnSpPr>
            <p:nvPr/>
          </p:nvCxnSpPr>
          <p:spPr>
            <a:xfrm>
              <a:off x="9582150" y="1968500"/>
              <a:ext cx="0" cy="405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8955B23-C2B8-4020-84B9-30DCCDF33321}"/>
                </a:ext>
              </a:extLst>
            </p:cNvPr>
            <p:cNvCxnSpPr>
              <a:stCxn id="7" idx="2"/>
              <a:endCxn id="8" idx="0"/>
            </p:cNvCxnSpPr>
            <p:nvPr/>
          </p:nvCxnSpPr>
          <p:spPr>
            <a:xfrm>
              <a:off x="9582150" y="2827520"/>
              <a:ext cx="0" cy="307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08F2EB-90C8-4AD4-9C8D-A29FCF503DC9}"/>
                </a:ext>
              </a:extLst>
            </p:cNvPr>
            <p:cNvCxnSpPr>
              <a:stCxn id="8" idx="2"/>
              <a:endCxn id="9" idx="0"/>
            </p:cNvCxnSpPr>
            <p:nvPr/>
          </p:nvCxnSpPr>
          <p:spPr>
            <a:xfrm>
              <a:off x="9582150" y="3664460"/>
              <a:ext cx="0" cy="307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6AF7DE-E673-415C-B5EB-60FFA5099AFE}"/>
                </a:ext>
              </a:extLst>
            </p:cNvPr>
            <p:cNvCxnSpPr>
              <a:stCxn id="9" idx="2"/>
              <a:endCxn id="10" idx="0"/>
            </p:cNvCxnSpPr>
            <p:nvPr/>
          </p:nvCxnSpPr>
          <p:spPr>
            <a:xfrm>
              <a:off x="9582150" y="4501400"/>
              <a:ext cx="0" cy="307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E048FE-9797-4278-9DFC-1CA32CD175BB}"/>
                </a:ext>
              </a:extLst>
            </p:cNvPr>
            <p:cNvCxnSpPr>
              <a:stCxn id="10" idx="2"/>
              <a:endCxn id="11" idx="0"/>
            </p:cNvCxnSpPr>
            <p:nvPr/>
          </p:nvCxnSpPr>
          <p:spPr>
            <a:xfrm>
              <a:off x="9582150" y="5338340"/>
              <a:ext cx="0" cy="307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C1DC2C7E-CFA0-47FC-AD4D-E70E668CC8C0}"/>
              </a:ext>
            </a:extLst>
          </p:cNvPr>
          <p:cNvSpPr/>
          <p:nvPr/>
        </p:nvSpPr>
        <p:spPr>
          <a:xfrm>
            <a:off x="1498720" y="1023094"/>
            <a:ext cx="3088025" cy="461665"/>
          </a:xfrm>
          <a:prstGeom prst="rect">
            <a:avLst/>
          </a:prstGeom>
        </p:spPr>
        <p:txBody>
          <a:bodyPr wrap="none">
            <a:spAutoFit/>
          </a:bodyPr>
          <a:lstStyle/>
          <a:p>
            <a:r>
              <a:rPr lang="en-US" b="1" dirty="0">
                <a:latin typeface="Candara" panose="020E0502030303020204" pitchFamily="34" charset="0"/>
              </a:rPr>
              <a:t>Spot </a:t>
            </a:r>
            <a:r>
              <a:rPr lang="en-US" sz="2400" b="1" dirty="0">
                <a:latin typeface="Candara" panose="020E0502030303020204" pitchFamily="34" charset="0"/>
              </a:rPr>
              <a:t>sales</a:t>
            </a:r>
            <a:r>
              <a:rPr lang="en-US" b="1" dirty="0">
                <a:latin typeface="Candara" panose="020E0502030303020204" pitchFamily="34" charset="0"/>
              </a:rPr>
              <a:t> Taking Workflow</a:t>
            </a:r>
            <a:endParaRPr lang="en-US" dirty="0"/>
          </a:p>
        </p:txBody>
      </p:sp>
    </p:spTree>
    <p:extLst>
      <p:ext uri="{BB962C8B-B14F-4D97-AF65-F5344CB8AC3E}">
        <p14:creationId xmlns:p14="http://schemas.microsoft.com/office/powerpoint/2010/main" val="19007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D41880-4969-484D-BEA5-2E89F78DB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2621" y="1043747"/>
            <a:ext cx="2447627" cy="4351338"/>
          </a:xfrm>
        </p:spPr>
      </p:pic>
      <p:sp>
        <p:nvSpPr>
          <p:cNvPr id="6" name="TextBox 5">
            <a:extLst>
              <a:ext uri="{FF2B5EF4-FFF2-40B4-BE49-F238E27FC236}">
                <a16:creationId xmlns:a16="http://schemas.microsoft.com/office/drawing/2014/main" id="{6B15F412-8BB5-4BEE-9D1B-BE45C9CA18FF}"/>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Login User Interface</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921151D8-F54B-4A70-B05C-DA4CBBF274F8}"/>
              </a:ext>
            </a:extLst>
          </p:cNvPr>
          <p:cNvSpPr/>
          <p:nvPr/>
        </p:nvSpPr>
        <p:spPr>
          <a:xfrm>
            <a:off x="850710" y="2514938"/>
            <a:ext cx="6096000" cy="954107"/>
          </a:xfrm>
          <a:prstGeom prst="rect">
            <a:avLst/>
          </a:prstGeom>
        </p:spPr>
        <p:txBody>
          <a:bodyPr>
            <a:spAutoFit/>
          </a:bodyPr>
          <a:lstStyle/>
          <a:p>
            <a:pPr marL="285750" indent="-285750">
              <a:buFont typeface="Wingdings" panose="05000000000000000000" pitchFamily="2" charset="2"/>
              <a:buChar char="§"/>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rPr>
              <a:t>To login into the system Internet connection must be there.</a:t>
            </a:r>
          </a:p>
          <a:p>
            <a:pPr marL="285750" indent="-285750">
              <a:buFont typeface="Wingdings" panose="05000000000000000000" pitchFamily="2" charset="2"/>
              <a:buChar char="§"/>
            </a:pP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
            </a:pPr>
            <a:r>
              <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rPr>
              <a:t>User need to give their individual User Name &amp; Password to login into the APK system.</a:t>
            </a:r>
          </a:p>
        </p:txBody>
      </p:sp>
    </p:spTree>
    <p:extLst>
      <p:ext uri="{BB962C8B-B14F-4D97-AF65-F5344CB8AC3E}">
        <p14:creationId xmlns:p14="http://schemas.microsoft.com/office/powerpoint/2010/main" val="232123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D965-CEE5-4E86-9459-A23AA50FCF7E}"/>
              </a:ext>
            </a:extLst>
          </p:cNvPr>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User View after Login</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2E431257-6C42-41C3-B441-B31907BAD5D8}"/>
              </a:ext>
            </a:extLst>
          </p:cNvPr>
          <p:cNvSpPr/>
          <p:nvPr/>
        </p:nvSpPr>
        <p:spPr>
          <a:xfrm>
            <a:off x="486354" y="2388064"/>
            <a:ext cx="5573251" cy="1477328"/>
          </a:xfrm>
          <a:prstGeom prst="rect">
            <a:avLst/>
          </a:prstGeom>
        </p:spPr>
        <p:txBody>
          <a:bodyPr wrap="square">
            <a:spAutoFit/>
          </a:bodyPr>
          <a:lstStyle/>
          <a:p>
            <a:pPr marL="285750" indent="-285750" algn="just">
              <a:buFont typeface="Wingdings" panose="05000000000000000000" pitchFamily="2" charset="2"/>
              <a:buChar char="§"/>
            </a:pPr>
            <a:r>
              <a:rPr lang="en-US" dirty="0">
                <a:solidFill>
                  <a:schemeClr val="tx1"/>
                </a:solidFill>
              </a:rPr>
              <a:t>User need to click the “spot sales option” to know about the pre-defined route – Figure 1</a:t>
            </a:r>
          </a:p>
          <a:p>
            <a:pPr marL="285750" indent="-285750" algn="just">
              <a:buFont typeface="Wingdings" panose="05000000000000000000" pitchFamily="2" charset="2"/>
              <a:buChar char="§"/>
            </a:pPr>
            <a:endParaRPr lang="en-US" dirty="0">
              <a:solidFill>
                <a:schemeClr val="tx1"/>
              </a:solidFill>
            </a:endParaRPr>
          </a:p>
          <a:p>
            <a:pPr marL="285750" indent="-285750" algn="just">
              <a:buFont typeface="Wingdings" panose="05000000000000000000" pitchFamily="2" charset="2"/>
              <a:buChar char="§"/>
            </a:pPr>
            <a:r>
              <a:rPr lang="en-US" dirty="0">
                <a:solidFill>
                  <a:schemeClr val="tx1"/>
                </a:solidFill>
              </a:rPr>
              <a:t>After clicking the “spot sales ” user can see the </a:t>
            </a:r>
            <a:r>
              <a:rPr lang="en-US" dirty="0" err="1">
                <a:solidFill>
                  <a:schemeClr val="tx1"/>
                </a:solidFill>
              </a:rPr>
              <a:t>SubRoute</a:t>
            </a:r>
            <a:r>
              <a:rPr lang="en-US" dirty="0">
                <a:solidFill>
                  <a:schemeClr val="tx1"/>
                </a:solidFill>
              </a:rPr>
              <a:t> list and  current Date – Figure 2</a:t>
            </a:r>
            <a:endParaRPr lang="en-US" dirty="0"/>
          </a:p>
        </p:txBody>
      </p:sp>
      <p:pic>
        <p:nvPicPr>
          <p:cNvPr id="10" name="Picture 9">
            <a:extLst>
              <a:ext uri="{FF2B5EF4-FFF2-40B4-BE49-F238E27FC236}">
                <a16:creationId xmlns:a16="http://schemas.microsoft.com/office/drawing/2014/main" id="{359D021C-8955-40AC-9F58-C731A8310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4341" y="939335"/>
            <a:ext cx="2844108" cy="4984387"/>
          </a:xfrm>
          <a:prstGeom prst="rect">
            <a:avLst/>
          </a:prstGeom>
        </p:spPr>
      </p:pic>
      <p:pic>
        <p:nvPicPr>
          <p:cNvPr id="12" name="Picture 11">
            <a:extLst>
              <a:ext uri="{FF2B5EF4-FFF2-40B4-BE49-F238E27FC236}">
                <a16:creationId xmlns:a16="http://schemas.microsoft.com/office/drawing/2014/main" id="{B98CF860-2833-4462-81BB-913A1C783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605" y="939335"/>
            <a:ext cx="2803718" cy="4984387"/>
          </a:xfrm>
          <a:prstGeom prst="rect">
            <a:avLst/>
          </a:prstGeom>
        </p:spPr>
      </p:pic>
      <p:sp>
        <p:nvSpPr>
          <p:cNvPr id="13" name="TextBox 12">
            <a:extLst>
              <a:ext uri="{FF2B5EF4-FFF2-40B4-BE49-F238E27FC236}">
                <a16:creationId xmlns:a16="http://schemas.microsoft.com/office/drawing/2014/main" id="{D0A6519A-4ACE-4E02-98D5-FCCCB2859AB7}"/>
              </a:ext>
            </a:extLst>
          </p:cNvPr>
          <p:cNvSpPr txBox="1"/>
          <p:nvPr/>
        </p:nvSpPr>
        <p:spPr>
          <a:xfrm>
            <a:off x="6218039" y="6016055"/>
            <a:ext cx="1282889" cy="369332"/>
          </a:xfrm>
          <a:prstGeom prst="rect">
            <a:avLst/>
          </a:prstGeom>
          <a:noFill/>
        </p:spPr>
        <p:txBody>
          <a:bodyPr wrap="square" rtlCol="0">
            <a:spAutoFit/>
          </a:bodyPr>
          <a:lstStyle/>
          <a:p>
            <a:r>
              <a:rPr lang="en-US" dirty="0"/>
              <a:t>Figure 1</a:t>
            </a:r>
            <a:endParaRPr lang="en-GB" dirty="0"/>
          </a:p>
        </p:txBody>
      </p:sp>
      <p:sp>
        <p:nvSpPr>
          <p:cNvPr id="14" name="TextBox 13">
            <a:extLst>
              <a:ext uri="{FF2B5EF4-FFF2-40B4-BE49-F238E27FC236}">
                <a16:creationId xmlns:a16="http://schemas.microsoft.com/office/drawing/2014/main" id="{DED5224F-04EB-49C2-8111-602352A68A56}"/>
              </a:ext>
            </a:extLst>
          </p:cNvPr>
          <p:cNvSpPr txBox="1"/>
          <p:nvPr/>
        </p:nvSpPr>
        <p:spPr>
          <a:xfrm>
            <a:off x="10285072" y="6016055"/>
            <a:ext cx="1282889" cy="369332"/>
          </a:xfrm>
          <a:prstGeom prst="rect">
            <a:avLst/>
          </a:prstGeom>
          <a:noFill/>
        </p:spPr>
        <p:txBody>
          <a:bodyPr wrap="square" rtlCol="0">
            <a:spAutoFit/>
          </a:bodyPr>
          <a:lstStyle/>
          <a:p>
            <a:r>
              <a:rPr lang="en-US" dirty="0"/>
              <a:t>Figure 2</a:t>
            </a:r>
            <a:endParaRPr lang="en-GB" dirty="0"/>
          </a:p>
        </p:txBody>
      </p:sp>
    </p:spTree>
    <p:extLst>
      <p:ext uri="{BB962C8B-B14F-4D97-AF65-F5344CB8AC3E}">
        <p14:creationId xmlns:p14="http://schemas.microsoft.com/office/powerpoint/2010/main" val="341766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404673-F6E1-424C-A3CF-67CB452087B0}"/>
              </a:ext>
            </a:extLst>
          </p:cNvPr>
          <p:cNvSpPr/>
          <p:nvPr/>
        </p:nvSpPr>
        <p:spPr>
          <a:xfrm>
            <a:off x="1046309" y="1369740"/>
            <a:ext cx="5000045" cy="584775"/>
          </a:xfrm>
          <a:prstGeom prst="rect">
            <a:avLst/>
          </a:prstGeom>
        </p:spPr>
        <p:txBody>
          <a:bodyPr wrap="square">
            <a:spAutoFit/>
          </a:bodyPr>
          <a:lstStyle/>
          <a:p>
            <a:pPr marL="285750" indent="-285750" algn="just">
              <a:buFont typeface="Wingdings" panose="05000000000000000000" pitchFamily="2" charset="2"/>
              <a:buChar char="§"/>
            </a:pP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Selecting the Sub route name user can </a:t>
            </a:r>
            <a:r>
              <a:rPr lang="en-US" sz="1600" dirty="0">
                <a:latin typeface="Verdana" panose="020B0604030504040204" pitchFamily="34" charset="0"/>
                <a:ea typeface="Verdana" panose="020B0604030504040204" pitchFamily="34" charset="0"/>
                <a:cs typeface="Verdana" panose="020B0604030504040204" pitchFamily="34" charset="0"/>
              </a:rPr>
              <a:t>sales</a:t>
            </a:r>
            <a:r>
              <a:rPr lang="en-US" sz="1600" dirty="0">
                <a:solidFill>
                  <a:schemeClr val="tx1"/>
                </a:solidFill>
                <a:latin typeface="Verdana" panose="020B0604030504040204" pitchFamily="34" charset="0"/>
                <a:ea typeface="Verdana" panose="020B0604030504040204" pitchFamily="34" charset="0"/>
                <a:cs typeface="Verdana" panose="020B0604030504040204" pitchFamily="34" charset="0"/>
              </a:rPr>
              <a:t> for that individual Sub route.</a:t>
            </a:r>
          </a:p>
        </p:txBody>
      </p:sp>
      <p:pic>
        <p:nvPicPr>
          <p:cNvPr id="5" name="Picture 4">
            <a:extLst>
              <a:ext uri="{FF2B5EF4-FFF2-40B4-BE49-F238E27FC236}">
                <a16:creationId xmlns:a16="http://schemas.microsoft.com/office/drawing/2014/main" id="{E6707218-346A-4360-BAA0-5C7614724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4341" y="939335"/>
            <a:ext cx="2844108" cy="4984387"/>
          </a:xfrm>
          <a:prstGeom prst="rect">
            <a:avLst/>
          </a:prstGeom>
        </p:spPr>
      </p:pic>
      <p:sp>
        <p:nvSpPr>
          <p:cNvPr id="6" name="Rectangle 5">
            <a:extLst>
              <a:ext uri="{FF2B5EF4-FFF2-40B4-BE49-F238E27FC236}">
                <a16:creationId xmlns:a16="http://schemas.microsoft.com/office/drawing/2014/main" id="{C41F76F5-C1EF-4DC8-B178-E7BD151E06CF}"/>
              </a:ext>
            </a:extLst>
          </p:cNvPr>
          <p:cNvSpPr/>
          <p:nvPr/>
        </p:nvSpPr>
        <p:spPr>
          <a:xfrm>
            <a:off x="867681" y="754669"/>
            <a:ext cx="4464684" cy="338554"/>
          </a:xfrm>
          <a:prstGeom prst="rect">
            <a:avLst/>
          </a:prstGeom>
        </p:spPr>
        <p:txBody>
          <a:bodyPr wrap="none">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Sub route Selection &amp; Order Creation</a:t>
            </a:r>
            <a:endParaRPr lang="en-GB" sz="16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4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404673-F6E1-424C-A3CF-67CB452087B0}"/>
              </a:ext>
            </a:extLst>
          </p:cNvPr>
          <p:cNvSpPr/>
          <p:nvPr/>
        </p:nvSpPr>
        <p:spPr>
          <a:xfrm>
            <a:off x="1046309" y="1369740"/>
            <a:ext cx="5000045" cy="1077218"/>
          </a:xfrm>
          <a:prstGeom prst="rect">
            <a:avLst/>
          </a:prstGeom>
        </p:spPr>
        <p:txBody>
          <a:bodyPr wrap="square">
            <a:spAutoFit/>
          </a:bodyPr>
          <a:lstStyle/>
          <a:p>
            <a:pPr marL="285750" indent="-285750" algn="just">
              <a:buFont typeface="Wingdings" panose="05000000000000000000" pitchFamily="2" charset="2"/>
              <a:buChar char="§"/>
            </a:pPr>
            <a:r>
              <a:rPr lang="en-US" sz="1600" dirty="0">
                <a:latin typeface="Verdana" panose="020B0604030504040204" pitchFamily="34" charset="0"/>
                <a:ea typeface="Verdana" panose="020B0604030504040204" pitchFamily="34" charset="0"/>
                <a:cs typeface="Verdana" panose="020B0604030504040204" pitchFamily="34" charset="0"/>
              </a:rPr>
              <a:t>After clicking the “sub route “ button this view will be opened  and the user can create order by clicking the “Add SKU” Button.</a:t>
            </a:r>
          </a:p>
        </p:txBody>
      </p:sp>
      <p:sp>
        <p:nvSpPr>
          <p:cNvPr id="6" name="Rectangle 5">
            <a:extLst>
              <a:ext uri="{FF2B5EF4-FFF2-40B4-BE49-F238E27FC236}">
                <a16:creationId xmlns:a16="http://schemas.microsoft.com/office/drawing/2014/main" id="{C41F76F5-C1EF-4DC8-B178-E7BD151E06CF}"/>
              </a:ext>
            </a:extLst>
          </p:cNvPr>
          <p:cNvSpPr/>
          <p:nvPr/>
        </p:nvSpPr>
        <p:spPr>
          <a:xfrm>
            <a:off x="867681" y="754669"/>
            <a:ext cx="4464684" cy="338554"/>
          </a:xfrm>
          <a:prstGeom prst="rect">
            <a:avLst/>
          </a:prstGeom>
        </p:spPr>
        <p:txBody>
          <a:bodyPr wrap="none">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Sub route Selection &amp; Order Creation</a:t>
            </a:r>
            <a:endParaRPr lang="en-GB" sz="1600" b="1" dirty="0">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8AB47E94-3CED-4EBC-BB51-71BE9A3F8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283" y="754669"/>
            <a:ext cx="3176598" cy="5647286"/>
          </a:xfrm>
          <a:prstGeom prst="rect">
            <a:avLst/>
          </a:prstGeom>
        </p:spPr>
      </p:pic>
      <p:cxnSp>
        <p:nvCxnSpPr>
          <p:cNvPr id="7" name="Elbow Connector 9">
            <a:extLst>
              <a:ext uri="{FF2B5EF4-FFF2-40B4-BE49-F238E27FC236}">
                <a16:creationId xmlns:a16="http://schemas.microsoft.com/office/drawing/2014/main" id="{47974953-1C45-4F99-95E4-E08C76791302}"/>
              </a:ext>
            </a:extLst>
          </p:cNvPr>
          <p:cNvCxnSpPr>
            <a:cxnSpLocks/>
          </p:cNvCxnSpPr>
          <p:nvPr/>
        </p:nvCxnSpPr>
        <p:spPr>
          <a:xfrm flipV="1">
            <a:off x="6149009" y="1093223"/>
            <a:ext cx="5372294" cy="921107"/>
          </a:xfrm>
          <a:prstGeom prst="bentConnector3">
            <a:avLst>
              <a:gd name="adj1" fmla="val 10574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6CE0FAF-849A-41A2-AE10-07FA87CD3B45}"/>
              </a:ext>
            </a:extLst>
          </p:cNvPr>
          <p:cNvSpPr/>
          <p:nvPr/>
        </p:nvSpPr>
        <p:spPr>
          <a:xfrm>
            <a:off x="10893287" y="923946"/>
            <a:ext cx="603594" cy="2952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70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b="1" dirty="0">
                <a:latin typeface="Candara" panose="020E0502030303020204" pitchFamily="34" charset="0"/>
                <a:ea typeface="Verdana" panose="020B0604030504040204" pitchFamily="34" charset="0"/>
                <a:cs typeface="Verdana" panose="020B0604030504040204" pitchFamily="34" charset="0"/>
              </a:rPr>
              <a:t>Select Brand</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1353403" y="2456597"/>
            <a:ext cx="4495800" cy="1312462"/>
          </a:xfrm>
          <a:prstGeom prst="rect">
            <a:avLst/>
          </a:prstGeom>
        </p:spPr>
        <p:txBody>
          <a:bodyPr/>
          <a:lstStyle/>
          <a:p>
            <a:pPr marL="342900" indent="-342900" algn="just">
              <a:spcBef>
                <a:spcPct val="20000"/>
              </a:spcBef>
              <a:buFont typeface="Wingdings" panose="05000000000000000000" pitchFamily="2" charset="2"/>
              <a:buChar char="§"/>
              <a:defRPr/>
            </a:pPr>
            <a:r>
              <a:rPr lang="en-US" sz="1600" dirty="0">
                <a:latin typeface="Verdana" panose="020B0604030504040204" pitchFamily="34" charset="0"/>
                <a:ea typeface="Verdana" panose="020B0604030504040204" pitchFamily="34" charset="0"/>
                <a:cs typeface="Verdana" panose="020B0604030504040204" pitchFamily="34" charset="0"/>
              </a:rPr>
              <a:t>To make an order PSR need to click on the Brand that is ordered by Outlet.</a:t>
            </a:r>
          </a:p>
          <a:p>
            <a:pPr marL="342900" indent="-342900" algn="just">
              <a:spcBef>
                <a:spcPct val="20000"/>
              </a:spcBef>
              <a:buFont typeface="Wingdings" panose="05000000000000000000" pitchFamily="2" charset="2"/>
              <a:buChar char="§"/>
              <a:defRPr/>
            </a:pPr>
            <a:r>
              <a:rPr lang="en-US" sz="1600" dirty="0">
                <a:latin typeface="Verdana" panose="020B0604030504040204" pitchFamily="34" charset="0"/>
                <a:ea typeface="Verdana" panose="020B0604030504040204" pitchFamily="34" charset="0"/>
                <a:cs typeface="Verdana" panose="020B0604030504040204" pitchFamily="34" charset="0"/>
              </a:rPr>
              <a:t>After clicking on the Brand, PSR  will see the product list.</a:t>
            </a:r>
          </a:p>
          <a:p>
            <a:pPr marL="342900" indent="-342900" algn="just">
              <a:spcBef>
                <a:spcPct val="20000"/>
              </a:spcBef>
              <a:buFont typeface="Wingdings" panose="05000000000000000000" pitchFamily="2" charset="2"/>
              <a:buChar char="§"/>
              <a:defRPr/>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540" y="477669"/>
            <a:ext cx="3780430" cy="5865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373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424" y="477670"/>
            <a:ext cx="5382182"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Selection of Product &amp; Qty.</a:t>
            </a:r>
            <a:endParaRPr lang="en-GB" sz="2400" b="1" dirty="0">
              <a:latin typeface="Candara" panose="020E0502030303020204" pitchFamily="34" charset="0"/>
              <a:ea typeface="Verdana" panose="020B0604030504040204" pitchFamily="34" charset="0"/>
              <a:cs typeface="Verdana" panose="020B0604030504040204" pitchFamily="34" charset="0"/>
            </a:endParaRPr>
          </a:p>
        </p:txBody>
      </p:sp>
      <p:sp>
        <p:nvSpPr>
          <p:cNvPr id="8" name="Subtitle 2"/>
          <p:cNvSpPr txBox="1">
            <a:spLocks/>
          </p:cNvSpPr>
          <p:nvPr/>
        </p:nvSpPr>
        <p:spPr>
          <a:xfrm>
            <a:off x="677424" y="1815152"/>
            <a:ext cx="6091866" cy="1312462"/>
          </a:xfrm>
          <a:prstGeom prst="rect">
            <a:avLst/>
          </a:prstGeom>
        </p:spPr>
        <p:txBody>
          <a:bodyPr/>
          <a:lstStyle/>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When the PSR will press the Add option the list of  SKU’s will be shown. The PSR can also search any SKU from the search option.</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The promotion offer will be shown under the individual  product in color.</a:t>
            </a:r>
          </a:p>
          <a:p>
            <a:pPr marL="285750" indent="-285750" algn="just">
              <a:lnSpc>
                <a:spcPct val="150000"/>
              </a:lnSpc>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While PSR will select any individual SKU, the Add option will be viewed &amp; in the add option, S/he will only input quantity as Case &amp; Piece wise. After providing quantity input, total value will automatically calculate and show.</a:t>
            </a:r>
          </a:p>
        </p:txBody>
      </p:sp>
      <p:pic>
        <p:nvPicPr>
          <p:cNvPr id="5" name="Picture 4">
            <a:extLst>
              <a:ext uri="{FF2B5EF4-FFF2-40B4-BE49-F238E27FC236}">
                <a16:creationId xmlns:a16="http://schemas.microsoft.com/office/drawing/2014/main" id="{B4ACE397-6977-49DA-8108-06992608B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611" y="477670"/>
            <a:ext cx="3462602" cy="6155736"/>
          </a:xfrm>
          <a:prstGeom prst="rect">
            <a:avLst/>
          </a:prstGeom>
        </p:spPr>
      </p:pic>
      <p:pic>
        <p:nvPicPr>
          <p:cNvPr id="6" name="Picture 2" descr="C:\Users\rumon\Desktop\BOEL\Screen Shot\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5412" y="4578489"/>
            <a:ext cx="2521270" cy="178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251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623</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Blackadder ITC</vt:lpstr>
      <vt:lpstr>Calibri</vt:lpstr>
      <vt:lpstr>Calibri Light</vt:lpstr>
      <vt:lpstr>Candara</vt:lpstr>
      <vt:lpstr>Verdana</vt:lpstr>
      <vt:lpstr>Wingdings</vt:lpstr>
      <vt:lpstr>Office Theme</vt:lpstr>
      <vt:lpstr>Spot Sale through Mobile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 Sale through Mobile Apps.</dc:title>
  <dc:creator>Mahtab</dc:creator>
  <cp:lastModifiedBy>Mahtab</cp:lastModifiedBy>
  <cp:revision>8</cp:revision>
  <dcterms:created xsi:type="dcterms:W3CDTF">2017-10-05T06:24:36Z</dcterms:created>
  <dcterms:modified xsi:type="dcterms:W3CDTF">2017-10-08T07:28:41Z</dcterms:modified>
</cp:coreProperties>
</file>