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75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71220" y="1342643"/>
            <a:ext cx="7401559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Module: </a:t>
            </a:r>
            <a:r>
              <a:rPr spc="-75" dirty="0"/>
              <a:t>Target </a:t>
            </a:r>
            <a:r>
              <a:rPr spc="-55" dirty="0"/>
              <a:t>management </a:t>
            </a:r>
            <a:r>
              <a:rPr spc="240" dirty="0"/>
              <a:t>|</a:t>
            </a:r>
            <a:r>
              <a:rPr spc="-204" dirty="0"/>
              <a:t> </a:t>
            </a:r>
            <a:r>
              <a:rPr spc="-60" dirty="0"/>
              <a:t>Version:1.3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28-Apr-18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Module: </a:t>
            </a:r>
            <a:r>
              <a:rPr spc="-75" dirty="0"/>
              <a:t>Target </a:t>
            </a:r>
            <a:r>
              <a:rPr spc="-55" dirty="0"/>
              <a:t>management </a:t>
            </a:r>
            <a:r>
              <a:rPr spc="240" dirty="0"/>
              <a:t>|</a:t>
            </a:r>
            <a:r>
              <a:rPr spc="-204" dirty="0"/>
              <a:t> </a:t>
            </a:r>
            <a:r>
              <a:rPr spc="-60" dirty="0"/>
              <a:t>Version:1.3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28-Apr-18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Module: </a:t>
            </a:r>
            <a:r>
              <a:rPr spc="-75" dirty="0"/>
              <a:t>Target </a:t>
            </a:r>
            <a:r>
              <a:rPr spc="-55" dirty="0"/>
              <a:t>management </a:t>
            </a:r>
            <a:r>
              <a:rPr spc="240" dirty="0"/>
              <a:t>|</a:t>
            </a:r>
            <a:r>
              <a:rPr spc="-204" dirty="0"/>
              <a:t> </a:t>
            </a:r>
            <a:r>
              <a:rPr spc="-60" dirty="0"/>
              <a:t>Version:1.3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28-Apr-18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Module: </a:t>
            </a:r>
            <a:r>
              <a:rPr spc="-75" dirty="0"/>
              <a:t>Target </a:t>
            </a:r>
            <a:r>
              <a:rPr spc="-55" dirty="0"/>
              <a:t>management </a:t>
            </a:r>
            <a:r>
              <a:rPr spc="240" dirty="0"/>
              <a:t>|</a:t>
            </a:r>
            <a:r>
              <a:rPr spc="-204" dirty="0"/>
              <a:t> </a:t>
            </a:r>
            <a:r>
              <a:rPr spc="-60" dirty="0"/>
              <a:t>Version:1.3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28-Apr-18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17016" y="5715000"/>
            <a:ext cx="1078296" cy="701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45440" y="6045200"/>
            <a:ext cx="1137920" cy="396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096000" y="1447800"/>
            <a:ext cx="2941320" cy="20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Module: </a:t>
            </a:r>
            <a:r>
              <a:rPr spc="-75" dirty="0"/>
              <a:t>Target </a:t>
            </a:r>
            <a:r>
              <a:rPr spc="-55" dirty="0"/>
              <a:t>management </a:t>
            </a:r>
            <a:r>
              <a:rPr spc="240" dirty="0"/>
              <a:t>|</a:t>
            </a:r>
            <a:r>
              <a:rPr spc="-204" dirty="0"/>
              <a:t> </a:t>
            </a:r>
            <a:r>
              <a:rPr spc="-60" dirty="0"/>
              <a:t>Version:1.3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28-Apr-18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17016" y="5715000"/>
            <a:ext cx="1078296" cy="7013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45440" y="6045200"/>
            <a:ext cx="1137920" cy="3962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8883" y="165036"/>
            <a:ext cx="3126232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730" y="1060450"/>
            <a:ext cx="8384539" cy="4575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46120" y="6467475"/>
            <a:ext cx="265620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Module: </a:t>
            </a:r>
            <a:r>
              <a:rPr spc="-75" dirty="0"/>
              <a:t>Target </a:t>
            </a:r>
            <a:r>
              <a:rPr spc="-55" dirty="0"/>
              <a:t>management </a:t>
            </a:r>
            <a:r>
              <a:rPr spc="240" dirty="0"/>
              <a:t>|</a:t>
            </a:r>
            <a:r>
              <a:rPr spc="-204" dirty="0"/>
              <a:t> </a:t>
            </a:r>
            <a:r>
              <a:rPr spc="-60" dirty="0"/>
              <a:t>Version:1.3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28-Apr-18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22005" y="6467475"/>
            <a:ext cx="2044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250" dirty="0"/>
              <a:t>User </a:t>
            </a:r>
            <a:r>
              <a:rPr spc="-200" dirty="0"/>
              <a:t>Requirements</a:t>
            </a:r>
            <a:r>
              <a:rPr spc="-365" dirty="0"/>
              <a:t> </a:t>
            </a:r>
            <a:r>
              <a:rPr spc="-165" dirty="0"/>
              <a:t>Specification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20" dirty="0"/>
              <a:t>Module: </a:t>
            </a:r>
            <a:r>
              <a:rPr spc="-75" dirty="0"/>
              <a:t>Target </a:t>
            </a:r>
            <a:r>
              <a:rPr spc="-55" dirty="0"/>
              <a:t>management </a:t>
            </a:r>
            <a:r>
              <a:rPr spc="240" dirty="0"/>
              <a:t>|</a:t>
            </a:r>
            <a:r>
              <a:rPr spc="-204" dirty="0"/>
              <a:t> </a:t>
            </a:r>
            <a:r>
              <a:rPr spc="-60" dirty="0"/>
              <a:t>Version:1.3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2900426" y="2470086"/>
            <a:ext cx="33464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0" dirty="0">
                <a:solidFill>
                  <a:srgbClr val="888888"/>
                </a:solidFill>
                <a:latin typeface="Arial"/>
                <a:cs typeface="Arial"/>
              </a:rPr>
              <a:t>Target</a:t>
            </a:r>
            <a:r>
              <a:rPr sz="3200" spc="-24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3200" spc="-135" dirty="0">
                <a:solidFill>
                  <a:srgbClr val="888888"/>
                </a:solidFill>
                <a:latin typeface="Arial"/>
                <a:cs typeface="Arial"/>
              </a:rPr>
              <a:t>Management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14312" y="466026"/>
          <a:ext cx="8611869" cy="38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3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9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b="1" spc="-4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Use </a:t>
                      </a:r>
                      <a:r>
                        <a:rPr sz="1100" b="1" spc="-5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Case</a:t>
                      </a:r>
                      <a:r>
                        <a:rPr sz="1100" b="1" spc="-20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4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ID: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b="1" spc="1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100" b="1" spc="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at</a:t>
                      </a:r>
                      <a:r>
                        <a:rPr sz="1100" b="1" spc="-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e: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spc="-20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050" spc="-30" baseline="23809" dirty="0">
                          <a:latin typeface="Arial"/>
                          <a:cs typeface="Arial"/>
                        </a:rPr>
                        <a:t>th 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January</a:t>
                      </a:r>
                      <a:r>
                        <a:rPr sz="11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2016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marL="83185">
                        <a:lnSpc>
                          <a:spcPts val="1260"/>
                        </a:lnSpc>
                      </a:pPr>
                      <a:r>
                        <a:rPr sz="1100" b="1" spc="-4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Use </a:t>
                      </a:r>
                      <a:r>
                        <a:rPr sz="1100" b="1" spc="-5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Case</a:t>
                      </a:r>
                      <a:r>
                        <a:rPr sz="1100" b="1" spc="-19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Name: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260"/>
                        </a:lnSpc>
                      </a:pPr>
                      <a:r>
                        <a:rPr sz="1100" b="1" spc="1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V</a:t>
                      </a:r>
                      <a:r>
                        <a:rPr sz="1100" b="1" spc="-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ers</a:t>
                      </a:r>
                      <a:r>
                        <a:rPr sz="1100" b="1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io</a:t>
                      </a:r>
                      <a:r>
                        <a:rPr sz="1100" b="1" spc="-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100" b="1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: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26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1.2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2250" y="943863"/>
          <a:ext cx="8610600" cy="192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0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9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b="1" spc="-5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User</a:t>
                      </a:r>
                      <a:r>
                        <a:rPr sz="1100" b="1" spc="-14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6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Priority: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33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b="1" spc="-6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Complexity: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9181" y="5861050"/>
          <a:ext cx="8686800" cy="38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8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01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b="1" spc="-5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Primary</a:t>
                      </a:r>
                      <a:r>
                        <a:rPr sz="1100" b="1" spc="-19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5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Actor(s):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74930">
                        <a:lnSpc>
                          <a:spcPts val="1260"/>
                        </a:lnSpc>
                      </a:pPr>
                      <a:r>
                        <a:rPr sz="1100" b="1" spc="-5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Secondary</a:t>
                      </a:r>
                      <a:r>
                        <a:rPr sz="1100" b="1" spc="-19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5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Actor(s):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28391" y="33273"/>
            <a:ext cx="2331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Verdana"/>
                <a:cs typeface="Verdana"/>
              </a:rPr>
              <a:t>Target</a:t>
            </a:r>
            <a:r>
              <a:rPr sz="1600" b="1" spc="-40" dirty="0">
                <a:latin typeface="Verdana"/>
                <a:cs typeface="Verdana"/>
              </a:rPr>
              <a:t> </a:t>
            </a:r>
            <a:r>
              <a:rPr sz="1600" b="1" spc="5" dirty="0">
                <a:latin typeface="Verdana"/>
                <a:cs typeface="Verdana"/>
              </a:rPr>
              <a:t>Management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1468119"/>
            <a:ext cx="8686800" cy="4155440"/>
          </a:xfrm>
          <a:custGeom>
            <a:avLst/>
            <a:gdLst/>
            <a:ahLst/>
            <a:cxnLst/>
            <a:rect l="l" t="t" r="r" b="b"/>
            <a:pathLst>
              <a:path w="8686800" h="4155440">
                <a:moveTo>
                  <a:pt x="0" y="4155440"/>
                </a:moveTo>
                <a:lnTo>
                  <a:pt x="8686800" y="4155440"/>
                </a:lnTo>
                <a:lnTo>
                  <a:pt x="8686800" y="0"/>
                </a:lnTo>
                <a:lnTo>
                  <a:pt x="0" y="0"/>
                </a:lnTo>
                <a:lnTo>
                  <a:pt x="0" y="415544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1140" y="1210056"/>
            <a:ext cx="8467090" cy="43351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u="heavy" spc="-4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Use </a:t>
            </a:r>
            <a:r>
              <a:rPr sz="1100" b="1" u="heavy" spc="-5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Case</a:t>
            </a:r>
            <a:r>
              <a:rPr sz="1100" b="1" u="heavy" spc="-19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b="1" u="heavy" spc="-4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Description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200" b="1" u="heavy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System </a:t>
            </a:r>
            <a:r>
              <a:rPr sz="1200" b="1" u="heavy" spc="-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Generated</a:t>
            </a:r>
            <a:r>
              <a:rPr sz="1200" b="1" u="heavy" spc="-1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200" b="1" u="heavy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Target</a:t>
            </a:r>
            <a:endParaRPr sz="12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935" algn="l"/>
              </a:tabLst>
            </a:pPr>
            <a:r>
              <a:rPr sz="1200" spc="-110" dirty="0">
                <a:latin typeface="Arial"/>
                <a:cs typeface="Arial"/>
              </a:rPr>
              <a:t>Top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down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approach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used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to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follow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for</a:t>
            </a:r>
            <a:r>
              <a:rPr sz="1200" spc="-30" dirty="0">
                <a:latin typeface="Arial"/>
                <a:cs typeface="Arial"/>
              </a:rPr>
              <a:t> target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setting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based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on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each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unit,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territory,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area </a:t>
            </a:r>
            <a:r>
              <a:rPr sz="1200" spc="-60" dirty="0">
                <a:latin typeface="Arial"/>
                <a:cs typeface="Arial"/>
              </a:rPr>
              <a:t>and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210" dirty="0">
                <a:latin typeface="Arial"/>
                <a:cs typeface="Arial"/>
              </a:rPr>
              <a:t>PSR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contribution.</a:t>
            </a:r>
            <a:endParaRPr sz="1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1935" algn="l"/>
              </a:tabLst>
            </a:pPr>
            <a:r>
              <a:rPr sz="1200" spc="-110" dirty="0">
                <a:latin typeface="Arial"/>
                <a:cs typeface="Arial"/>
              </a:rPr>
              <a:t>Sales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target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closing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would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be </a:t>
            </a:r>
            <a:r>
              <a:rPr sz="1200" spc="-30" dirty="0">
                <a:latin typeface="Arial"/>
                <a:cs typeface="Arial"/>
              </a:rPr>
              <a:t>1</a:t>
            </a:r>
            <a:r>
              <a:rPr sz="1200" spc="-44" baseline="24305" dirty="0">
                <a:latin typeface="Arial"/>
                <a:cs typeface="Arial"/>
              </a:rPr>
              <a:t>st</a:t>
            </a:r>
            <a:r>
              <a:rPr sz="1200" spc="44" baseline="2430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to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30</a:t>
            </a:r>
            <a:r>
              <a:rPr sz="1200" spc="-44" baseline="24305" dirty="0">
                <a:latin typeface="Arial"/>
                <a:cs typeface="Arial"/>
              </a:rPr>
              <a:t>th</a:t>
            </a:r>
            <a:r>
              <a:rPr sz="1200" spc="52" baseline="243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month.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Based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on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closing,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target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would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set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at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the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beginning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month.</a:t>
            </a:r>
            <a:endParaRPr sz="1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935" algn="l"/>
              </a:tabLst>
            </a:pPr>
            <a:r>
              <a:rPr sz="1200" spc="-30" dirty="0">
                <a:latin typeface="Arial"/>
                <a:cs typeface="Arial"/>
              </a:rPr>
              <a:t>In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the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top</a:t>
            </a:r>
            <a:r>
              <a:rPr sz="1200" spc="-50" dirty="0">
                <a:latin typeface="Arial"/>
                <a:cs typeface="Arial"/>
              </a:rPr>
              <a:t> layer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user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MIS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set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national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target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170" dirty="0">
                <a:latin typeface="Arial"/>
                <a:cs typeface="Arial"/>
              </a:rPr>
              <a:t>SKU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wise.</a:t>
            </a:r>
            <a:endParaRPr sz="1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935" algn="l"/>
              </a:tabLst>
            </a:pPr>
            <a:r>
              <a:rPr sz="1200" spc="-80" dirty="0">
                <a:latin typeface="Arial"/>
                <a:cs typeface="Arial"/>
              </a:rPr>
              <a:t>MIS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executive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set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the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target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by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centrally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in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every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month.</a:t>
            </a:r>
            <a:endParaRPr sz="1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935" algn="l"/>
              </a:tabLst>
            </a:pPr>
            <a:r>
              <a:rPr sz="1200" spc="-75" dirty="0">
                <a:latin typeface="Arial"/>
                <a:cs typeface="Arial"/>
              </a:rPr>
              <a:t>Target </a:t>
            </a:r>
            <a:r>
              <a:rPr sz="1200" spc="-5" dirty="0">
                <a:latin typeface="Arial"/>
                <a:cs typeface="Arial"/>
              </a:rPr>
              <a:t>will </a:t>
            </a:r>
            <a:r>
              <a:rPr sz="1200" spc="-45" dirty="0">
                <a:latin typeface="Arial"/>
                <a:cs typeface="Arial"/>
              </a:rPr>
              <a:t>set </a:t>
            </a:r>
            <a:r>
              <a:rPr sz="1200" spc="-120" dirty="0">
                <a:latin typeface="Arial"/>
                <a:cs typeface="Arial"/>
              </a:rPr>
              <a:t>as </a:t>
            </a:r>
            <a:r>
              <a:rPr sz="1200" spc="-30" dirty="0">
                <a:latin typeface="Arial"/>
                <a:cs typeface="Arial"/>
              </a:rPr>
              <a:t>per </a:t>
            </a:r>
            <a:r>
              <a:rPr sz="1200" spc="-15" dirty="0">
                <a:latin typeface="Arial"/>
                <a:cs typeface="Arial"/>
              </a:rPr>
              <a:t>the </a:t>
            </a:r>
            <a:r>
              <a:rPr sz="1200" spc="-90" dirty="0">
                <a:latin typeface="Arial"/>
                <a:cs typeface="Arial"/>
              </a:rPr>
              <a:t>sales </a:t>
            </a:r>
            <a:r>
              <a:rPr sz="1200" spc="-15" dirty="0">
                <a:latin typeface="Arial"/>
                <a:cs typeface="Arial"/>
              </a:rPr>
              <a:t>contribution. </a:t>
            </a:r>
            <a:r>
              <a:rPr sz="1200" spc="-80" dirty="0">
                <a:latin typeface="Arial"/>
                <a:cs typeface="Arial"/>
              </a:rPr>
              <a:t>MIS </a:t>
            </a:r>
            <a:r>
              <a:rPr sz="1200" spc="-5" dirty="0">
                <a:latin typeface="Arial"/>
                <a:cs typeface="Arial"/>
              </a:rPr>
              <a:t>will </a:t>
            </a:r>
            <a:r>
              <a:rPr sz="1200" spc="-45" dirty="0">
                <a:latin typeface="Arial"/>
                <a:cs typeface="Arial"/>
              </a:rPr>
              <a:t>select </a:t>
            </a:r>
            <a:r>
              <a:rPr sz="1200" spc="-15" dirty="0">
                <a:latin typeface="Arial"/>
                <a:cs typeface="Arial"/>
              </a:rPr>
              <a:t>the contribution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month.</a:t>
            </a:r>
            <a:endParaRPr sz="1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935" algn="l"/>
              </a:tabLst>
            </a:pPr>
            <a:r>
              <a:rPr sz="1200" spc="-110" dirty="0">
                <a:latin typeface="Arial"/>
                <a:cs typeface="Arial"/>
              </a:rPr>
              <a:t>Sales </a:t>
            </a:r>
            <a:r>
              <a:rPr sz="1200" spc="-75" dirty="0">
                <a:latin typeface="Arial"/>
                <a:cs typeface="Arial"/>
              </a:rPr>
              <a:t>Target </a:t>
            </a:r>
            <a:r>
              <a:rPr sz="1200" spc="-85" dirty="0">
                <a:latin typeface="Arial"/>
                <a:cs typeface="Arial"/>
              </a:rPr>
              <a:t>may </a:t>
            </a:r>
            <a:r>
              <a:rPr sz="1200" spc="-75" dirty="0">
                <a:latin typeface="Arial"/>
                <a:cs typeface="Arial"/>
              </a:rPr>
              <a:t>change </a:t>
            </a:r>
            <a:r>
              <a:rPr sz="1200" spc="-80" dirty="0">
                <a:latin typeface="Arial"/>
                <a:cs typeface="Arial"/>
              </a:rPr>
              <a:t>any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time.</a:t>
            </a:r>
            <a:endParaRPr sz="1200">
              <a:latin typeface="Arial"/>
              <a:cs typeface="Arial"/>
            </a:endParaRPr>
          </a:p>
          <a:p>
            <a:pPr marL="241300" indent="-228600">
              <a:lnSpc>
                <a:spcPts val="1440"/>
              </a:lnSpc>
              <a:spcBef>
                <a:spcPts val="5"/>
              </a:spcBef>
              <a:buAutoNum type="arabicPeriod"/>
              <a:tabLst>
                <a:tab pos="241935" algn="l"/>
              </a:tabLst>
            </a:pPr>
            <a:r>
              <a:rPr sz="1200" spc="-110" dirty="0">
                <a:latin typeface="Arial"/>
                <a:cs typeface="Arial"/>
              </a:rPr>
              <a:t>Sales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target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will</a:t>
            </a:r>
            <a:r>
              <a:rPr sz="1200" spc="-55" dirty="0">
                <a:latin typeface="Arial"/>
                <a:cs typeface="Arial"/>
              </a:rPr>
              <a:t> be </a:t>
            </a:r>
            <a:r>
              <a:rPr sz="1200" spc="-15" dirty="0">
                <a:latin typeface="Arial"/>
                <a:cs typeface="Arial"/>
              </a:rPr>
              <a:t>the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product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quantity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wise.</a:t>
            </a:r>
            <a:endParaRPr sz="1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935" algn="l"/>
              </a:tabLst>
            </a:pPr>
            <a:r>
              <a:rPr sz="1200" spc="-65" dirty="0">
                <a:latin typeface="Arial"/>
                <a:cs typeface="Arial"/>
              </a:rPr>
              <a:t>Total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amount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will</a:t>
            </a:r>
            <a:r>
              <a:rPr sz="1200" spc="-50" dirty="0">
                <a:latin typeface="Arial"/>
                <a:cs typeface="Arial"/>
              </a:rPr>
              <a:t> be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distributed</a:t>
            </a:r>
            <a:r>
              <a:rPr sz="1200" spc="-17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at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DB.</a:t>
            </a:r>
            <a:endParaRPr sz="1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935" algn="l"/>
              </a:tabLst>
            </a:pPr>
            <a:r>
              <a:rPr sz="1200" spc="-30" dirty="0">
                <a:latin typeface="Arial"/>
                <a:cs typeface="Arial"/>
              </a:rPr>
              <a:t>In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user-end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Unit,</a:t>
            </a:r>
            <a:r>
              <a:rPr sz="1200" spc="-75" dirty="0">
                <a:latin typeface="Arial"/>
                <a:cs typeface="Arial"/>
              </a:rPr>
              <a:t> TDM, Area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and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210" dirty="0">
                <a:latin typeface="Arial"/>
                <a:cs typeface="Arial"/>
              </a:rPr>
              <a:t>PSR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will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see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the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target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vs.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cumulative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achievement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in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their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device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everyday.</a:t>
            </a:r>
            <a:endParaRPr sz="1200">
              <a:latin typeface="Arial"/>
              <a:cs typeface="Arial"/>
            </a:endParaRPr>
          </a:p>
          <a:p>
            <a:pPr marL="241300" marR="5080" indent="-228600">
              <a:lnSpc>
                <a:spcPct val="100000"/>
              </a:lnSpc>
              <a:buAutoNum type="arabicPeriod"/>
              <a:tabLst>
                <a:tab pos="241935" algn="l"/>
              </a:tabLst>
            </a:pPr>
            <a:r>
              <a:rPr sz="1200" spc="-75" dirty="0">
                <a:latin typeface="Arial"/>
                <a:cs typeface="Arial"/>
              </a:rPr>
              <a:t>Target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may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change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in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a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particular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month.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In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that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case,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for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rest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the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months(days)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target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will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change.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From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national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to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225" dirty="0">
                <a:latin typeface="Arial"/>
                <a:cs typeface="Arial"/>
              </a:rPr>
              <a:t>CE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every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layer  </a:t>
            </a:r>
            <a:r>
              <a:rPr sz="1200" spc="-80" dirty="0">
                <a:latin typeface="Arial"/>
                <a:cs typeface="Arial"/>
              </a:rPr>
              <a:t>can </a:t>
            </a:r>
            <a:r>
              <a:rPr sz="1200" spc="-75" dirty="0">
                <a:latin typeface="Arial"/>
                <a:cs typeface="Arial"/>
              </a:rPr>
              <a:t>change </a:t>
            </a:r>
            <a:r>
              <a:rPr sz="1200" spc="-40" dirty="0">
                <a:latin typeface="Arial"/>
                <a:cs typeface="Arial"/>
              </a:rPr>
              <a:t>targets(down </a:t>
            </a:r>
            <a:r>
              <a:rPr sz="1200" spc="-50" dirty="0">
                <a:latin typeface="Arial"/>
                <a:cs typeface="Arial"/>
              </a:rPr>
              <a:t>layer </a:t>
            </a:r>
            <a:r>
              <a:rPr sz="1200" spc="-30" dirty="0">
                <a:latin typeface="Arial"/>
                <a:cs typeface="Arial"/>
              </a:rPr>
              <a:t>i.e. </a:t>
            </a:r>
            <a:r>
              <a:rPr sz="1200" spc="-110" dirty="0">
                <a:latin typeface="Arial"/>
                <a:cs typeface="Arial"/>
              </a:rPr>
              <a:t>USM </a:t>
            </a:r>
            <a:r>
              <a:rPr sz="1200" spc="-80" dirty="0">
                <a:latin typeface="Arial"/>
                <a:cs typeface="Arial"/>
              </a:rPr>
              <a:t>can </a:t>
            </a:r>
            <a:r>
              <a:rPr sz="1200" spc="-75" dirty="0">
                <a:latin typeface="Arial"/>
                <a:cs typeface="Arial"/>
              </a:rPr>
              <a:t>change </a:t>
            </a:r>
            <a:r>
              <a:rPr sz="1200" spc="-95" dirty="0">
                <a:latin typeface="Arial"/>
                <a:cs typeface="Arial"/>
              </a:rPr>
              <a:t>TDMs </a:t>
            </a:r>
            <a:r>
              <a:rPr sz="1200" dirty="0">
                <a:latin typeface="Arial"/>
                <a:cs typeface="Arial"/>
              </a:rPr>
              <a:t>but total </a:t>
            </a:r>
            <a:r>
              <a:rPr sz="1200" spc="-40" dirty="0">
                <a:latin typeface="Arial"/>
                <a:cs typeface="Arial"/>
              </a:rPr>
              <a:t>Units </a:t>
            </a:r>
            <a:r>
              <a:rPr sz="1200" spc="-30" dirty="0">
                <a:latin typeface="Arial"/>
                <a:cs typeface="Arial"/>
              </a:rPr>
              <a:t>target </a:t>
            </a:r>
            <a:r>
              <a:rPr sz="1200" spc="-40" dirty="0">
                <a:latin typeface="Arial"/>
                <a:cs typeface="Arial"/>
              </a:rPr>
              <a:t>cannot </a:t>
            </a:r>
            <a:r>
              <a:rPr sz="1200" spc="-50" dirty="0">
                <a:latin typeface="Arial"/>
                <a:cs typeface="Arial"/>
              </a:rPr>
              <a:t>be </a:t>
            </a:r>
            <a:r>
              <a:rPr sz="1200" spc="-65" dirty="0">
                <a:latin typeface="Arial"/>
                <a:cs typeface="Arial"/>
              </a:rPr>
              <a:t>changed). </a:t>
            </a:r>
            <a:r>
              <a:rPr sz="1200" spc="-70" dirty="0">
                <a:latin typeface="Arial"/>
                <a:cs typeface="Arial"/>
              </a:rPr>
              <a:t>Then </a:t>
            </a:r>
            <a:r>
              <a:rPr sz="1200" spc="-15" dirty="0">
                <a:latin typeface="Arial"/>
                <a:cs typeface="Arial"/>
              </a:rPr>
              <a:t>after </a:t>
            </a:r>
            <a:r>
              <a:rPr sz="1200" spc="-40" dirty="0">
                <a:latin typeface="Arial"/>
                <a:cs typeface="Arial"/>
              </a:rPr>
              <a:t>National </a:t>
            </a:r>
            <a:r>
              <a:rPr sz="1200" spc="-30" dirty="0">
                <a:latin typeface="Arial"/>
                <a:cs typeface="Arial"/>
              </a:rPr>
              <a:t>target </a:t>
            </a:r>
            <a:r>
              <a:rPr sz="1200" spc="-85" dirty="0">
                <a:latin typeface="Arial"/>
                <a:cs typeface="Arial"/>
              </a:rPr>
              <a:t>may  </a:t>
            </a:r>
            <a:r>
              <a:rPr sz="1200" spc="-75" dirty="0">
                <a:latin typeface="Arial"/>
                <a:cs typeface="Arial"/>
              </a:rPr>
              <a:t>change </a:t>
            </a:r>
            <a:r>
              <a:rPr sz="1200" spc="-40" dirty="0">
                <a:latin typeface="Arial"/>
                <a:cs typeface="Arial"/>
              </a:rPr>
              <a:t>anytime </a:t>
            </a:r>
            <a:r>
              <a:rPr sz="1200" spc="-15" dirty="0">
                <a:latin typeface="Arial"/>
                <a:cs typeface="Arial"/>
              </a:rPr>
              <a:t>in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time.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u="heavy" spc="-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Manual </a:t>
            </a:r>
            <a:r>
              <a:rPr sz="1200" b="1" u="heavy" spc="-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Generated</a:t>
            </a:r>
            <a:r>
              <a:rPr sz="1200" b="1" u="heavy" spc="-1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200" b="1" u="heavy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Target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935" algn="l"/>
              </a:tabLst>
            </a:pPr>
            <a:r>
              <a:rPr sz="1200" spc="-80" dirty="0">
                <a:latin typeface="Arial"/>
                <a:cs typeface="Arial"/>
              </a:rPr>
              <a:t>MIS </a:t>
            </a:r>
            <a:r>
              <a:rPr sz="1200" spc="-5" dirty="0">
                <a:latin typeface="Arial"/>
                <a:cs typeface="Arial"/>
              </a:rPr>
              <a:t>will </a:t>
            </a:r>
            <a:r>
              <a:rPr sz="1200" spc="-45" dirty="0">
                <a:latin typeface="Arial"/>
                <a:cs typeface="Arial"/>
              </a:rPr>
              <a:t>set </a:t>
            </a:r>
            <a:r>
              <a:rPr sz="1200" spc="-30" dirty="0">
                <a:latin typeface="Arial"/>
                <a:cs typeface="Arial"/>
              </a:rPr>
              <a:t>target </a:t>
            </a:r>
            <a:r>
              <a:rPr sz="1200" spc="-10" dirty="0">
                <a:latin typeface="Arial"/>
                <a:cs typeface="Arial"/>
              </a:rPr>
              <a:t>for </a:t>
            </a:r>
            <a:r>
              <a:rPr sz="1200" spc="-150" dirty="0">
                <a:latin typeface="Arial"/>
                <a:cs typeface="Arial"/>
              </a:rPr>
              <a:t>DB</a:t>
            </a:r>
            <a:r>
              <a:rPr sz="1200" spc="-2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individually</a:t>
            </a:r>
            <a:endParaRPr sz="1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935" algn="l"/>
              </a:tabLst>
            </a:pPr>
            <a:r>
              <a:rPr sz="1200" spc="-75" dirty="0">
                <a:latin typeface="Arial"/>
                <a:cs typeface="Arial"/>
              </a:rPr>
              <a:t>Target </a:t>
            </a:r>
            <a:r>
              <a:rPr sz="1200" dirty="0">
                <a:latin typeface="Arial"/>
                <a:cs typeface="Arial"/>
              </a:rPr>
              <a:t>will </a:t>
            </a:r>
            <a:r>
              <a:rPr sz="1200" spc="-45" dirty="0">
                <a:latin typeface="Arial"/>
                <a:cs typeface="Arial"/>
              </a:rPr>
              <a:t>set </a:t>
            </a:r>
            <a:r>
              <a:rPr sz="1200" spc="-10" dirty="0">
                <a:latin typeface="Arial"/>
                <a:cs typeface="Arial"/>
              </a:rPr>
              <a:t>for </a:t>
            </a:r>
            <a:r>
              <a:rPr sz="1200" spc="-150" dirty="0">
                <a:latin typeface="Arial"/>
                <a:cs typeface="Arial"/>
              </a:rPr>
              <a:t>DB </a:t>
            </a:r>
            <a:r>
              <a:rPr sz="1200" spc="-170" dirty="0">
                <a:latin typeface="Arial"/>
                <a:cs typeface="Arial"/>
              </a:rPr>
              <a:t>SKU </a:t>
            </a:r>
            <a:r>
              <a:rPr sz="1200" spc="-55" dirty="0">
                <a:latin typeface="Arial"/>
                <a:cs typeface="Arial"/>
              </a:rPr>
              <a:t>wise </a:t>
            </a:r>
            <a:r>
              <a:rPr sz="1200" spc="-170" dirty="0">
                <a:latin typeface="Arial"/>
                <a:cs typeface="Arial"/>
              </a:rPr>
              <a:t>SKU </a:t>
            </a:r>
            <a:r>
              <a:rPr sz="1200" spc="-55" dirty="0">
                <a:latin typeface="Arial"/>
                <a:cs typeface="Arial"/>
              </a:rPr>
              <a:t>wise </a:t>
            </a:r>
            <a:r>
              <a:rPr sz="1200" spc="-150" dirty="0">
                <a:latin typeface="Arial"/>
                <a:cs typeface="Arial"/>
              </a:rPr>
              <a:t>DB </a:t>
            </a:r>
            <a:r>
              <a:rPr sz="1200" spc="-30" dirty="0">
                <a:latin typeface="Arial"/>
                <a:cs typeface="Arial"/>
              </a:rPr>
              <a:t>target </a:t>
            </a:r>
            <a:r>
              <a:rPr sz="1200" dirty="0">
                <a:latin typeface="Arial"/>
                <a:cs typeface="Arial"/>
              </a:rPr>
              <a:t>will </a:t>
            </a:r>
            <a:r>
              <a:rPr sz="1200" spc="-15" dirty="0">
                <a:latin typeface="Arial"/>
                <a:cs typeface="Arial"/>
              </a:rPr>
              <a:t>distribute </a:t>
            </a:r>
            <a:r>
              <a:rPr sz="1200" spc="-40" dirty="0">
                <a:latin typeface="Arial"/>
                <a:cs typeface="Arial"/>
              </a:rPr>
              <a:t>equally </a:t>
            </a: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-15" dirty="0">
                <a:latin typeface="Arial"/>
                <a:cs typeface="Arial"/>
              </a:rPr>
              <a:t>the </a:t>
            </a:r>
            <a:r>
              <a:rPr sz="1200" u="sng" spc="-2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PSR </a:t>
            </a:r>
            <a:r>
              <a:rPr sz="1200" u="sng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 </a:t>
            </a:r>
            <a:r>
              <a:rPr sz="1200" u="sng" spc="-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CE/DB </a:t>
            </a:r>
            <a:r>
              <a:rPr sz="1200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operator/MIS </a:t>
            </a:r>
            <a:r>
              <a:rPr sz="1200" u="sng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assigned(user</a:t>
            </a:r>
            <a:r>
              <a:rPr sz="1200" u="sng" spc="-2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role</a:t>
            </a:r>
            <a:endParaRPr sz="12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200" u="sng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based) </a:t>
            </a:r>
            <a:r>
              <a:rPr sz="1200" u="sng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user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can </a:t>
            </a:r>
            <a:r>
              <a:rPr sz="1200" spc="-5" dirty="0">
                <a:latin typeface="Arial"/>
                <a:cs typeface="Arial"/>
              </a:rPr>
              <a:t>edit </a:t>
            </a:r>
            <a:r>
              <a:rPr sz="1200" spc="-195" dirty="0">
                <a:latin typeface="Arial"/>
                <a:cs typeface="Arial"/>
              </a:rPr>
              <a:t>PSRs </a:t>
            </a:r>
            <a:r>
              <a:rPr sz="1200" spc="-30" dirty="0">
                <a:latin typeface="Arial"/>
                <a:cs typeface="Arial"/>
              </a:rPr>
              <a:t>target </a:t>
            </a:r>
            <a:r>
              <a:rPr sz="1200" dirty="0">
                <a:latin typeface="Arial"/>
                <a:cs typeface="Arial"/>
              </a:rPr>
              <a:t>but </a:t>
            </a:r>
            <a:r>
              <a:rPr sz="1200" spc="-5" dirty="0">
                <a:latin typeface="Arial"/>
                <a:cs typeface="Arial"/>
              </a:rPr>
              <a:t>total </a:t>
            </a:r>
            <a:r>
              <a:rPr sz="1200" spc="-150" dirty="0">
                <a:latin typeface="Arial"/>
                <a:cs typeface="Arial"/>
              </a:rPr>
              <a:t>DB </a:t>
            </a:r>
            <a:r>
              <a:rPr sz="1200" spc="-30" dirty="0">
                <a:latin typeface="Arial"/>
                <a:cs typeface="Arial"/>
              </a:rPr>
              <a:t>target </a:t>
            </a:r>
            <a:r>
              <a:rPr sz="1200" spc="-180" dirty="0">
                <a:latin typeface="Arial"/>
                <a:cs typeface="Arial"/>
              </a:rPr>
              <a:t>QTY </a:t>
            </a:r>
            <a:r>
              <a:rPr sz="1200" spc="-40" dirty="0">
                <a:latin typeface="Arial"/>
                <a:cs typeface="Arial"/>
              </a:rPr>
              <a:t>cannot </a:t>
            </a:r>
            <a:r>
              <a:rPr sz="1200" spc="-50" dirty="0">
                <a:latin typeface="Arial"/>
                <a:cs typeface="Arial"/>
              </a:rPr>
              <a:t>be </a:t>
            </a:r>
            <a:r>
              <a:rPr sz="1200" spc="-45" dirty="0">
                <a:latin typeface="Arial"/>
                <a:cs typeface="Arial"/>
              </a:rPr>
              <a:t>reduced </a:t>
            </a:r>
            <a:r>
              <a:rPr sz="1200" spc="-10" dirty="0">
                <a:latin typeface="Arial"/>
                <a:cs typeface="Arial"/>
              </a:rPr>
              <a:t>or</a:t>
            </a:r>
            <a:r>
              <a:rPr sz="1200" spc="-19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increased.</a:t>
            </a:r>
            <a:endParaRPr sz="1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AutoNum type="arabicPeriod" startAt="3"/>
              <a:tabLst>
                <a:tab pos="241935" algn="l"/>
              </a:tabLst>
            </a:pPr>
            <a:r>
              <a:rPr sz="1200" spc="-75" dirty="0">
                <a:latin typeface="Arial"/>
                <a:cs typeface="Arial"/>
              </a:rPr>
              <a:t>Target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import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can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be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managed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through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importing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excel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format.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User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will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import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through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filling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and</a:t>
            </a:r>
            <a:r>
              <a:rPr sz="1200" spc="-40" dirty="0">
                <a:latin typeface="Arial"/>
                <a:cs typeface="Arial"/>
              </a:rPr>
              <a:t> uploading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a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predefined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format.</a:t>
            </a:r>
            <a:endParaRPr sz="1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AutoNum type="arabicPeriod" startAt="3"/>
              <a:tabLst>
                <a:tab pos="241935" algn="l"/>
              </a:tabLst>
            </a:pPr>
            <a:r>
              <a:rPr sz="1200" spc="-75" dirty="0">
                <a:latin typeface="Arial"/>
                <a:cs typeface="Arial"/>
              </a:rPr>
              <a:t>Target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may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change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in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a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particular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month.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In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that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case,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for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rest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the</a:t>
            </a:r>
            <a:r>
              <a:rPr sz="1200" spc="-55" dirty="0">
                <a:latin typeface="Arial"/>
                <a:cs typeface="Arial"/>
              </a:rPr>
              <a:t> months(days)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target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will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change.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20" dirty="0"/>
              <a:t>Module: </a:t>
            </a:r>
            <a:r>
              <a:rPr spc="-75" dirty="0"/>
              <a:t>Target </a:t>
            </a:r>
            <a:r>
              <a:rPr spc="-55" dirty="0"/>
              <a:t>management </a:t>
            </a:r>
            <a:r>
              <a:rPr spc="240" dirty="0"/>
              <a:t>|</a:t>
            </a:r>
            <a:r>
              <a:rPr spc="-204" dirty="0"/>
              <a:t> </a:t>
            </a:r>
            <a:r>
              <a:rPr spc="-60" dirty="0"/>
              <a:t>Version:1.3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</a:t>
            </a:fld>
            <a:endParaRPr spc="-6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58921" y="523992"/>
            <a:ext cx="972819" cy="485140"/>
          </a:xfrm>
          <a:prstGeom prst="rect">
            <a:avLst/>
          </a:prstGeom>
          <a:ln w="5731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250825">
              <a:lnSpc>
                <a:spcPct val="100000"/>
              </a:lnSpc>
            </a:pPr>
            <a:r>
              <a:rPr sz="1000" b="1" spc="-25" dirty="0">
                <a:latin typeface="Trebuchet MS"/>
                <a:cs typeface="Trebuchet MS"/>
              </a:rPr>
              <a:t>National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11348" y="1493621"/>
            <a:ext cx="972819" cy="485140"/>
          </a:xfrm>
          <a:custGeom>
            <a:avLst/>
            <a:gdLst/>
            <a:ahLst/>
            <a:cxnLst/>
            <a:rect l="l" t="t" r="r" b="b"/>
            <a:pathLst>
              <a:path w="972820" h="485139">
                <a:moveTo>
                  <a:pt x="0" y="484786"/>
                </a:moveTo>
                <a:lnTo>
                  <a:pt x="972570" y="484786"/>
                </a:lnTo>
                <a:lnTo>
                  <a:pt x="972570" y="0"/>
                </a:lnTo>
                <a:lnTo>
                  <a:pt x="0" y="0"/>
                </a:lnTo>
                <a:lnTo>
                  <a:pt x="0" y="484786"/>
                </a:lnTo>
                <a:close/>
              </a:path>
            </a:pathLst>
          </a:custGeom>
          <a:ln w="57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7760" y="1633271"/>
            <a:ext cx="983615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2105">
              <a:lnSpc>
                <a:spcPct val="100000"/>
              </a:lnSpc>
              <a:spcBef>
                <a:spcPts val="135"/>
              </a:spcBef>
            </a:pPr>
            <a:r>
              <a:rPr sz="1000" b="1" spc="-35" dirty="0">
                <a:latin typeface="Trebuchet MS"/>
                <a:cs typeface="Trebuchet MS"/>
              </a:rPr>
              <a:t>Unit</a:t>
            </a:r>
            <a:r>
              <a:rPr sz="1000" b="1" spc="-45" dirty="0">
                <a:latin typeface="Trebuchet MS"/>
                <a:cs typeface="Trebuchet MS"/>
              </a:rPr>
              <a:t> </a:t>
            </a:r>
            <a:r>
              <a:rPr sz="1000" b="1" spc="-65" dirty="0">
                <a:latin typeface="Trebuchet MS"/>
                <a:cs typeface="Trebuchet MS"/>
              </a:rPr>
              <a:t>1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6446" y="1493621"/>
            <a:ext cx="972819" cy="485140"/>
          </a:xfrm>
          <a:prstGeom prst="rect">
            <a:avLst/>
          </a:prstGeom>
          <a:ln w="5731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marL="322580">
              <a:lnSpc>
                <a:spcPct val="100000"/>
              </a:lnSpc>
              <a:spcBef>
                <a:spcPts val="5"/>
              </a:spcBef>
            </a:pPr>
            <a:r>
              <a:rPr sz="1000" b="1" spc="-30" dirty="0">
                <a:latin typeface="Trebuchet MS"/>
                <a:cs typeface="Trebuchet MS"/>
              </a:rPr>
              <a:t>Unit</a:t>
            </a:r>
            <a:r>
              <a:rPr sz="1000" b="1" spc="-50" dirty="0">
                <a:latin typeface="Trebuchet MS"/>
                <a:cs typeface="Trebuchet MS"/>
              </a:rPr>
              <a:t> </a:t>
            </a:r>
            <a:r>
              <a:rPr sz="1000" b="1" spc="-65" dirty="0">
                <a:latin typeface="Trebuchet MS"/>
                <a:cs typeface="Trebuchet MS"/>
              </a:rPr>
              <a:t>3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58921" y="1493621"/>
            <a:ext cx="972819" cy="485140"/>
          </a:xfrm>
          <a:prstGeom prst="rect">
            <a:avLst/>
          </a:prstGeom>
          <a:ln w="5731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marL="320675">
              <a:lnSpc>
                <a:spcPct val="100000"/>
              </a:lnSpc>
              <a:spcBef>
                <a:spcPts val="5"/>
              </a:spcBef>
            </a:pPr>
            <a:r>
              <a:rPr sz="1000" b="1" spc="-35" dirty="0">
                <a:latin typeface="Trebuchet MS"/>
                <a:cs typeface="Trebuchet MS"/>
              </a:rPr>
              <a:t>Unit</a:t>
            </a:r>
            <a:r>
              <a:rPr sz="1000" b="1" spc="-45" dirty="0">
                <a:latin typeface="Trebuchet MS"/>
                <a:cs typeface="Trebuchet MS"/>
              </a:rPr>
              <a:t> </a:t>
            </a:r>
            <a:r>
              <a:rPr sz="1000" b="1" spc="-65" dirty="0">
                <a:latin typeface="Trebuchet MS"/>
                <a:cs typeface="Trebuchet MS"/>
              </a:rPr>
              <a:t>2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11348" y="2463155"/>
            <a:ext cx="972819" cy="485140"/>
          </a:xfrm>
          <a:custGeom>
            <a:avLst/>
            <a:gdLst/>
            <a:ahLst/>
            <a:cxnLst/>
            <a:rect l="l" t="t" r="r" b="b"/>
            <a:pathLst>
              <a:path w="972820" h="485139">
                <a:moveTo>
                  <a:pt x="0" y="484786"/>
                </a:moveTo>
                <a:lnTo>
                  <a:pt x="972570" y="484786"/>
                </a:lnTo>
                <a:lnTo>
                  <a:pt x="972570" y="0"/>
                </a:lnTo>
                <a:lnTo>
                  <a:pt x="0" y="0"/>
                </a:lnTo>
                <a:lnTo>
                  <a:pt x="0" y="484786"/>
                </a:lnTo>
                <a:close/>
              </a:path>
            </a:pathLst>
          </a:custGeom>
          <a:ln w="57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97760" y="2603664"/>
            <a:ext cx="983615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135"/>
              </a:spcBef>
            </a:pPr>
            <a:r>
              <a:rPr sz="1000" b="1" spc="-50" dirty="0">
                <a:latin typeface="Trebuchet MS"/>
                <a:cs typeface="Trebuchet MS"/>
              </a:rPr>
              <a:t>Territory</a:t>
            </a:r>
            <a:r>
              <a:rPr sz="1000" b="1" spc="140" dirty="0">
                <a:latin typeface="Trebuchet MS"/>
                <a:cs typeface="Trebuchet MS"/>
              </a:rPr>
              <a:t> </a:t>
            </a:r>
            <a:r>
              <a:rPr sz="1000" b="1" spc="-65" dirty="0">
                <a:latin typeface="Trebuchet MS"/>
                <a:cs typeface="Trebuchet MS"/>
              </a:rPr>
              <a:t>1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06446" y="2463155"/>
            <a:ext cx="972819" cy="485140"/>
          </a:xfrm>
          <a:prstGeom prst="rect">
            <a:avLst/>
          </a:prstGeom>
          <a:ln w="5731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marL="196850">
              <a:lnSpc>
                <a:spcPct val="100000"/>
              </a:lnSpc>
            </a:pPr>
            <a:r>
              <a:rPr sz="1000" b="1" spc="-45" dirty="0">
                <a:latin typeface="Trebuchet MS"/>
                <a:cs typeface="Trebuchet MS"/>
              </a:rPr>
              <a:t>Territory</a:t>
            </a:r>
            <a:r>
              <a:rPr sz="1000" b="1" spc="-100" dirty="0">
                <a:latin typeface="Trebuchet MS"/>
                <a:cs typeface="Trebuchet MS"/>
              </a:rPr>
              <a:t> </a:t>
            </a:r>
            <a:r>
              <a:rPr sz="1000" b="1" spc="-65" dirty="0">
                <a:latin typeface="Trebuchet MS"/>
                <a:cs typeface="Trebuchet MS"/>
              </a:rPr>
              <a:t>3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58921" y="2463155"/>
            <a:ext cx="972819" cy="485140"/>
          </a:xfrm>
          <a:prstGeom prst="rect">
            <a:avLst/>
          </a:prstGeom>
          <a:ln w="5731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marL="194945">
              <a:lnSpc>
                <a:spcPct val="100000"/>
              </a:lnSpc>
            </a:pPr>
            <a:r>
              <a:rPr sz="1000" b="1" spc="-50" dirty="0">
                <a:latin typeface="Trebuchet MS"/>
                <a:cs typeface="Trebuchet MS"/>
              </a:rPr>
              <a:t>Territory</a:t>
            </a:r>
            <a:r>
              <a:rPr sz="1000" b="1" spc="-80" dirty="0">
                <a:latin typeface="Trebuchet MS"/>
                <a:cs typeface="Trebuchet MS"/>
              </a:rPr>
              <a:t> </a:t>
            </a:r>
            <a:r>
              <a:rPr sz="1000" b="1" spc="-65" dirty="0">
                <a:latin typeface="Trebuchet MS"/>
                <a:cs typeface="Trebuchet MS"/>
              </a:rPr>
              <a:t>2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11348" y="3308514"/>
            <a:ext cx="972819" cy="485140"/>
          </a:xfrm>
          <a:custGeom>
            <a:avLst/>
            <a:gdLst/>
            <a:ahLst/>
            <a:cxnLst/>
            <a:rect l="l" t="t" r="r" b="b"/>
            <a:pathLst>
              <a:path w="972820" h="485139">
                <a:moveTo>
                  <a:pt x="0" y="484786"/>
                </a:moveTo>
                <a:lnTo>
                  <a:pt x="972570" y="484786"/>
                </a:lnTo>
                <a:lnTo>
                  <a:pt x="972570" y="0"/>
                </a:lnTo>
                <a:lnTo>
                  <a:pt x="0" y="0"/>
                </a:lnTo>
                <a:lnTo>
                  <a:pt x="0" y="484786"/>
                </a:lnTo>
                <a:close/>
              </a:path>
            </a:pathLst>
          </a:custGeom>
          <a:ln w="57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97760" y="3449787"/>
            <a:ext cx="983615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35"/>
              </a:spcBef>
            </a:pPr>
            <a:r>
              <a:rPr sz="1000" b="1" spc="-35" dirty="0">
                <a:latin typeface="Trebuchet MS"/>
                <a:cs typeface="Trebuchet MS"/>
              </a:rPr>
              <a:t>Area</a:t>
            </a:r>
            <a:r>
              <a:rPr sz="1000" b="1" spc="175" dirty="0">
                <a:latin typeface="Trebuchet MS"/>
                <a:cs typeface="Trebuchet MS"/>
              </a:rPr>
              <a:t> </a:t>
            </a:r>
            <a:r>
              <a:rPr sz="1000" b="1" spc="-65" dirty="0">
                <a:latin typeface="Trebuchet MS"/>
                <a:cs typeface="Trebuchet MS"/>
              </a:rPr>
              <a:t>1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06446" y="3308514"/>
            <a:ext cx="972819" cy="485140"/>
          </a:xfrm>
          <a:prstGeom prst="rect">
            <a:avLst/>
          </a:prstGeom>
          <a:ln w="5731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311150">
              <a:lnSpc>
                <a:spcPct val="100000"/>
              </a:lnSpc>
            </a:pPr>
            <a:r>
              <a:rPr sz="1000" b="1" spc="-35" dirty="0">
                <a:latin typeface="Trebuchet MS"/>
                <a:cs typeface="Trebuchet MS"/>
              </a:rPr>
              <a:t>Area</a:t>
            </a:r>
            <a:r>
              <a:rPr sz="1000" b="1" spc="-60" dirty="0">
                <a:latin typeface="Trebuchet MS"/>
                <a:cs typeface="Trebuchet MS"/>
              </a:rPr>
              <a:t> </a:t>
            </a:r>
            <a:r>
              <a:rPr sz="1000" b="1" spc="-65" dirty="0">
                <a:latin typeface="Trebuchet MS"/>
                <a:cs typeface="Trebuchet MS"/>
              </a:rPr>
              <a:t>3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58921" y="3308514"/>
            <a:ext cx="972819" cy="485140"/>
          </a:xfrm>
          <a:prstGeom prst="rect">
            <a:avLst/>
          </a:prstGeom>
          <a:ln w="5731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309245">
              <a:lnSpc>
                <a:spcPct val="100000"/>
              </a:lnSpc>
            </a:pPr>
            <a:r>
              <a:rPr sz="1000" b="1" spc="-35" dirty="0">
                <a:latin typeface="Trebuchet MS"/>
                <a:cs typeface="Trebuchet MS"/>
              </a:rPr>
              <a:t>Area</a:t>
            </a:r>
            <a:r>
              <a:rPr sz="1000" b="1" spc="-60" dirty="0">
                <a:latin typeface="Trebuchet MS"/>
                <a:cs typeface="Trebuchet MS"/>
              </a:rPr>
              <a:t> </a:t>
            </a:r>
            <a:r>
              <a:rPr sz="1000" b="1" spc="-65" dirty="0">
                <a:latin typeface="Trebuchet MS"/>
                <a:cs typeface="Trebuchet MS"/>
              </a:rPr>
              <a:t>2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11348" y="4199115"/>
            <a:ext cx="972819" cy="485140"/>
          </a:xfrm>
          <a:custGeom>
            <a:avLst/>
            <a:gdLst/>
            <a:ahLst/>
            <a:cxnLst/>
            <a:rect l="l" t="t" r="r" b="b"/>
            <a:pathLst>
              <a:path w="972820" h="485139">
                <a:moveTo>
                  <a:pt x="0" y="484786"/>
                </a:moveTo>
                <a:lnTo>
                  <a:pt x="972570" y="484786"/>
                </a:lnTo>
                <a:lnTo>
                  <a:pt x="972570" y="0"/>
                </a:lnTo>
                <a:lnTo>
                  <a:pt x="0" y="0"/>
                </a:lnTo>
                <a:lnTo>
                  <a:pt x="0" y="484786"/>
                </a:lnTo>
                <a:close/>
              </a:path>
            </a:pathLst>
          </a:custGeom>
          <a:ln w="57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97760" y="4341246"/>
            <a:ext cx="983615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510" algn="ctr">
              <a:lnSpc>
                <a:spcPct val="100000"/>
              </a:lnSpc>
              <a:spcBef>
                <a:spcPts val="135"/>
              </a:spcBef>
            </a:pPr>
            <a:r>
              <a:rPr sz="1000" b="1" spc="5" dirty="0">
                <a:latin typeface="Trebuchet MS"/>
                <a:cs typeface="Trebuchet MS"/>
              </a:rPr>
              <a:t>DB</a:t>
            </a:r>
            <a:r>
              <a:rPr sz="1000" b="1" spc="155" dirty="0">
                <a:latin typeface="Trebuchet MS"/>
                <a:cs typeface="Trebuchet MS"/>
              </a:rPr>
              <a:t> </a:t>
            </a:r>
            <a:r>
              <a:rPr sz="1000" b="1" spc="-65" dirty="0">
                <a:latin typeface="Trebuchet MS"/>
                <a:cs typeface="Trebuchet MS"/>
              </a:rPr>
              <a:t>1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58921" y="4199115"/>
            <a:ext cx="972819" cy="485140"/>
          </a:xfrm>
          <a:custGeom>
            <a:avLst/>
            <a:gdLst/>
            <a:ahLst/>
            <a:cxnLst/>
            <a:rect l="l" t="t" r="r" b="b"/>
            <a:pathLst>
              <a:path w="972820" h="485139">
                <a:moveTo>
                  <a:pt x="0" y="484786"/>
                </a:moveTo>
                <a:lnTo>
                  <a:pt x="972570" y="484786"/>
                </a:lnTo>
                <a:lnTo>
                  <a:pt x="972570" y="0"/>
                </a:lnTo>
                <a:lnTo>
                  <a:pt x="0" y="0"/>
                </a:lnTo>
                <a:lnTo>
                  <a:pt x="0" y="484786"/>
                </a:lnTo>
                <a:close/>
              </a:path>
            </a:pathLst>
          </a:custGeom>
          <a:ln w="57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406679" y="4341246"/>
            <a:ext cx="281940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5" dirty="0">
                <a:latin typeface="Trebuchet MS"/>
                <a:cs typeface="Trebuchet MS"/>
              </a:rPr>
              <a:t>DB</a:t>
            </a:r>
            <a:r>
              <a:rPr sz="1000" b="1" spc="-135" dirty="0">
                <a:latin typeface="Trebuchet MS"/>
                <a:cs typeface="Trebuchet MS"/>
              </a:rPr>
              <a:t> </a:t>
            </a:r>
            <a:r>
              <a:rPr sz="1000" b="1" spc="-65" dirty="0">
                <a:latin typeface="Trebuchet MS"/>
                <a:cs typeface="Trebuchet MS"/>
              </a:rPr>
              <a:t>2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63757" y="4199115"/>
            <a:ext cx="972819" cy="485140"/>
          </a:xfrm>
          <a:custGeom>
            <a:avLst/>
            <a:gdLst/>
            <a:ahLst/>
            <a:cxnLst/>
            <a:rect l="l" t="t" r="r" b="b"/>
            <a:pathLst>
              <a:path w="972820" h="485139">
                <a:moveTo>
                  <a:pt x="0" y="484786"/>
                </a:moveTo>
                <a:lnTo>
                  <a:pt x="972570" y="484786"/>
                </a:lnTo>
                <a:lnTo>
                  <a:pt x="972570" y="0"/>
                </a:lnTo>
                <a:lnTo>
                  <a:pt x="0" y="0"/>
                </a:lnTo>
                <a:lnTo>
                  <a:pt x="0" y="484786"/>
                </a:lnTo>
                <a:close/>
              </a:path>
            </a:pathLst>
          </a:custGeom>
          <a:ln w="57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66623" y="4341246"/>
            <a:ext cx="979805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000" b="1" spc="-35" dirty="0">
                <a:latin typeface="Trebuchet MS"/>
                <a:cs typeface="Trebuchet MS"/>
              </a:rPr>
              <a:t>PSR</a:t>
            </a:r>
            <a:r>
              <a:rPr sz="1000" b="1" spc="-45" dirty="0">
                <a:latin typeface="Trebuchet MS"/>
                <a:cs typeface="Trebuchet MS"/>
              </a:rPr>
              <a:t> </a:t>
            </a:r>
            <a:r>
              <a:rPr sz="1000" b="1" spc="-65" dirty="0">
                <a:latin typeface="Trebuchet MS"/>
                <a:cs typeface="Trebuchet MS"/>
              </a:rPr>
              <a:t>1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63757" y="5168734"/>
            <a:ext cx="972819" cy="485140"/>
          </a:xfrm>
          <a:custGeom>
            <a:avLst/>
            <a:gdLst/>
            <a:ahLst/>
            <a:cxnLst/>
            <a:rect l="l" t="t" r="r" b="b"/>
            <a:pathLst>
              <a:path w="972820" h="485139">
                <a:moveTo>
                  <a:pt x="0" y="484786"/>
                </a:moveTo>
                <a:lnTo>
                  <a:pt x="972570" y="484786"/>
                </a:lnTo>
                <a:lnTo>
                  <a:pt x="972570" y="0"/>
                </a:lnTo>
                <a:lnTo>
                  <a:pt x="0" y="0"/>
                </a:lnTo>
                <a:lnTo>
                  <a:pt x="0" y="484786"/>
                </a:lnTo>
                <a:close/>
              </a:path>
            </a:pathLst>
          </a:custGeom>
          <a:ln w="57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766623" y="5311209"/>
            <a:ext cx="979805" cy="1841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sz="1000" b="1" spc="-35" dirty="0">
                <a:latin typeface="Trebuchet MS"/>
                <a:cs typeface="Trebuchet MS"/>
              </a:rPr>
              <a:t>PSR</a:t>
            </a:r>
            <a:r>
              <a:rPr sz="1000" b="1" spc="-45" dirty="0">
                <a:latin typeface="Trebuchet MS"/>
                <a:cs typeface="Trebuchet MS"/>
              </a:rPr>
              <a:t> </a:t>
            </a:r>
            <a:r>
              <a:rPr sz="1000" b="1" spc="-60" dirty="0">
                <a:latin typeface="Trebuchet MS"/>
                <a:cs typeface="Trebuchet MS"/>
              </a:rPr>
              <a:t>2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63757" y="6014071"/>
            <a:ext cx="972819" cy="485140"/>
          </a:xfrm>
          <a:custGeom>
            <a:avLst/>
            <a:gdLst/>
            <a:ahLst/>
            <a:cxnLst/>
            <a:rect l="l" t="t" r="r" b="b"/>
            <a:pathLst>
              <a:path w="972820" h="485139">
                <a:moveTo>
                  <a:pt x="0" y="484786"/>
                </a:moveTo>
                <a:lnTo>
                  <a:pt x="972570" y="484786"/>
                </a:lnTo>
                <a:lnTo>
                  <a:pt x="972570" y="0"/>
                </a:lnTo>
                <a:lnTo>
                  <a:pt x="0" y="0"/>
                </a:lnTo>
                <a:lnTo>
                  <a:pt x="0" y="4847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63757" y="6014071"/>
            <a:ext cx="972819" cy="485140"/>
          </a:xfrm>
          <a:custGeom>
            <a:avLst/>
            <a:gdLst/>
            <a:ahLst/>
            <a:cxnLst/>
            <a:rect l="l" t="t" r="r" b="b"/>
            <a:pathLst>
              <a:path w="972820" h="485139">
                <a:moveTo>
                  <a:pt x="0" y="484786"/>
                </a:moveTo>
                <a:lnTo>
                  <a:pt x="972570" y="484786"/>
                </a:lnTo>
                <a:lnTo>
                  <a:pt x="972570" y="0"/>
                </a:lnTo>
                <a:lnTo>
                  <a:pt x="0" y="0"/>
                </a:lnTo>
                <a:lnTo>
                  <a:pt x="0" y="484786"/>
                </a:lnTo>
                <a:close/>
              </a:path>
            </a:pathLst>
          </a:custGeom>
          <a:ln w="57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766623" y="6157333"/>
            <a:ext cx="979805" cy="1841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sz="1000" b="1" spc="-35" dirty="0">
                <a:latin typeface="Trebuchet MS"/>
                <a:cs typeface="Trebuchet MS"/>
              </a:rPr>
              <a:t>PSR</a:t>
            </a:r>
            <a:r>
              <a:rPr sz="1000" b="1" spc="-45" dirty="0">
                <a:latin typeface="Trebuchet MS"/>
                <a:cs typeface="Trebuchet MS"/>
              </a:rPr>
              <a:t> </a:t>
            </a:r>
            <a:r>
              <a:rPr sz="1000" b="1" spc="-60" dirty="0">
                <a:latin typeface="Trebuchet MS"/>
                <a:cs typeface="Trebuchet MS"/>
              </a:rPr>
              <a:t>3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97653" y="1008778"/>
            <a:ext cx="1647825" cy="438784"/>
          </a:xfrm>
          <a:custGeom>
            <a:avLst/>
            <a:gdLst/>
            <a:ahLst/>
            <a:cxnLst/>
            <a:rect l="l" t="t" r="r" b="b"/>
            <a:pathLst>
              <a:path w="1647825" h="438784">
                <a:moveTo>
                  <a:pt x="1647505" y="0"/>
                </a:moveTo>
                <a:lnTo>
                  <a:pt x="1647505" y="236799"/>
                </a:lnTo>
                <a:lnTo>
                  <a:pt x="0" y="236799"/>
                </a:lnTo>
                <a:lnTo>
                  <a:pt x="0" y="438762"/>
                </a:lnTo>
              </a:path>
            </a:pathLst>
          </a:custGeom>
          <a:ln w="57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71333" y="144095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52638" y="0"/>
                </a:moveTo>
                <a:lnTo>
                  <a:pt x="0" y="0"/>
                </a:lnTo>
                <a:lnTo>
                  <a:pt x="26319" y="52685"/>
                </a:lnTo>
                <a:lnTo>
                  <a:pt x="526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45159" y="1008778"/>
            <a:ext cx="0" cy="438784"/>
          </a:xfrm>
          <a:custGeom>
            <a:avLst/>
            <a:gdLst/>
            <a:ahLst/>
            <a:cxnLst/>
            <a:rect l="l" t="t" r="r" b="b"/>
            <a:pathLst>
              <a:path h="438784">
                <a:moveTo>
                  <a:pt x="0" y="0"/>
                </a:moveTo>
                <a:lnTo>
                  <a:pt x="0" y="438762"/>
                </a:lnTo>
              </a:path>
            </a:pathLst>
          </a:custGeom>
          <a:ln w="57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18839" y="144095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52638" y="0"/>
                </a:moveTo>
                <a:lnTo>
                  <a:pt x="0" y="0"/>
                </a:lnTo>
                <a:lnTo>
                  <a:pt x="26319" y="52685"/>
                </a:lnTo>
                <a:lnTo>
                  <a:pt x="526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45159" y="1008778"/>
            <a:ext cx="1647825" cy="438784"/>
          </a:xfrm>
          <a:custGeom>
            <a:avLst/>
            <a:gdLst/>
            <a:ahLst/>
            <a:cxnLst/>
            <a:rect l="l" t="t" r="r" b="b"/>
            <a:pathLst>
              <a:path w="1647825" h="438784">
                <a:moveTo>
                  <a:pt x="0" y="0"/>
                </a:moveTo>
                <a:lnTo>
                  <a:pt x="0" y="236799"/>
                </a:lnTo>
                <a:lnTo>
                  <a:pt x="1647524" y="236799"/>
                </a:lnTo>
                <a:lnTo>
                  <a:pt x="1647524" y="438762"/>
                </a:lnTo>
              </a:path>
            </a:pathLst>
          </a:custGeom>
          <a:ln w="57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66364" y="144095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52638" y="0"/>
                </a:moveTo>
                <a:lnTo>
                  <a:pt x="0" y="0"/>
                </a:lnTo>
                <a:lnTo>
                  <a:pt x="26319" y="52685"/>
                </a:lnTo>
                <a:lnTo>
                  <a:pt x="526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97653" y="1978407"/>
            <a:ext cx="0" cy="438784"/>
          </a:xfrm>
          <a:custGeom>
            <a:avLst/>
            <a:gdLst/>
            <a:ahLst/>
            <a:cxnLst/>
            <a:rect l="l" t="t" r="r" b="b"/>
            <a:pathLst>
              <a:path h="438785">
                <a:moveTo>
                  <a:pt x="0" y="0"/>
                </a:moveTo>
                <a:lnTo>
                  <a:pt x="0" y="438666"/>
                </a:lnTo>
              </a:path>
            </a:pathLst>
          </a:custGeom>
          <a:ln w="57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71333" y="2410488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52638" y="0"/>
                </a:moveTo>
                <a:lnTo>
                  <a:pt x="0" y="0"/>
                </a:lnTo>
                <a:lnTo>
                  <a:pt x="26319" y="52685"/>
                </a:lnTo>
                <a:lnTo>
                  <a:pt x="526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97653" y="1978407"/>
            <a:ext cx="1647825" cy="438784"/>
          </a:xfrm>
          <a:custGeom>
            <a:avLst/>
            <a:gdLst/>
            <a:ahLst/>
            <a:cxnLst/>
            <a:rect l="l" t="t" r="r" b="b"/>
            <a:pathLst>
              <a:path w="1647825" h="438785">
                <a:moveTo>
                  <a:pt x="0" y="0"/>
                </a:moveTo>
                <a:lnTo>
                  <a:pt x="0" y="101458"/>
                </a:lnTo>
                <a:lnTo>
                  <a:pt x="1647505" y="101458"/>
                </a:lnTo>
                <a:lnTo>
                  <a:pt x="1647505" y="438666"/>
                </a:lnTo>
              </a:path>
            </a:pathLst>
          </a:custGeom>
          <a:ln w="57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18840" y="2410488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52638" y="0"/>
                </a:moveTo>
                <a:lnTo>
                  <a:pt x="0" y="0"/>
                </a:lnTo>
                <a:lnTo>
                  <a:pt x="26319" y="52685"/>
                </a:lnTo>
                <a:lnTo>
                  <a:pt x="526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97653" y="1978407"/>
            <a:ext cx="3295650" cy="438784"/>
          </a:xfrm>
          <a:custGeom>
            <a:avLst/>
            <a:gdLst/>
            <a:ahLst/>
            <a:cxnLst/>
            <a:rect l="l" t="t" r="r" b="b"/>
            <a:pathLst>
              <a:path w="3295650" h="438785">
                <a:moveTo>
                  <a:pt x="0" y="0"/>
                </a:moveTo>
                <a:lnTo>
                  <a:pt x="0" y="101458"/>
                </a:lnTo>
                <a:lnTo>
                  <a:pt x="3295030" y="101458"/>
                </a:lnTo>
                <a:lnTo>
                  <a:pt x="3295030" y="438666"/>
                </a:lnTo>
              </a:path>
            </a:pathLst>
          </a:custGeom>
          <a:ln w="57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66365" y="2410488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52638" y="0"/>
                </a:moveTo>
                <a:lnTo>
                  <a:pt x="0" y="0"/>
                </a:lnTo>
                <a:lnTo>
                  <a:pt x="26319" y="52685"/>
                </a:lnTo>
                <a:lnTo>
                  <a:pt x="526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97653" y="2947941"/>
            <a:ext cx="0" cy="314960"/>
          </a:xfrm>
          <a:custGeom>
            <a:avLst/>
            <a:gdLst/>
            <a:ahLst/>
            <a:cxnLst/>
            <a:rect l="l" t="t" r="r" b="b"/>
            <a:pathLst>
              <a:path h="314960">
                <a:moveTo>
                  <a:pt x="0" y="0"/>
                </a:moveTo>
                <a:lnTo>
                  <a:pt x="0" y="314492"/>
                </a:lnTo>
              </a:path>
            </a:pathLst>
          </a:custGeom>
          <a:ln w="57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71334" y="325584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52638" y="0"/>
                </a:moveTo>
                <a:lnTo>
                  <a:pt x="0" y="0"/>
                </a:lnTo>
                <a:lnTo>
                  <a:pt x="26319" y="52685"/>
                </a:lnTo>
                <a:lnTo>
                  <a:pt x="526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97653" y="2947941"/>
            <a:ext cx="1647825" cy="314960"/>
          </a:xfrm>
          <a:custGeom>
            <a:avLst/>
            <a:gdLst/>
            <a:ahLst/>
            <a:cxnLst/>
            <a:rect l="l" t="t" r="r" b="b"/>
            <a:pathLst>
              <a:path w="1647825" h="314960">
                <a:moveTo>
                  <a:pt x="0" y="0"/>
                </a:moveTo>
                <a:lnTo>
                  <a:pt x="0" y="101458"/>
                </a:lnTo>
                <a:lnTo>
                  <a:pt x="1647505" y="101458"/>
                </a:lnTo>
                <a:lnTo>
                  <a:pt x="1647505" y="314492"/>
                </a:lnTo>
              </a:path>
            </a:pathLst>
          </a:custGeom>
          <a:ln w="57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18840" y="325584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52638" y="0"/>
                </a:moveTo>
                <a:lnTo>
                  <a:pt x="0" y="0"/>
                </a:lnTo>
                <a:lnTo>
                  <a:pt x="26319" y="52685"/>
                </a:lnTo>
                <a:lnTo>
                  <a:pt x="526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97653" y="2947941"/>
            <a:ext cx="3295650" cy="314960"/>
          </a:xfrm>
          <a:custGeom>
            <a:avLst/>
            <a:gdLst/>
            <a:ahLst/>
            <a:cxnLst/>
            <a:rect l="l" t="t" r="r" b="b"/>
            <a:pathLst>
              <a:path w="3295650" h="314960">
                <a:moveTo>
                  <a:pt x="0" y="0"/>
                </a:moveTo>
                <a:lnTo>
                  <a:pt x="0" y="101458"/>
                </a:lnTo>
                <a:lnTo>
                  <a:pt x="3295030" y="101458"/>
                </a:lnTo>
                <a:lnTo>
                  <a:pt x="3295030" y="314492"/>
                </a:lnTo>
              </a:path>
            </a:pathLst>
          </a:custGeom>
          <a:ln w="57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66365" y="325584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52638" y="0"/>
                </a:moveTo>
                <a:lnTo>
                  <a:pt x="0" y="0"/>
                </a:lnTo>
                <a:lnTo>
                  <a:pt x="26319" y="52685"/>
                </a:lnTo>
                <a:lnTo>
                  <a:pt x="526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97653" y="3793300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0"/>
                </a:moveTo>
                <a:lnTo>
                  <a:pt x="0" y="359733"/>
                </a:lnTo>
              </a:path>
            </a:pathLst>
          </a:custGeom>
          <a:ln w="57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71334" y="4146448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52638" y="0"/>
                </a:moveTo>
                <a:lnTo>
                  <a:pt x="0" y="0"/>
                </a:lnTo>
                <a:lnTo>
                  <a:pt x="26319" y="52685"/>
                </a:lnTo>
                <a:lnTo>
                  <a:pt x="526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97653" y="3793300"/>
            <a:ext cx="1647825" cy="360045"/>
          </a:xfrm>
          <a:custGeom>
            <a:avLst/>
            <a:gdLst/>
            <a:ahLst/>
            <a:cxnLst/>
            <a:rect l="l" t="t" r="r" b="b"/>
            <a:pathLst>
              <a:path w="1647825" h="360045">
                <a:moveTo>
                  <a:pt x="0" y="0"/>
                </a:moveTo>
                <a:lnTo>
                  <a:pt x="0" y="101458"/>
                </a:lnTo>
                <a:lnTo>
                  <a:pt x="1647505" y="101458"/>
                </a:lnTo>
                <a:lnTo>
                  <a:pt x="1647505" y="359733"/>
                </a:lnTo>
              </a:path>
            </a:pathLst>
          </a:custGeom>
          <a:ln w="57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18840" y="4146448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52638" y="0"/>
                </a:moveTo>
                <a:lnTo>
                  <a:pt x="0" y="0"/>
                </a:lnTo>
                <a:lnTo>
                  <a:pt x="26319" y="52685"/>
                </a:lnTo>
                <a:lnTo>
                  <a:pt x="526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97653" y="4441565"/>
            <a:ext cx="2820670" cy="636905"/>
          </a:xfrm>
          <a:custGeom>
            <a:avLst/>
            <a:gdLst/>
            <a:ahLst/>
            <a:cxnLst/>
            <a:rect l="l" t="t" r="r" b="b"/>
            <a:pathLst>
              <a:path w="2820670" h="636904">
                <a:moveTo>
                  <a:pt x="0" y="242335"/>
                </a:moveTo>
                <a:lnTo>
                  <a:pt x="0" y="636906"/>
                </a:lnTo>
                <a:lnTo>
                  <a:pt x="2764737" y="636906"/>
                </a:lnTo>
                <a:lnTo>
                  <a:pt x="2764737" y="0"/>
                </a:lnTo>
                <a:lnTo>
                  <a:pt x="2820045" y="0"/>
                </a:lnTo>
              </a:path>
            </a:pathLst>
          </a:custGeom>
          <a:ln w="57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11118" y="44152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0" y="0"/>
                </a:moveTo>
                <a:lnTo>
                  <a:pt x="0" y="52685"/>
                </a:lnTo>
                <a:lnTo>
                  <a:pt x="52638" y="2634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897653" y="4785359"/>
            <a:ext cx="2820670" cy="626110"/>
          </a:xfrm>
          <a:custGeom>
            <a:avLst/>
            <a:gdLst/>
            <a:ahLst/>
            <a:cxnLst/>
            <a:rect l="l" t="t" r="r" b="b"/>
            <a:pathLst>
              <a:path w="2820670" h="626110">
                <a:moveTo>
                  <a:pt x="0" y="0"/>
                </a:moveTo>
                <a:lnTo>
                  <a:pt x="0" y="625739"/>
                </a:lnTo>
                <a:lnTo>
                  <a:pt x="2820045" y="625739"/>
                </a:lnTo>
              </a:path>
            </a:pathLst>
          </a:custGeom>
          <a:ln w="57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11118" y="538475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0" y="0"/>
                </a:moveTo>
                <a:lnTo>
                  <a:pt x="0" y="52685"/>
                </a:lnTo>
                <a:lnTo>
                  <a:pt x="52638" y="2634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97653" y="4683901"/>
            <a:ext cx="2820670" cy="1572895"/>
          </a:xfrm>
          <a:custGeom>
            <a:avLst/>
            <a:gdLst/>
            <a:ahLst/>
            <a:cxnLst/>
            <a:rect l="l" t="t" r="r" b="b"/>
            <a:pathLst>
              <a:path w="2820670" h="1572895">
                <a:moveTo>
                  <a:pt x="0" y="0"/>
                </a:moveTo>
                <a:lnTo>
                  <a:pt x="0" y="1014564"/>
                </a:lnTo>
                <a:lnTo>
                  <a:pt x="2149573" y="1014564"/>
                </a:lnTo>
                <a:lnTo>
                  <a:pt x="2149573" y="1572557"/>
                </a:lnTo>
                <a:lnTo>
                  <a:pt x="2820045" y="1572557"/>
                </a:lnTo>
              </a:path>
            </a:pathLst>
          </a:custGeom>
          <a:ln w="57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711119" y="623011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0" y="0"/>
                </a:moveTo>
                <a:lnTo>
                  <a:pt x="0" y="52685"/>
                </a:lnTo>
                <a:lnTo>
                  <a:pt x="52638" y="2634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xfrm>
            <a:off x="3304324" y="74887"/>
            <a:ext cx="254127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u="heavy" spc="-90" dirty="0">
                <a:uFill>
                  <a:solidFill>
                    <a:srgbClr val="000000"/>
                  </a:solidFill>
                </a:uFill>
              </a:rPr>
              <a:t>Target </a:t>
            </a:r>
            <a:r>
              <a:rPr sz="1800" u="heavy" spc="-75" dirty="0">
                <a:uFill>
                  <a:solidFill>
                    <a:srgbClr val="000000"/>
                  </a:solidFill>
                </a:uFill>
              </a:rPr>
              <a:t>Hierarchy</a:t>
            </a:r>
            <a:r>
              <a:rPr sz="1800" u="heavy" spc="-9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800" u="heavy" spc="-30" dirty="0">
                <a:uFill>
                  <a:solidFill>
                    <a:srgbClr val="000000"/>
                  </a:solidFill>
                </a:uFill>
              </a:rPr>
              <a:t>Workflow</a:t>
            </a:r>
            <a:endParaRPr sz="1800"/>
          </a:p>
        </p:txBody>
      </p:sp>
      <p:sp>
        <p:nvSpPr>
          <p:cNvPr id="55" name="object 55"/>
          <p:cNvSpPr/>
          <p:nvPr/>
        </p:nvSpPr>
        <p:spPr>
          <a:xfrm>
            <a:off x="2392679" y="25400"/>
            <a:ext cx="4358640" cy="6487160"/>
          </a:xfrm>
          <a:custGeom>
            <a:avLst/>
            <a:gdLst/>
            <a:ahLst/>
            <a:cxnLst/>
            <a:rect l="l" t="t" r="r" b="b"/>
            <a:pathLst>
              <a:path w="4358640" h="6487159">
                <a:moveTo>
                  <a:pt x="0" y="6487160"/>
                </a:moveTo>
                <a:lnTo>
                  <a:pt x="4358640" y="6487160"/>
                </a:lnTo>
                <a:lnTo>
                  <a:pt x="4358640" y="0"/>
                </a:lnTo>
                <a:lnTo>
                  <a:pt x="0" y="0"/>
                </a:lnTo>
                <a:lnTo>
                  <a:pt x="0" y="6487160"/>
                </a:lnTo>
                <a:close/>
              </a:path>
            </a:pathLst>
          </a:custGeom>
          <a:ln w="101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20" dirty="0"/>
              <a:t>Module: </a:t>
            </a:r>
            <a:r>
              <a:rPr spc="-75" dirty="0"/>
              <a:t>Target </a:t>
            </a:r>
            <a:r>
              <a:rPr spc="-55" dirty="0"/>
              <a:t>management </a:t>
            </a:r>
            <a:r>
              <a:rPr spc="240" dirty="0"/>
              <a:t>|</a:t>
            </a:r>
            <a:r>
              <a:rPr spc="-204" dirty="0"/>
              <a:t> </a:t>
            </a:r>
            <a:r>
              <a:rPr spc="-60" dirty="0"/>
              <a:t>Version:1.3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</a:t>
            </a:fld>
            <a:endParaRPr spc="-6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5551" y="188277"/>
            <a:ext cx="50012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35" dirty="0"/>
              <a:t>Manual </a:t>
            </a:r>
            <a:r>
              <a:rPr sz="4400" spc="-275" dirty="0"/>
              <a:t>Target</a:t>
            </a:r>
            <a:r>
              <a:rPr sz="4400" spc="-385" dirty="0"/>
              <a:t> </a:t>
            </a:r>
            <a:r>
              <a:rPr sz="4400" spc="-180" dirty="0"/>
              <a:t>Setting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66800" y="4572000"/>
            <a:ext cx="7010400" cy="1752600"/>
          </a:xfrm>
          <a:prstGeom prst="rect">
            <a:avLst/>
          </a:prstGeom>
          <a:ln w="10159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76555" indent="-284480">
              <a:lnSpc>
                <a:spcPct val="100000"/>
              </a:lnSpc>
              <a:spcBef>
                <a:spcPts val="265"/>
              </a:spcBef>
              <a:buChar char="•"/>
              <a:tabLst>
                <a:tab pos="375920" algn="l"/>
                <a:tab pos="376555" algn="l"/>
              </a:tabLst>
            </a:pPr>
            <a:r>
              <a:rPr sz="1800" spc="-165" dirty="0">
                <a:latin typeface="Arial"/>
                <a:cs typeface="Arial"/>
              </a:rPr>
              <a:t>By </a:t>
            </a:r>
            <a:r>
              <a:rPr sz="1800" spc="-15" dirty="0">
                <a:latin typeface="Arial"/>
                <a:cs typeface="Arial"/>
              </a:rPr>
              <a:t>filtering </a:t>
            </a:r>
            <a:r>
              <a:rPr sz="1800" spc="-20" dirty="0">
                <a:latin typeface="Arial"/>
                <a:cs typeface="Arial"/>
              </a:rPr>
              <a:t>multiple </a:t>
            </a:r>
            <a:r>
              <a:rPr sz="1800" spc="-90" dirty="0">
                <a:latin typeface="Arial"/>
                <a:cs typeface="Arial"/>
              </a:rPr>
              <a:t>products/SKU, </a:t>
            </a:r>
            <a:r>
              <a:rPr sz="1800" spc="-40" dirty="0">
                <a:latin typeface="Arial"/>
                <a:cs typeface="Arial"/>
              </a:rPr>
              <a:t>target </a:t>
            </a:r>
            <a:r>
              <a:rPr sz="1800" spc="-105" dirty="0">
                <a:latin typeface="Arial"/>
                <a:cs typeface="Arial"/>
              </a:rPr>
              <a:t>can </a:t>
            </a:r>
            <a:r>
              <a:rPr sz="1800" spc="-75" dirty="0">
                <a:latin typeface="Arial"/>
                <a:cs typeface="Arial"/>
              </a:rPr>
              <a:t>be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set</a:t>
            </a:r>
            <a:endParaRPr sz="1800">
              <a:latin typeface="Arial"/>
              <a:cs typeface="Arial"/>
            </a:endParaRPr>
          </a:p>
          <a:p>
            <a:pPr marL="376555" indent="-284480">
              <a:lnSpc>
                <a:spcPct val="100000"/>
              </a:lnSpc>
              <a:spcBef>
                <a:spcPts val="5"/>
              </a:spcBef>
              <a:buChar char="•"/>
              <a:tabLst>
                <a:tab pos="375920" algn="l"/>
                <a:tab pos="376555" algn="l"/>
              </a:tabLst>
            </a:pPr>
            <a:r>
              <a:rPr sz="1800" spc="-105" dirty="0">
                <a:latin typeface="Arial"/>
                <a:cs typeface="Arial"/>
              </a:rPr>
              <a:t>User </a:t>
            </a:r>
            <a:r>
              <a:rPr sz="1800" spc="-5" dirty="0">
                <a:latin typeface="Arial"/>
                <a:cs typeface="Arial"/>
              </a:rPr>
              <a:t>will input </a:t>
            </a:r>
            <a:r>
              <a:rPr sz="1800" spc="-265" dirty="0">
                <a:latin typeface="Arial"/>
                <a:cs typeface="Arial"/>
              </a:rPr>
              <a:t>QTY </a:t>
            </a:r>
            <a:r>
              <a:rPr sz="1800" spc="-75" dirty="0">
                <a:latin typeface="Arial"/>
                <a:cs typeface="Arial"/>
              </a:rPr>
              <a:t>and </a:t>
            </a:r>
            <a:r>
              <a:rPr sz="1800" spc="-35" dirty="0">
                <a:latin typeface="Arial"/>
                <a:cs typeface="Arial"/>
              </a:rPr>
              <a:t>amount </a:t>
            </a:r>
            <a:r>
              <a:rPr sz="1800" spc="-5" dirty="0">
                <a:latin typeface="Arial"/>
                <a:cs typeface="Arial"/>
              </a:rPr>
              <a:t>will </a:t>
            </a:r>
            <a:r>
              <a:rPr sz="1800" spc="-70" dirty="0">
                <a:latin typeface="Arial"/>
                <a:cs typeface="Arial"/>
              </a:rPr>
              <a:t>show</a:t>
            </a:r>
            <a:r>
              <a:rPr sz="1800" spc="-29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automatically.</a:t>
            </a:r>
            <a:endParaRPr sz="1800">
              <a:latin typeface="Arial"/>
              <a:cs typeface="Arial"/>
            </a:endParaRPr>
          </a:p>
          <a:p>
            <a:pPr marL="376555" indent="-284480">
              <a:lnSpc>
                <a:spcPct val="100000"/>
              </a:lnSpc>
              <a:buChar char="•"/>
              <a:tabLst>
                <a:tab pos="375920" algn="l"/>
                <a:tab pos="376555" algn="l"/>
              </a:tabLst>
            </a:pPr>
            <a:r>
              <a:rPr sz="1800" spc="-105" dirty="0">
                <a:latin typeface="Arial"/>
                <a:cs typeface="Arial"/>
              </a:rPr>
              <a:t>For </a:t>
            </a:r>
            <a:r>
              <a:rPr sz="1800" spc="-65" dirty="0">
                <a:latin typeface="Arial"/>
                <a:cs typeface="Arial"/>
              </a:rPr>
              <a:t>manual </a:t>
            </a:r>
            <a:r>
              <a:rPr sz="1800" spc="-50" dirty="0">
                <a:latin typeface="Arial"/>
                <a:cs typeface="Arial"/>
              </a:rPr>
              <a:t>setting </a:t>
            </a:r>
            <a:r>
              <a:rPr sz="1800" spc="-75" dirty="0">
                <a:latin typeface="Arial"/>
                <a:cs typeface="Arial"/>
              </a:rPr>
              <a:t>these </a:t>
            </a:r>
            <a:r>
              <a:rPr sz="1800" spc="-65" dirty="0">
                <a:latin typeface="Arial"/>
                <a:cs typeface="Arial"/>
              </a:rPr>
              <a:t>targets </a:t>
            </a:r>
            <a:r>
              <a:rPr sz="1800" spc="-5" dirty="0">
                <a:latin typeface="Arial"/>
                <a:cs typeface="Arial"/>
              </a:rPr>
              <a:t>will </a:t>
            </a:r>
            <a:r>
              <a:rPr sz="1800" spc="-45" dirty="0">
                <a:latin typeface="Arial"/>
                <a:cs typeface="Arial"/>
              </a:rPr>
              <a:t>only </a:t>
            </a:r>
            <a:r>
              <a:rPr sz="1800" spc="-70" dirty="0">
                <a:latin typeface="Arial"/>
                <a:cs typeface="Arial"/>
              </a:rPr>
              <a:t>set </a:t>
            </a:r>
            <a:r>
              <a:rPr sz="1800" spc="-50" dirty="0">
                <a:latin typeface="Arial"/>
                <a:cs typeface="Arial"/>
              </a:rPr>
              <a:t>up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60" dirty="0">
                <a:latin typeface="Arial"/>
                <a:cs typeface="Arial"/>
              </a:rPr>
              <a:t>DB.</a:t>
            </a:r>
            <a:endParaRPr sz="1800">
              <a:latin typeface="Arial"/>
              <a:cs typeface="Arial"/>
            </a:endParaRPr>
          </a:p>
          <a:p>
            <a:pPr marL="376555" indent="-284480">
              <a:lnSpc>
                <a:spcPct val="100000"/>
              </a:lnSpc>
              <a:buChar char="•"/>
              <a:tabLst>
                <a:tab pos="375920" algn="l"/>
                <a:tab pos="376555" algn="l"/>
              </a:tabLst>
            </a:pPr>
            <a:r>
              <a:rPr sz="1800" spc="-130" dirty="0">
                <a:latin typeface="Arial"/>
                <a:cs typeface="Arial"/>
              </a:rPr>
              <a:t>Set </a:t>
            </a:r>
            <a:r>
              <a:rPr sz="1800" spc="-204" dirty="0">
                <a:latin typeface="Arial"/>
                <a:cs typeface="Arial"/>
              </a:rPr>
              <a:t>DB </a:t>
            </a:r>
            <a:r>
              <a:rPr sz="1800" spc="-40" dirty="0">
                <a:latin typeface="Arial"/>
                <a:cs typeface="Arial"/>
              </a:rPr>
              <a:t>target </a:t>
            </a:r>
            <a:r>
              <a:rPr sz="1800" spc="-5" dirty="0">
                <a:latin typeface="Arial"/>
                <a:cs typeface="Arial"/>
              </a:rPr>
              <a:t>will </a:t>
            </a:r>
            <a:r>
              <a:rPr sz="1800" spc="-75" dirty="0">
                <a:latin typeface="Arial"/>
                <a:cs typeface="Arial"/>
              </a:rPr>
              <a:t>be </a:t>
            </a:r>
            <a:r>
              <a:rPr sz="1800" spc="-55" dirty="0">
                <a:latin typeface="Arial"/>
                <a:cs typeface="Arial"/>
              </a:rPr>
              <a:t>allocated </a:t>
            </a:r>
            <a:r>
              <a:rPr sz="1800" spc="-35" dirty="0">
                <a:latin typeface="Arial"/>
                <a:cs typeface="Arial"/>
              </a:rPr>
              <a:t>automatic/equally </a:t>
            </a:r>
            <a:r>
              <a:rPr sz="1800" spc="-55" dirty="0">
                <a:latin typeface="Arial"/>
                <a:cs typeface="Arial"/>
              </a:rPr>
              <a:t>on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spc="-325" dirty="0">
                <a:latin typeface="Arial"/>
                <a:cs typeface="Arial"/>
              </a:rPr>
              <a:t>PSR</a:t>
            </a:r>
            <a:endParaRPr sz="1800">
              <a:latin typeface="Arial"/>
              <a:cs typeface="Arial"/>
            </a:endParaRPr>
          </a:p>
          <a:p>
            <a:pPr marL="376555" indent="-284480">
              <a:lnSpc>
                <a:spcPct val="100000"/>
              </a:lnSpc>
              <a:buChar char="•"/>
              <a:tabLst>
                <a:tab pos="375920" algn="l"/>
                <a:tab pos="376555" algn="l"/>
              </a:tabLst>
            </a:pPr>
            <a:r>
              <a:rPr sz="1800" spc="-335" dirty="0">
                <a:latin typeface="Arial"/>
                <a:cs typeface="Arial"/>
              </a:rPr>
              <a:t>CE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will </a:t>
            </a:r>
            <a:r>
              <a:rPr sz="1800" spc="-60" dirty="0">
                <a:latin typeface="Arial"/>
                <a:cs typeface="Arial"/>
              </a:rPr>
              <a:t>manually </a:t>
            </a:r>
            <a:r>
              <a:rPr sz="1800" spc="-20" dirty="0">
                <a:latin typeface="Arial"/>
                <a:cs typeface="Arial"/>
              </a:rPr>
              <a:t>edit </a:t>
            </a:r>
            <a:r>
              <a:rPr sz="1800" spc="-295" dirty="0">
                <a:latin typeface="Arial"/>
                <a:cs typeface="Arial"/>
              </a:rPr>
              <a:t>PSRs </a:t>
            </a:r>
            <a:r>
              <a:rPr sz="1800" spc="-45" dirty="0">
                <a:latin typeface="Arial"/>
                <a:cs typeface="Arial"/>
              </a:rPr>
              <a:t>target </a:t>
            </a:r>
            <a:r>
              <a:rPr sz="1800" spc="20" dirty="0">
                <a:latin typeface="Arial"/>
                <a:cs typeface="Arial"/>
              </a:rPr>
              <a:t>if</a:t>
            </a:r>
            <a:r>
              <a:rPr sz="1800" spc="-36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needed.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b="1" spc="-95" dirty="0">
                <a:latin typeface="Trebuchet MS"/>
                <a:cs typeface="Trebuchet MS"/>
              </a:rPr>
              <a:t>Note:</a:t>
            </a:r>
            <a:r>
              <a:rPr sz="1800" b="1" spc="-15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Arial"/>
                <a:cs typeface="Arial"/>
              </a:rPr>
              <a:t>For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manual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input,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system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will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capable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uploading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in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excel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format.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2860" y="2674620"/>
            <a:ext cx="1676400" cy="228600"/>
          </a:xfrm>
          <a:custGeom>
            <a:avLst/>
            <a:gdLst/>
            <a:ahLst/>
            <a:cxnLst/>
            <a:rect l="l" t="t" r="r" b="b"/>
            <a:pathLst>
              <a:path w="1676400" h="228600">
                <a:moveTo>
                  <a:pt x="1638300" y="0"/>
                </a:moveTo>
                <a:lnTo>
                  <a:pt x="38100" y="0"/>
                </a:ln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0" y="190500"/>
                </a:lnTo>
                <a:lnTo>
                  <a:pt x="2988" y="205347"/>
                </a:lnTo>
                <a:lnTo>
                  <a:pt x="11144" y="217455"/>
                </a:lnTo>
                <a:lnTo>
                  <a:pt x="23252" y="225611"/>
                </a:lnTo>
                <a:lnTo>
                  <a:pt x="38100" y="228600"/>
                </a:lnTo>
                <a:lnTo>
                  <a:pt x="1638300" y="228600"/>
                </a:lnTo>
                <a:lnTo>
                  <a:pt x="1653147" y="225611"/>
                </a:lnTo>
                <a:lnTo>
                  <a:pt x="1665255" y="217455"/>
                </a:lnTo>
                <a:lnTo>
                  <a:pt x="1673411" y="205347"/>
                </a:lnTo>
                <a:lnTo>
                  <a:pt x="1676400" y="190500"/>
                </a:lnTo>
                <a:lnTo>
                  <a:pt x="1676400" y="38100"/>
                </a:lnTo>
                <a:lnTo>
                  <a:pt x="1673411" y="23252"/>
                </a:lnTo>
                <a:lnTo>
                  <a:pt x="1665255" y="11144"/>
                </a:lnTo>
                <a:lnTo>
                  <a:pt x="1653147" y="2988"/>
                </a:lnTo>
                <a:lnTo>
                  <a:pt x="16383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2860" y="2674620"/>
            <a:ext cx="1676400" cy="228600"/>
          </a:xfrm>
          <a:custGeom>
            <a:avLst/>
            <a:gdLst/>
            <a:ahLst/>
            <a:cxnLst/>
            <a:rect l="l" t="t" r="r" b="b"/>
            <a:pathLst>
              <a:path w="1676400" h="2286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1638300" y="0"/>
                </a:lnTo>
                <a:lnTo>
                  <a:pt x="1653147" y="2988"/>
                </a:lnTo>
                <a:lnTo>
                  <a:pt x="1665255" y="11144"/>
                </a:lnTo>
                <a:lnTo>
                  <a:pt x="1673411" y="23252"/>
                </a:lnTo>
                <a:lnTo>
                  <a:pt x="1676400" y="38100"/>
                </a:lnTo>
                <a:lnTo>
                  <a:pt x="1676400" y="190500"/>
                </a:lnTo>
                <a:lnTo>
                  <a:pt x="1673411" y="205347"/>
                </a:lnTo>
                <a:lnTo>
                  <a:pt x="1665255" y="217455"/>
                </a:lnTo>
                <a:lnTo>
                  <a:pt x="1653147" y="225611"/>
                </a:lnTo>
                <a:lnTo>
                  <a:pt x="1638300" y="228600"/>
                </a:lnTo>
                <a:lnTo>
                  <a:pt x="38100" y="228600"/>
                </a:lnTo>
                <a:lnTo>
                  <a:pt x="23252" y="225611"/>
                </a:lnTo>
                <a:lnTo>
                  <a:pt x="11144" y="217455"/>
                </a:lnTo>
                <a:lnTo>
                  <a:pt x="2988" y="205347"/>
                </a:lnTo>
                <a:lnTo>
                  <a:pt x="0" y="190500"/>
                </a:lnTo>
                <a:lnTo>
                  <a:pt x="0" y="381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4484" y="2310764"/>
            <a:ext cx="835025" cy="727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20"/>
              </a:spcBef>
            </a:pPr>
            <a:r>
              <a:rPr sz="1100" b="1" spc="-65" dirty="0">
                <a:latin typeface="Trebuchet MS"/>
                <a:cs typeface="Trebuchet MS"/>
              </a:rPr>
              <a:t>Select</a:t>
            </a:r>
            <a:r>
              <a:rPr sz="1100" b="1" spc="-165" dirty="0">
                <a:latin typeface="Trebuchet MS"/>
                <a:cs typeface="Trebuchet MS"/>
              </a:rPr>
              <a:t> </a:t>
            </a:r>
            <a:r>
              <a:rPr sz="1100" b="1" spc="-5" dirty="0">
                <a:latin typeface="Trebuchet MS"/>
                <a:cs typeface="Trebuchet MS"/>
              </a:rPr>
              <a:t>Month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271780" marR="5080" indent="-259715">
              <a:lnSpc>
                <a:spcPct val="100000"/>
              </a:lnSpc>
            </a:pPr>
            <a:r>
              <a:rPr sz="1100" b="1" spc="25" dirty="0">
                <a:latin typeface="Trebuchet MS"/>
                <a:cs typeface="Trebuchet MS"/>
              </a:rPr>
              <a:t>W</a:t>
            </a:r>
            <a:r>
              <a:rPr sz="1100" b="1" spc="-75" dirty="0">
                <a:latin typeface="Trebuchet MS"/>
                <a:cs typeface="Trebuchet MS"/>
              </a:rPr>
              <a:t>ee</a:t>
            </a:r>
            <a:r>
              <a:rPr sz="1100" b="1" spc="-90" dirty="0">
                <a:latin typeface="Trebuchet MS"/>
                <a:cs typeface="Trebuchet MS"/>
              </a:rPr>
              <a:t>k</a:t>
            </a:r>
            <a:r>
              <a:rPr sz="1100" b="1" spc="-30" dirty="0">
                <a:latin typeface="Trebuchet MS"/>
                <a:cs typeface="Trebuchet MS"/>
              </a:rPr>
              <a:t>end/</a:t>
            </a:r>
            <a:r>
              <a:rPr sz="1100" b="1" spc="-25" dirty="0">
                <a:latin typeface="Trebuchet MS"/>
                <a:cs typeface="Trebuchet MS"/>
              </a:rPr>
              <a:t>O</a:t>
            </a:r>
            <a:r>
              <a:rPr sz="1100" b="1" spc="-50" dirty="0">
                <a:latin typeface="Trebuchet MS"/>
                <a:cs typeface="Trebuchet MS"/>
              </a:rPr>
              <a:t>ff  </a:t>
            </a:r>
            <a:r>
              <a:rPr sz="1100" b="1" spc="-30" dirty="0">
                <a:latin typeface="Trebuchet MS"/>
                <a:cs typeface="Trebuchet MS"/>
              </a:rPr>
              <a:t>Days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97939" y="2313939"/>
            <a:ext cx="1676400" cy="228600"/>
          </a:xfrm>
          <a:custGeom>
            <a:avLst/>
            <a:gdLst/>
            <a:ahLst/>
            <a:cxnLst/>
            <a:rect l="l" t="t" r="r" b="b"/>
            <a:pathLst>
              <a:path w="1676400" h="228600">
                <a:moveTo>
                  <a:pt x="1638300" y="0"/>
                </a:moveTo>
                <a:lnTo>
                  <a:pt x="38100" y="0"/>
                </a:ln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0" y="190500"/>
                </a:lnTo>
                <a:lnTo>
                  <a:pt x="2988" y="205347"/>
                </a:lnTo>
                <a:lnTo>
                  <a:pt x="11144" y="217455"/>
                </a:lnTo>
                <a:lnTo>
                  <a:pt x="23252" y="225611"/>
                </a:lnTo>
                <a:lnTo>
                  <a:pt x="38100" y="228600"/>
                </a:lnTo>
                <a:lnTo>
                  <a:pt x="1638300" y="228600"/>
                </a:lnTo>
                <a:lnTo>
                  <a:pt x="1653147" y="225611"/>
                </a:lnTo>
                <a:lnTo>
                  <a:pt x="1665255" y="217455"/>
                </a:lnTo>
                <a:lnTo>
                  <a:pt x="1673411" y="205347"/>
                </a:lnTo>
                <a:lnTo>
                  <a:pt x="1676400" y="190500"/>
                </a:lnTo>
                <a:lnTo>
                  <a:pt x="1676400" y="38100"/>
                </a:lnTo>
                <a:lnTo>
                  <a:pt x="1673411" y="23252"/>
                </a:lnTo>
                <a:lnTo>
                  <a:pt x="1665255" y="11144"/>
                </a:lnTo>
                <a:lnTo>
                  <a:pt x="1653147" y="2988"/>
                </a:lnTo>
                <a:lnTo>
                  <a:pt x="16383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97939" y="2313939"/>
            <a:ext cx="1676400" cy="228600"/>
          </a:xfrm>
          <a:custGeom>
            <a:avLst/>
            <a:gdLst/>
            <a:ahLst/>
            <a:cxnLst/>
            <a:rect l="l" t="t" r="r" b="b"/>
            <a:pathLst>
              <a:path w="1676400" h="2286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1638300" y="0"/>
                </a:lnTo>
                <a:lnTo>
                  <a:pt x="1653147" y="2988"/>
                </a:lnTo>
                <a:lnTo>
                  <a:pt x="1665255" y="11144"/>
                </a:lnTo>
                <a:lnTo>
                  <a:pt x="1673411" y="23252"/>
                </a:lnTo>
                <a:lnTo>
                  <a:pt x="1676400" y="38100"/>
                </a:lnTo>
                <a:lnTo>
                  <a:pt x="1676400" y="190500"/>
                </a:lnTo>
                <a:lnTo>
                  <a:pt x="1673411" y="205347"/>
                </a:lnTo>
                <a:lnTo>
                  <a:pt x="1665255" y="217455"/>
                </a:lnTo>
                <a:lnTo>
                  <a:pt x="1653147" y="225611"/>
                </a:lnTo>
                <a:lnTo>
                  <a:pt x="1638300" y="228600"/>
                </a:lnTo>
                <a:lnTo>
                  <a:pt x="38100" y="228600"/>
                </a:lnTo>
                <a:lnTo>
                  <a:pt x="23252" y="225611"/>
                </a:lnTo>
                <a:lnTo>
                  <a:pt x="11144" y="217455"/>
                </a:lnTo>
                <a:lnTo>
                  <a:pt x="2988" y="205347"/>
                </a:lnTo>
                <a:lnTo>
                  <a:pt x="0" y="190500"/>
                </a:lnTo>
                <a:lnTo>
                  <a:pt x="0" y="381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3390" y="1660588"/>
            <a:ext cx="57721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-65" dirty="0">
                <a:latin typeface="Trebuchet MS"/>
                <a:cs typeface="Trebuchet MS"/>
              </a:rPr>
              <a:t>Select</a:t>
            </a:r>
            <a:r>
              <a:rPr sz="1100" b="1" spc="-180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DB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92860" y="1673860"/>
            <a:ext cx="1676400" cy="228600"/>
          </a:xfrm>
          <a:custGeom>
            <a:avLst/>
            <a:gdLst/>
            <a:ahLst/>
            <a:cxnLst/>
            <a:rect l="l" t="t" r="r" b="b"/>
            <a:pathLst>
              <a:path w="1676400" h="228600">
                <a:moveTo>
                  <a:pt x="1638300" y="0"/>
                </a:moveTo>
                <a:lnTo>
                  <a:pt x="38100" y="0"/>
                </a:ln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0" y="190500"/>
                </a:lnTo>
                <a:lnTo>
                  <a:pt x="2988" y="205347"/>
                </a:lnTo>
                <a:lnTo>
                  <a:pt x="11144" y="217455"/>
                </a:lnTo>
                <a:lnTo>
                  <a:pt x="23252" y="225611"/>
                </a:lnTo>
                <a:lnTo>
                  <a:pt x="38100" y="228600"/>
                </a:lnTo>
                <a:lnTo>
                  <a:pt x="1638300" y="228600"/>
                </a:lnTo>
                <a:lnTo>
                  <a:pt x="1653147" y="225611"/>
                </a:lnTo>
                <a:lnTo>
                  <a:pt x="1665255" y="217455"/>
                </a:lnTo>
                <a:lnTo>
                  <a:pt x="1673411" y="205347"/>
                </a:lnTo>
                <a:lnTo>
                  <a:pt x="1676400" y="190500"/>
                </a:lnTo>
                <a:lnTo>
                  <a:pt x="1676400" y="38100"/>
                </a:lnTo>
                <a:lnTo>
                  <a:pt x="1673411" y="23252"/>
                </a:lnTo>
                <a:lnTo>
                  <a:pt x="1665255" y="11144"/>
                </a:lnTo>
                <a:lnTo>
                  <a:pt x="1653147" y="2988"/>
                </a:lnTo>
                <a:lnTo>
                  <a:pt x="16383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92860" y="1673860"/>
            <a:ext cx="1676400" cy="228600"/>
          </a:xfrm>
          <a:custGeom>
            <a:avLst/>
            <a:gdLst/>
            <a:ahLst/>
            <a:cxnLst/>
            <a:rect l="l" t="t" r="r" b="b"/>
            <a:pathLst>
              <a:path w="1676400" h="2286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1638300" y="0"/>
                </a:lnTo>
                <a:lnTo>
                  <a:pt x="1653147" y="2988"/>
                </a:lnTo>
                <a:lnTo>
                  <a:pt x="1665255" y="11144"/>
                </a:lnTo>
                <a:lnTo>
                  <a:pt x="1673411" y="23252"/>
                </a:lnTo>
                <a:lnTo>
                  <a:pt x="1676400" y="38100"/>
                </a:lnTo>
                <a:lnTo>
                  <a:pt x="1676400" y="190500"/>
                </a:lnTo>
                <a:lnTo>
                  <a:pt x="1673411" y="205347"/>
                </a:lnTo>
                <a:lnTo>
                  <a:pt x="1665255" y="217455"/>
                </a:lnTo>
                <a:lnTo>
                  <a:pt x="1653147" y="225611"/>
                </a:lnTo>
                <a:lnTo>
                  <a:pt x="1638300" y="228600"/>
                </a:lnTo>
                <a:lnTo>
                  <a:pt x="38100" y="228600"/>
                </a:lnTo>
                <a:lnTo>
                  <a:pt x="23252" y="225611"/>
                </a:lnTo>
                <a:lnTo>
                  <a:pt x="11144" y="217455"/>
                </a:lnTo>
                <a:lnTo>
                  <a:pt x="2988" y="205347"/>
                </a:lnTo>
                <a:lnTo>
                  <a:pt x="0" y="190500"/>
                </a:lnTo>
                <a:lnTo>
                  <a:pt x="0" y="381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81378" y="1621409"/>
            <a:ext cx="804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Multiple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72079" y="1671320"/>
            <a:ext cx="254000" cy="21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659127" y="3377565"/>
          <a:ext cx="5804530" cy="988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1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10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7015">
                <a:tc>
                  <a:txBody>
                    <a:bodyPr/>
                    <a:lstStyle/>
                    <a:p>
                      <a:pPr marL="14604">
                        <a:lnSpc>
                          <a:spcPts val="1300"/>
                        </a:lnSpc>
                        <a:spcBef>
                          <a:spcPts val="545"/>
                        </a:spcBef>
                      </a:pPr>
                      <a:r>
                        <a:rPr sz="1100" b="1" spc="-5" dirty="0">
                          <a:latin typeface="Trebuchet MS"/>
                          <a:cs typeface="Trebuchet MS"/>
                        </a:rPr>
                        <a:t>DB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300"/>
                        </a:lnSpc>
                        <a:spcBef>
                          <a:spcPts val="545"/>
                        </a:spcBef>
                      </a:pPr>
                      <a:r>
                        <a:rPr sz="1100" b="1" spc="-55" dirty="0">
                          <a:latin typeface="Trebuchet MS"/>
                          <a:cs typeface="Trebuchet MS"/>
                        </a:rPr>
                        <a:t>Total </a:t>
                      </a:r>
                      <a:r>
                        <a:rPr sz="1100" b="1" spc="-65" dirty="0">
                          <a:latin typeface="Trebuchet MS"/>
                          <a:cs typeface="Trebuchet MS"/>
                        </a:rPr>
                        <a:t>Target</a:t>
                      </a:r>
                      <a:r>
                        <a:rPr sz="1100" b="1" spc="-2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80" dirty="0">
                          <a:latin typeface="Trebuchet MS"/>
                          <a:cs typeface="Trebuchet MS"/>
                        </a:rPr>
                        <a:t>QTY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ts val="1300"/>
                        </a:lnSpc>
                        <a:spcBef>
                          <a:spcPts val="545"/>
                        </a:spcBef>
                      </a:pPr>
                      <a:r>
                        <a:rPr sz="1100" b="1" spc="-40" dirty="0">
                          <a:latin typeface="Trebuchet MS"/>
                          <a:cs typeface="Trebuchet MS"/>
                        </a:rPr>
                        <a:t>Amount</a:t>
                      </a:r>
                      <a:r>
                        <a:rPr sz="1100" b="1" spc="-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45" dirty="0">
                          <a:latin typeface="Trebuchet MS"/>
                          <a:cs typeface="Trebuchet MS"/>
                        </a:rPr>
                        <a:t>Value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ts val="1300"/>
                        </a:lnSpc>
                        <a:spcBef>
                          <a:spcPts val="545"/>
                        </a:spcBef>
                      </a:pPr>
                      <a:r>
                        <a:rPr sz="1100" b="1" spc="-50" dirty="0">
                          <a:latin typeface="Trebuchet MS"/>
                          <a:cs typeface="Trebuchet MS"/>
                        </a:rPr>
                        <a:t>SKU</a:t>
                      </a:r>
                      <a:r>
                        <a:rPr sz="1100" b="1" spc="-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80" dirty="0">
                          <a:latin typeface="Trebuchet MS"/>
                          <a:cs typeface="Trebuchet MS"/>
                        </a:rPr>
                        <a:t>1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ts val="1300"/>
                        </a:lnSpc>
                        <a:spcBef>
                          <a:spcPts val="545"/>
                        </a:spcBef>
                      </a:pPr>
                      <a:r>
                        <a:rPr sz="1100" b="1" spc="-50" dirty="0">
                          <a:latin typeface="Trebuchet MS"/>
                          <a:cs typeface="Trebuchet MS"/>
                        </a:rPr>
                        <a:t>SKU</a:t>
                      </a:r>
                      <a:r>
                        <a:rPr sz="1100" b="1" spc="-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80" dirty="0">
                          <a:latin typeface="Trebuchet MS"/>
                          <a:cs typeface="Trebuchet MS"/>
                        </a:rPr>
                        <a:t>2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ts val="1300"/>
                        </a:lnSpc>
                        <a:spcBef>
                          <a:spcPts val="545"/>
                        </a:spcBef>
                      </a:pPr>
                      <a:r>
                        <a:rPr sz="1100" b="1" spc="-50" dirty="0">
                          <a:latin typeface="Trebuchet MS"/>
                          <a:cs typeface="Trebuchet MS"/>
                        </a:rPr>
                        <a:t>SKU</a:t>
                      </a:r>
                      <a:r>
                        <a:rPr sz="1100" b="1" spc="-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80" dirty="0">
                          <a:latin typeface="Trebuchet MS"/>
                          <a:cs typeface="Trebuchet MS"/>
                        </a:rPr>
                        <a:t>3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3431540" y="1660588"/>
            <a:ext cx="64135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-65" dirty="0">
                <a:latin typeface="Trebuchet MS"/>
                <a:cs typeface="Trebuchet MS"/>
              </a:rPr>
              <a:t>Select</a:t>
            </a:r>
            <a:r>
              <a:rPr sz="1100" b="1" spc="-175" dirty="0">
                <a:latin typeface="Trebuchet MS"/>
                <a:cs typeface="Trebuchet MS"/>
              </a:rPr>
              <a:t> </a:t>
            </a:r>
            <a:r>
              <a:rPr sz="1100" b="1" spc="-50" dirty="0">
                <a:latin typeface="Trebuchet MS"/>
                <a:cs typeface="Trebuchet MS"/>
              </a:rPr>
              <a:t>SKU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00220" y="1673860"/>
            <a:ext cx="1676400" cy="228600"/>
          </a:xfrm>
          <a:custGeom>
            <a:avLst/>
            <a:gdLst/>
            <a:ahLst/>
            <a:cxnLst/>
            <a:rect l="l" t="t" r="r" b="b"/>
            <a:pathLst>
              <a:path w="1676400" h="228600">
                <a:moveTo>
                  <a:pt x="1638300" y="0"/>
                </a:moveTo>
                <a:lnTo>
                  <a:pt x="38100" y="0"/>
                </a:ln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0" y="190500"/>
                </a:lnTo>
                <a:lnTo>
                  <a:pt x="2988" y="205347"/>
                </a:lnTo>
                <a:lnTo>
                  <a:pt x="11144" y="217455"/>
                </a:lnTo>
                <a:lnTo>
                  <a:pt x="23252" y="225611"/>
                </a:lnTo>
                <a:lnTo>
                  <a:pt x="38100" y="228600"/>
                </a:lnTo>
                <a:lnTo>
                  <a:pt x="1638300" y="228600"/>
                </a:lnTo>
                <a:lnTo>
                  <a:pt x="1653147" y="225611"/>
                </a:lnTo>
                <a:lnTo>
                  <a:pt x="1665255" y="217455"/>
                </a:lnTo>
                <a:lnTo>
                  <a:pt x="1673411" y="205347"/>
                </a:lnTo>
                <a:lnTo>
                  <a:pt x="1676400" y="190500"/>
                </a:lnTo>
                <a:lnTo>
                  <a:pt x="1676400" y="38100"/>
                </a:lnTo>
                <a:lnTo>
                  <a:pt x="1673411" y="23252"/>
                </a:lnTo>
                <a:lnTo>
                  <a:pt x="1665255" y="11144"/>
                </a:lnTo>
                <a:lnTo>
                  <a:pt x="1653147" y="2988"/>
                </a:lnTo>
                <a:lnTo>
                  <a:pt x="16383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00220" y="1673860"/>
            <a:ext cx="1676400" cy="228600"/>
          </a:xfrm>
          <a:custGeom>
            <a:avLst/>
            <a:gdLst/>
            <a:ahLst/>
            <a:cxnLst/>
            <a:rect l="l" t="t" r="r" b="b"/>
            <a:pathLst>
              <a:path w="1676400" h="2286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1638300" y="0"/>
                </a:lnTo>
                <a:lnTo>
                  <a:pt x="1653147" y="2988"/>
                </a:lnTo>
                <a:lnTo>
                  <a:pt x="1665255" y="11144"/>
                </a:lnTo>
                <a:lnTo>
                  <a:pt x="1673411" y="23252"/>
                </a:lnTo>
                <a:lnTo>
                  <a:pt x="1676400" y="38100"/>
                </a:lnTo>
                <a:lnTo>
                  <a:pt x="1676400" y="190500"/>
                </a:lnTo>
                <a:lnTo>
                  <a:pt x="1673411" y="205347"/>
                </a:lnTo>
                <a:lnTo>
                  <a:pt x="1665255" y="217455"/>
                </a:lnTo>
                <a:lnTo>
                  <a:pt x="1653147" y="225611"/>
                </a:lnTo>
                <a:lnTo>
                  <a:pt x="1638300" y="228600"/>
                </a:lnTo>
                <a:lnTo>
                  <a:pt x="38100" y="228600"/>
                </a:lnTo>
                <a:lnTo>
                  <a:pt x="23252" y="225611"/>
                </a:lnTo>
                <a:lnTo>
                  <a:pt x="11144" y="217455"/>
                </a:lnTo>
                <a:lnTo>
                  <a:pt x="2988" y="205347"/>
                </a:lnTo>
                <a:lnTo>
                  <a:pt x="0" y="190500"/>
                </a:lnTo>
                <a:lnTo>
                  <a:pt x="0" y="381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390390" y="1621409"/>
            <a:ext cx="803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Multiple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679440" y="1671320"/>
            <a:ext cx="254000" cy="21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20" dirty="0"/>
              <a:t>Module: </a:t>
            </a:r>
            <a:r>
              <a:rPr spc="-75" dirty="0"/>
              <a:t>Target </a:t>
            </a:r>
            <a:r>
              <a:rPr spc="-55" dirty="0"/>
              <a:t>management </a:t>
            </a:r>
            <a:r>
              <a:rPr spc="240" dirty="0"/>
              <a:t>|</a:t>
            </a:r>
            <a:r>
              <a:rPr spc="-204" dirty="0"/>
              <a:t> </a:t>
            </a:r>
            <a:r>
              <a:rPr spc="-60" dirty="0"/>
              <a:t>Version:1.3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4</a:t>
            </a:fld>
            <a:endParaRPr spc="-6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289877"/>
            <a:ext cx="75260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15" dirty="0"/>
              <a:t>CE/DB </a:t>
            </a:r>
            <a:r>
              <a:rPr sz="3200" spc="-110" dirty="0"/>
              <a:t>Operator Manual </a:t>
            </a:r>
            <a:r>
              <a:rPr sz="3200" spc="-200" dirty="0"/>
              <a:t>Target </a:t>
            </a:r>
            <a:r>
              <a:rPr sz="3200" spc="-125" dirty="0"/>
              <a:t>Setting </a:t>
            </a:r>
            <a:r>
              <a:rPr sz="3200" spc="25" dirty="0"/>
              <a:t>to</a:t>
            </a:r>
            <a:r>
              <a:rPr sz="3200" spc="-105" dirty="0"/>
              <a:t> </a:t>
            </a:r>
            <a:r>
              <a:rPr sz="3200" spc="-580" dirty="0"/>
              <a:t>PSR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143000" y="5019040"/>
            <a:ext cx="7010400" cy="924560"/>
          </a:xfrm>
          <a:prstGeom prst="rect">
            <a:avLst/>
          </a:prstGeom>
          <a:ln w="10159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376555" indent="-284480">
              <a:lnSpc>
                <a:spcPct val="100000"/>
              </a:lnSpc>
              <a:spcBef>
                <a:spcPts val="280"/>
              </a:spcBef>
              <a:buChar char="•"/>
              <a:tabLst>
                <a:tab pos="376555" algn="l"/>
                <a:tab pos="377190" algn="l"/>
              </a:tabLst>
            </a:pPr>
            <a:r>
              <a:rPr sz="1800" spc="-130" dirty="0">
                <a:latin typeface="Arial"/>
                <a:cs typeface="Arial"/>
              </a:rPr>
              <a:t>Set </a:t>
            </a:r>
            <a:r>
              <a:rPr sz="1800" spc="-204" dirty="0">
                <a:latin typeface="Arial"/>
                <a:cs typeface="Arial"/>
              </a:rPr>
              <a:t>DB </a:t>
            </a:r>
            <a:r>
              <a:rPr sz="1800" spc="-45" dirty="0">
                <a:latin typeface="Arial"/>
                <a:cs typeface="Arial"/>
              </a:rPr>
              <a:t>target </a:t>
            </a:r>
            <a:r>
              <a:rPr sz="1800" spc="-5" dirty="0">
                <a:latin typeface="Arial"/>
                <a:cs typeface="Arial"/>
              </a:rPr>
              <a:t>will </a:t>
            </a:r>
            <a:r>
              <a:rPr sz="1800" spc="-80" dirty="0">
                <a:latin typeface="Arial"/>
                <a:cs typeface="Arial"/>
              </a:rPr>
              <a:t>be </a:t>
            </a:r>
            <a:r>
              <a:rPr sz="1800" spc="-60" dirty="0">
                <a:latin typeface="Arial"/>
                <a:cs typeface="Arial"/>
              </a:rPr>
              <a:t>allocated </a:t>
            </a:r>
            <a:r>
              <a:rPr sz="1800" spc="-40" dirty="0">
                <a:latin typeface="Arial"/>
                <a:cs typeface="Arial"/>
              </a:rPr>
              <a:t>automatic/equally </a:t>
            </a:r>
            <a:r>
              <a:rPr sz="1800" spc="-55" dirty="0">
                <a:latin typeface="Arial"/>
                <a:cs typeface="Arial"/>
              </a:rPr>
              <a:t>on</a:t>
            </a:r>
            <a:r>
              <a:rPr sz="1800" spc="-265" dirty="0">
                <a:latin typeface="Arial"/>
                <a:cs typeface="Arial"/>
              </a:rPr>
              <a:t> </a:t>
            </a:r>
            <a:r>
              <a:rPr sz="1800" spc="-325" dirty="0">
                <a:latin typeface="Arial"/>
                <a:cs typeface="Arial"/>
              </a:rPr>
              <a:t>PSR</a:t>
            </a:r>
            <a:endParaRPr sz="1800">
              <a:latin typeface="Arial"/>
              <a:cs typeface="Arial"/>
            </a:endParaRPr>
          </a:p>
          <a:p>
            <a:pPr marL="376555" indent="-284480">
              <a:lnSpc>
                <a:spcPct val="100000"/>
              </a:lnSpc>
              <a:buChar char="•"/>
              <a:tabLst>
                <a:tab pos="376555" algn="l"/>
                <a:tab pos="377190" algn="l"/>
              </a:tabLst>
            </a:pPr>
            <a:r>
              <a:rPr sz="1800" spc="-335" dirty="0">
                <a:latin typeface="Arial"/>
                <a:cs typeface="Arial"/>
              </a:rPr>
              <a:t>CE </a:t>
            </a:r>
            <a:r>
              <a:rPr sz="1800" spc="-5" dirty="0">
                <a:latin typeface="Arial"/>
                <a:cs typeface="Arial"/>
              </a:rPr>
              <a:t>will </a:t>
            </a:r>
            <a:r>
              <a:rPr sz="1800" spc="-65" dirty="0">
                <a:latin typeface="Arial"/>
                <a:cs typeface="Arial"/>
              </a:rPr>
              <a:t>manually </a:t>
            </a:r>
            <a:r>
              <a:rPr sz="1800" spc="-20" dirty="0">
                <a:latin typeface="Arial"/>
                <a:cs typeface="Arial"/>
              </a:rPr>
              <a:t>edit </a:t>
            </a:r>
            <a:r>
              <a:rPr sz="1800" spc="-300" dirty="0">
                <a:latin typeface="Arial"/>
                <a:cs typeface="Arial"/>
              </a:rPr>
              <a:t>PSRs </a:t>
            </a:r>
            <a:r>
              <a:rPr sz="1800" spc="-45" dirty="0">
                <a:latin typeface="Arial"/>
                <a:cs typeface="Arial"/>
              </a:rPr>
              <a:t>target </a:t>
            </a:r>
            <a:r>
              <a:rPr sz="1800" spc="20" dirty="0">
                <a:latin typeface="Arial"/>
                <a:cs typeface="Arial"/>
              </a:rPr>
              <a:t>if</a:t>
            </a:r>
            <a:r>
              <a:rPr sz="1800" spc="-22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needed.</a:t>
            </a:r>
            <a:endParaRPr sz="1800">
              <a:latin typeface="Arial"/>
              <a:cs typeface="Arial"/>
            </a:endParaRPr>
          </a:p>
          <a:p>
            <a:pPr marL="376555" indent="-284480">
              <a:lnSpc>
                <a:spcPct val="100000"/>
              </a:lnSpc>
              <a:buChar char="•"/>
              <a:tabLst>
                <a:tab pos="376555" algn="l"/>
                <a:tab pos="377190" algn="l"/>
              </a:tabLst>
            </a:pPr>
            <a:r>
              <a:rPr sz="1800" spc="-100" dirty="0">
                <a:latin typeface="Arial"/>
                <a:cs typeface="Arial"/>
              </a:rPr>
              <a:t>Total </a:t>
            </a:r>
            <a:r>
              <a:rPr sz="1800" spc="-70" dirty="0">
                <a:latin typeface="Arial"/>
                <a:cs typeface="Arial"/>
              </a:rPr>
              <a:t>set </a:t>
            </a:r>
            <a:r>
              <a:rPr sz="1800" spc="-45" dirty="0">
                <a:latin typeface="Arial"/>
                <a:cs typeface="Arial"/>
              </a:rPr>
              <a:t>target </a:t>
            </a:r>
            <a:r>
              <a:rPr sz="1800" spc="-80" dirty="0">
                <a:latin typeface="Arial"/>
                <a:cs typeface="Arial"/>
              </a:rPr>
              <a:t>and </a:t>
            </a:r>
            <a:r>
              <a:rPr sz="1800" spc="-100" dirty="0">
                <a:latin typeface="Arial"/>
                <a:cs typeface="Arial"/>
              </a:rPr>
              <a:t>changed </a:t>
            </a:r>
            <a:r>
              <a:rPr sz="1800" spc="-45" dirty="0">
                <a:latin typeface="Arial"/>
                <a:cs typeface="Arial"/>
              </a:rPr>
              <a:t>target </a:t>
            </a:r>
            <a:r>
              <a:rPr sz="1800" spc="-50" dirty="0">
                <a:latin typeface="Arial"/>
                <a:cs typeface="Arial"/>
              </a:rPr>
              <a:t>must </a:t>
            </a:r>
            <a:r>
              <a:rPr sz="1800" spc="-75" dirty="0">
                <a:latin typeface="Arial"/>
                <a:cs typeface="Arial"/>
              </a:rPr>
              <a:t>be</a:t>
            </a:r>
            <a:r>
              <a:rPr sz="1800" spc="-355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same.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4060" y="1551939"/>
            <a:ext cx="1676400" cy="228600"/>
          </a:xfrm>
          <a:custGeom>
            <a:avLst/>
            <a:gdLst/>
            <a:ahLst/>
            <a:cxnLst/>
            <a:rect l="l" t="t" r="r" b="b"/>
            <a:pathLst>
              <a:path w="1676400" h="228600">
                <a:moveTo>
                  <a:pt x="1638300" y="0"/>
                </a:moveTo>
                <a:lnTo>
                  <a:pt x="38100" y="0"/>
                </a:ln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0" y="190500"/>
                </a:lnTo>
                <a:lnTo>
                  <a:pt x="2988" y="205347"/>
                </a:lnTo>
                <a:lnTo>
                  <a:pt x="11144" y="217455"/>
                </a:lnTo>
                <a:lnTo>
                  <a:pt x="23252" y="225611"/>
                </a:lnTo>
                <a:lnTo>
                  <a:pt x="38100" y="228600"/>
                </a:lnTo>
                <a:lnTo>
                  <a:pt x="1638300" y="228600"/>
                </a:lnTo>
                <a:lnTo>
                  <a:pt x="1653147" y="225611"/>
                </a:lnTo>
                <a:lnTo>
                  <a:pt x="1665255" y="217455"/>
                </a:lnTo>
                <a:lnTo>
                  <a:pt x="1673411" y="205347"/>
                </a:lnTo>
                <a:lnTo>
                  <a:pt x="1676400" y="190500"/>
                </a:lnTo>
                <a:lnTo>
                  <a:pt x="1676400" y="38100"/>
                </a:lnTo>
                <a:lnTo>
                  <a:pt x="1673411" y="23252"/>
                </a:lnTo>
                <a:lnTo>
                  <a:pt x="1665255" y="11144"/>
                </a:lnTo>
                <a:lnTo>
                  <a:pt x="1653147" y="2988"/>
                </a:lnTo>
                <a:lnTo>
                  <a:pt x="16383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04060" y="1551939"/>
            <a:ext cx="1676400" cy="228600"/>
          </a:xfrm>
          <a:custGeom>
            <a:avLst/>
            <a:gdLst/>
            <a:ahLst/>
            <a:cxnLst/>
            <a:rect l="l" t="t" r="r" b="b"/>
            <a:pathLst>
              <a:path w="1676400" h="2286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1638300" y="0"/>
                </a:lnTo>
                <a:lnTo>
                  <a:pt x="1653147" y="2988"/>
                </a:lnTo>
                <a:lnTo>
                  <a:pt x="1665255" y="11144"/>
                </a:lnTo>
                <a:lnTo>
                  <a:pt x="1673411" y="23252"/>
                </a:lnTo>
                <a:lnTo>
                  <a:pt x="1676400" y="38100"/>
                </a:lnTo>
                <a:lnTo>
                  <a:pt x="1676400" y="190500"/>
                </a:lnTo>
                <a:lnTo>
                  <a:pt x="1673411" y="205347"/>
                </a:lnTo>
                <a:lnTo>
                  <a:pt x="1665255" y="217455"/>
                </a:lnTo>
                <a:lnTo>
                  <a:pt x="1653147" y="225611"/>
                </a:lnTo>
                <a:lnTo>
                  <a:pt x="1638300" y="228600"/>
                </a:lnTo>
                <a:lnTo>
                  <a:pt x="38100" y="228600"/>
                </a:lnTo>
                <a:lnTo>
                  <a:pt x="23252" y="225611"/>
                </a:lnTo>
                <a:lnTo>
                  <a:pt x="11144" y="217455"/>
                </a:lnTo>
                <a:lnTo>
                  <a:pt x="2988" y="205347"/>
                </a:lnTo>
                <a:lnTo>
                  <a:pt x="0" y="190500"/>
                </a:lnTo>
                <a:lnTo>
                  <a:pt x="0" y="381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04060" y="1181100"/>
            <a:ext cx="1676400" cy="228600"/>
          </a:xfrm>
          <a:custGeom>
            <a:avLst/>
            <a:gdLst/>
            <a:ahLst/>
            <a:cxnLst/>
            <a:rect l="l" t="t" r="r" b="b"/>
            <a:pathLst>
              <a:path w="1676400" h="228600">
                <a:moveTo>
                  <a:pt x="1638300" y="0"/>
                </a:moveTo>
                <a:lnTo>
                  <a:pt x="38100" y="0"/>
                </a:ln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0" y="190500"/>
                </a:lnTo>
                <a:lnTo>
                  <a:pt x="2988" y="205347"/>
                </a:lnTo>
                <a:lnTo>
                  <a:pt x="11144" y="217455"/>
                </a:lnTo>
                <a:lnTo>
                  <a:pt x="23252" y="225611"/>
                </a:lnTo>
                <a:lnTo>
                  <a:pt x="38100" y="228600"/>
                </a:lnTo>
                <a:lnTo>
                  <a:pt x="1638300" y="228600"/>
                </a:lnTo>
                <a:lnTo>
                  <a:pt x="1653147" y="225611"/>
                </a:lnTo>
                <a:lnTo>
                  <a:pt x="1665255" y="217455"/>
                </a:lnTo>
                <a:lnTo>
                  <a:pt x="1673411" y="205347"/>
                </a:lnTo>
                <a:lnTo>
                  <a:pt x="1676400" y="190500"/>
                </a:lnTo>
                <a:lnTo>
                  <a:pt x="1676400" y="38100"/>
                </a:lnTo>
                <a:lnTo>
                  <a:pt x="1673411" y="23252"/>
                </a:lnTo>
                <a:lnTo>
                  <a:pt x="1665255" y="11144"/>
                </a:lnTo>
                <a:lnTo>
                  <a:pt x="1653147" y="2988"/>
                </a:lnTo>
                <a:lnTo>
                  <a:pt x="16383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04060" y="1181100"/>
            <a:ext cx="1676400" cy="228600"/>
          </a:xfrm>
          <a:custGeom>
            <a:avLst/>
            <a:gdLst/>
            <a:ahLst/>
            <a:cxnLst/>
            <a:rect l="l" t="t" r="r" b="b"/>
            <a:pathLst>
              <a:path w="1676400" h="2286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1638300" y="0"/>
                </a:lnTo>
                <a:lnTo>
                  <a:pt x="1653147" y="2988"/>
                </a:lnTo>
                <a:lnTo>
                  <a:pt x="1665255" y="11144"/>
                </a:lnTo>
                <a:lnTo>
                  <a:pt x="1673411" y="23252"/>
                </a:lnTo>
                <a:lnTo>
                  <a:pt x="1676400" y="38100"/>
                </a:lnTo>
                <a:lnTo>
                  <a:pt x="1676400" y="190500"/>
                </a:lnTo>
                <a:lnTo>
                  <a:pt x="1673411" y="205347"/>
                </a:lnTo>
                <a:lnTo>
                  <a:pt x="1665255" y="217455"/>
                </a:lnTo>
                <a:lnTo>
                  <a:pt x="1653147" y="225611"/>
                </a:lnTo>
                <a:lnTo>
                  <a:pt x="1638300" y="228600"/>
                </a:lnTo>
                <a:lnTo>
                  <a:pt x="38100" y="228600"/>
                </a:lnTo>
                <a:lnTo>
                  <a:pt x="23252" y="225611"/>
                </a:lnTo>
                <a:lnTo>
                  <a:pt x="11144" y="217455"/>
                </a:lnTo>
                <a:lnTo>
                  <a:pt x="2988" y="205347"/>
                </a:lnTo>
                <a:lnTo>
                  <a:pt x="0" y="190500"/>
                </a:lnTo>
                <a:lnTo>
                  <a:pt x="0" y="381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11567" y="1166875"/>
            <a:ext cx="578485" cy="948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0"/>
              </a:spcBef>
            </a:pPr>
            <a:r>
              <a:rPr sz="1100" b="1" spc="-10" dirty="0">
                <a:latin typeface="Trebuchet MS"/>
                <a:cs typeface="Trebuchet MS"/>
              </a:rPr>
              <a:t>DB</a:t>
            </a:r>
            <a:r>
              <a:rPr sz="1100" b="1" spc="-180" dirty="0">
                <a:latin typeface="Trebuchet MS"/>
                <a:cs typeface="Trebuchet MS"/>
              </a:rPr>
              <a:t> </a:t>
            </a:r>
            <a:r>
              <a:rPr sz="1100" b="1" spc="-40" dirty="0">
                <a:latin typeface="Trebuchet MS"/>
                <a:cs typeface="Trebuchet MS"/>
              </a:rPr>
              <a:t>Name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b="1" spc="-10" dirty="0">
                <a:latin typeface="Trebuchet MS"/>
                <a:cs typeface="Trebuchet MS"/>
              </a:rPr>
              <a:t>Month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5"/>
              </a:spcBef>
            </a:pPr>
            <a:r>
              <a:rPr sz="1100" b="1" spc="-45" dirty="0">
                <a:latin typeface="Trebuchet MS"/>
                <a:cs typeface="Trebuchet MS"/>
              </a:rPr>
              <a:t>PSR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83739" y="1912620"/>
            <a:ext cx="1676400" cy="228600"/>
          </a:xfrm>
          <a:custGeom>
            <a:avLst/>
            <a:gdLst/>
            <a:ahLst/>
            <a:cxnLst/>
            <a:rect l="l" t="t" r="r" b="b"/>
            <a:pathLst>
              <a:path w="1676400" h="228600">
                <a:moveTo>
                  <a:pt x="1638300" y="0"/>
                </a:moveTo>
                <a:lnTo>
                  <a:pt x="38100" y="0"/>
                </a:ln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0" y="190500"/>
                </a:lnTo>
                <a:lnTo>
                  <a:pt x="2988" y="205347"/>
                </a:lnTo>
                <a:lnTo>
                  <a:pt x="11144" y="217455"/>
                </a:lnTo>
                <a:lnTo>
                  <a:pt x="23252" y="225611"/>
                </a:lnTo>
                <a:lnTo>
                  <a:pt x="38100" y="228600"/>
                </a:lnTo>
                <a:lnTo>
                  <a:pt x="1638300" y="228600"/>
                </a:lnTo>
                <a:lnTo>
                  <a:pt x="1653147" y="225611"/>
                </a:lnTo>
                <a:lnTo>
                  <a:pt x="1665255" y="217455"/>
                </a:lnTo>
                <a:lnTo>
                  <a:pt x="1673411" y="205347"/>
                </a:lnTo>
                <a:lnTo>
                  <a:pt x="1676400" y="190500"/>
                </a:lnTo>
                <a:lnTo>
                  <a:pt x="1676400" y="38100"/>
                </a:lnTo>
                <a:lnTo>
                  <a:pt x="1673411" y="23252"/>
                </a:lnTo>
                <a:lnTo>
                  <a:pt x="1665255" y="11144"/>
                </a:lnTo>
                <a:lnTo>
                  <a:pt x="1653147" y="2988"/>
                </a:lnTo>
                <a:lnTo>
                  <a:pt x="16383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83739" y="1912620"/>
            <a:ext cx="1676400" cy="228600"/>
          </a:xfrm>
          <a:custGeom>
            <a:avLst/>
            <a:gdLst/>
            <a:ahLst/>
            <a:cxnLst/>
            <a:rect l="l" t="t" r="r" b="b"/>
            <a:pathLst>
              <a:path w="1676400" h="2286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1638300" y="0"/>
                </a:lnTo>
                <a:lnTo>
                  <a:pt x="1653147" y="2988"/>
                </a:lnTo>
                <a:lnTo>
                  <a:pt x="1665255" y="11144"/>
                </a:lnTo>
                <a:lnTo>
                  <a:pt x="1673411" y="23252"/>
                </a:lnTo>
                <a:lnTo>
                  <a:pt x="1676400" y="38100"/>
                </a:lnTo>
                <a:lnTo>
                  <a:pt x="1676400" y="190500"/>
                </a:lnTo>
                <a:lnTo>
                  <a:pt x="1673411" y="205347"/>
                </a:lnTo>
                <a:lnTo>
                  <a:pt x="1665255" y="217455"/>
                </a:lnTo>
                <a:lnTo>
                  <a:pt x="1653147" y="225611"/>
                </a:lnTo>
                <a:lnTo>
                  <a:pt x="1638300" y="228600"/>
                </a:lnTo>
                <a:lnTo>
                  <a:pt x="38100" y="228600"/>
                </a:lnTo>
                <a:lnTo>
                  <a:pt x="23252" y="225611"/>
                </a:lnTo>
                <a:lnTo>
                  <a:pt x="11144" y="217455"/>
                </a:lnTo>
                <a:lnTo>
                  <a:pt x="2988" y="205347"/>
                </a:lnTo>
                <a:lnTo>
                  <a:pt x="0" y="190500"/>
                </a:lnTo>
                <a:lnTo>
                  <a:pt x="0" y="381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47720" y="1930400"/>
            <a:ext cx="254000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47720" y="1544319"/>
            <a:ext cx="254000" cy="213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47720" y="1209039"/>
            <a:ext cx="254000" cy="213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205483" y="2372486"/>
          <a:ext cx="5768974" cy="1693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5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6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4604">
                        <a:lnSpc>
                          <a:spcPts val="1305"/>
                        </a:lnSpc>
                        <a:spcBef>
                          <a:spcPts val="5"/>
                        </a:spcBef>
                      </a:pPr>
                      <a:r>
                        <a:rPr sz="1100" b="1" spc="-45" dirty="0">
                          <a:latin typeface="Trebuchet MS"/>
                          <a:cs typeface="Trebuchet MS"/>
                        </a:rPr>
                        <a:t>PSR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4604">
                        <a:lnSpc>
                          <a:spcPts val="1305"/>
                        </a:lnSpc>
                        <a:spcBef>
                          <a:spcPts val="5"/>
                        </a:spcBef>
                      </a:pPr>
                      <a:r>
                        <a:rPr sz="1100" b="1" spc="-55" dirty="0">
                          <a:latin typeface="Trebuchet MS"/>
                          <a:cs typeface="Trebuchet MS"/>
                        </a:rPr>
                        <a:t>Total </a:t>
                      </a:r>
                      <a:r>
                        <a:rPr sz="1100" b="1" spc="-65" dirty="0">
                          <a:latin typeface="Trebuchet MS"/>
                          <a:cs typeface="Trebuchet MS"/>
                        </a:rPr>
                        <a:t>Target</a:t>
                      </a:r>
                      <a:r>
                        <a:rPr sz="1100" b="1" spc="-2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80" dirty="0">
                          <a:latin typeface="Trebuchet MS"/>
                          <a:cs typeface="Trebuchet MS"/>
                        </a:rPr>
                        <a:t>QTY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ts val="1305"/>
                        </a:lnSpc>
                        <a:spcBef>
                          <a:spcPts val="5"/>
                        </a:spcBef>
                      </a:pPr>
                      <a:r>
                        <a:rPr sz="1100" b="1" spc="-40" dirty="0">
                          <a:latin typeface="Trebuchet MS"/>
                          <a:cs typeface="Trebuchet MS"/>
                        </a:rPr>
                        <a:t>Amount</a:t>
                      </a:r>
                      <a:r>
                        <a:rPr sz="1100" b="1" spc="-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45" dirty="0">
                          <a:latin typeface="Trebuchet MS"/>
                          <a:cs typeface="Trebuchet MS"/>
                        </a:rPr>
                        <a:t>Value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6510">
                        <a:lnSpc>
                          <a:spcPts val="1305"/>
                        </a:lnSpc>
                        <a:spcBef>
                          <a:spcPts val="5"/>
                        </a:spcBef>
                      </a:pPr>
                      <a:r>
                        <a:rPr sz="1100" b="1" spc="-50" dirty="0">
                          <a:latin typeface="Trebuchet MS"/>
                          <a:cs typeface="Trebuchet MS"/>
                        </a:rPr>
                        <a:t>SKU</a:t>
                      </a:r>
                      <a:r>
                        <a:rPr sz="1100" b="1" spc="-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80" dirty="0">
                          <a:latin typeface="Trebuchet MS"/>
                          <a:cs typeface="Trebuchet MS"/>
                        </a:rPr>
                        <a:t>1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7145">
                        <a:lnSpc>
                          <a:spcPts val="1305"/>
                        </a:lnSpc>
                        <a:spcBef>
                          <a:spcPts val="5"/>
                        </a:spcBef>
                      </a:pPr>
                      <a:r>
                        <a:rPr sz="1100" b="1" spc="-50" dirty="0">
                          <a:latin typeface="Trebuchet MS"/>
                          <a:cs typeface="Trebuchet MS"/>
                        </a:rPr>
                        <a:t>SKU</a:t>
                      </a:r>
                      <a:r>
                        <a:rPr sz="1100" b="1" spc="-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80" dirty="0">
                          <a:latin typeface="Trebuchet MS"/>
                          <a:cs typeface="Trebuchet MS"/>
                        </a:rPr>
                        <a:t>2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7780">
                        <a:lnSpc>
                          <a:spcPts val="1305"/>
                        </a:lnSpc>
                        <a:spcBef>
                          <a:spcPts val="5"/>
                        </a:spcBef>
                      </a:pPr>
                      <a:r>
                        <a:rPr sz="1100" b="1" spc="-50" dirty="0">
                          <a:latin typeface="Trebuchet MS"/>
                          <a:cs typeface="Trebuchet MS"/>
                        </a:rPr>
                        <a:t>SKU</a:t>
                      </a:r>
                      <a:r>
                        <a:rPr sz="1100" b="1" spc="-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80" dirty="0">
                          <a:latin typeface="Trebuchet MS"/>
                          <a:cs typeface="Trebuchet MS"/>
                        </a:rPr>
                        <a:t>3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 gridSpan="3"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475"/>
                        </a:spcBef>
                      </a:pPr>
                      <a:r>
                        <a:rPr sz="1100" b="1" spc="-55" dirty="0">
                          <a:latin typeface="Trebuchet MS"/>
                          <a:cs typeface="Trebuchet MS"/>
                        </a:rPr>
                        <a:t>Total Set</a:t>
                      </a:r>
                      <a:r>
                        <a:rPr sz="1100" b="1" spc="-2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65" dirty="0">
                          <a:latin typeface="Trebuchet MS"/>
                          <a:cs typeface="Trebuchet MS"/>
                        </a:rPr>
                        <a:t>Target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490">
                <a:tc gridSpan="3">
                  <a:txBody>
                    <a:bodyPr/>
                    <a:lstStyle/>
                    <a:p>
                      <a:pPr marL="2164715">
                        <a:lnSpc>
                          <a:spcPts val="1295"/>
                        </a:lnSpc>
                        <a:spcBef>
                          <a:spcPts val="475"/>
                        </a:spcBef>
                      </a:pPr>
                      <a:r>
                        <a:rPr sz="1100" b="1" spc="-50" dirty="0">
                          <a:latin typeface="Trebuchet MS"/>
                          <a:cs typeface="Trebuchet MS"/>
                        </a:rPr>
                        <a:t>Changed</a:t>
                      </a:r>
                      <a:r>
                        <a:rPr sz="1100" b="1" spc="-1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50" dirty="0">
                          <a:latin typeface="Trebuchet MS"/>
                          <a:cs typeface="Trebuchet MS"/>
                        </a:rPr>
                        <a:t>Total</a:t>
                      </a:r>
                      <a:r>
                        <a:rPr sz="1100" b="1" spc="-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65" dirty="0">
                          <a:latin typeface="Trebuchet MS"/>
                          <a:cs typeface="Trebuchet MS"/>
                        </a:rPr>
                        <a:t>Target</a:t>
                      </a:r>
                      <a:r>
                        <a:rPr sz="1100" b="1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75" dirty="0">
                          <a:latin typeface="Trebuchet MS"/>
                          <a:cs typeface="Trebuchet MS"/>
                        </a:rPr>
                        <a:t>QTY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6146800" y="4155440"/>
            <a:ext cx="853440" cy="289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342760" y="4138231"/>
            <a:ext cx="46100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b="1" spc="-12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-114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800" b="1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64540" y="977900"/>
            <a:ext cx="6477000" cy="3784600"/>
          </a:xfrm>
          <a:custGeom>
            <a:avLst/>
            <a:gdLst/>
            <a:ahLst/>
            <a:cxnLst/>
            <a:rect l="l" t="t" r="r" b="b"/>
            <a:pathLst>
              <a:path w="6477000" h="3784600">
                <a:moveTo>
                  <a:pt x="0" y="630809"/>
                </a:moveTo>
                <a:lnTo>
                  <a:pt x="1730" y="583734"/>
                </a:lnTo>
                <a:lnTo>
                  <a:pt x="6839" y="537598"/>
                </a:lnTo>
                <a:lnTo>
                  <a:pt x="15205" y="492523"/>
                </a:lnTo>
                <a:lnTo>
                  <a:pt x="26706" y="448632"/>
                </a:lnTo>
                <a:lnTo>
                  <a:pt x="41221" y="406045"/>
                </a:lnTo>
                <a:lnTo>
                  <a:pt x="58626" y="364886"/>
                </a:lnTo>
                <a:lnTo>
                  <a:pt x="78801" y="325276"/>
                </a:lnTo>
                <a:lnTo>
                  <a:pt x="101623" y="287338"/>
                </a:lnTo>
                <a:lnTo>
                  <a:pt x="126971" y="251192"/>
                </a:lnTo>
                <a:lnTo>
                  <a:pt x="154722" y="216962"/>
                </a:lnTo>
                <a:lnTo>
                  <a:pt x="184754" y="184769"/>
                </a:lnTo>
                <a:lnTo>
                  <a:pt x="216946" y="154735"/>
                </a:lnTo>
                <a:lnTo>
                  <a:pt x="251176" y="126982"/>
                </a:lnTo>
                <a:lnTo>
                  <a:pt x="287321" y="101633"/>
                </a:lnTo>
                <a:lnTo>
                  <a:pt x="325259" y="78809"/>
                </a:lnTo>
                <a:lnTo>
                  <a:pt x="364870" y="58633"/>
                </a:lnTo>
                <a:lnTo>
                  <a:pt x="406030" y="41225"/>
                </a:lnTo>
                <a:lnTo>
                  <a:pt x="448618" y="26709"/>
                </a:lnTo>
                <a:lnTo>
                  <a:pt x="492512" y="15207"/>
                </a:lnTo>
                <a:lnTo>
                  <a:pt x="537589" y="6840"/>
                </a:lnTo>
                <a:lnTo>
                  <a:pt x="583729" y="1730"/>
                </a:lnTo>
                <a:lnTo>
                  <a:pt x="630809" y="0"/>
                </a:lnTo>
                <a:lnTo>
                  <a:pt x="5846191" y="0"/>
                </a:lnTo>
                <a:lnTo>
                  <a:pt x="5893265" y="1730"/>
                </a:lnTo>
                <a:lnTo>
                  <a:pt x="5939401" y="6840"/>
                </a:lnTo>
                <a:lnTo>
                  <a:pt x="5984476" y="15207"/>
                </a:lnTo>
                <a:lnTo>
                  <a:pt x="6028367" y="26709"/>
                </a:lnTo>
                <a:lnTo>
                  <a:pt x="6070954" y="41225"/>
                </a:lnTo>
                <a:lnTo>
                  <a:pt x="6112113" y="58633"/>
                </a:lnTo>
                <a:lnTo>
                  <a:pt x="6151723" y="78809"/>
                </a:lnTo>
                <a:lnTo>
                  <a:pt x="6189661" y="101633"/>
                </a:lnTo>
                <a:lnTo>
                  <a:pt x="6225807" y="126982"/>
                </a:lnTo>
                <a:lnTo>
                  <a:pt x="6260037" y="154735"/>
                </a:lnTo>
                <a:lnTo>
                  <a:pt x="6292230" y="184769"/>
                </a:lnTo>
                <a:lnTo>
                  <a:pt x="6322264" y="216962"/>
                </a:lnTo>
                <a:lnTo>
                  <a:pt x="6350017" y="251192"/>
                </a:lnTo>
                <a:lnTo>
                  <a:pt x="6375366" y="287338"/>
                </a:lnTo>
                <a:lnTo>
                  <a:pt x="6398190" y="325276"/>
                </a:lnTo>
                <a:lnTo>
                  <a:pt x="6418366" y="364886"/>
                </a:lnTo>
                <a:lnTo>
                  <a:pt x="6435774" y="406045"/>
                </a:lnTo>
                <a:lnTo>
                  <a:pt x="6450290" y="448632"/>
                </a:lnTo>
                <a:lnTo>
                  <a:pt x="6461792" y="492523"/>
                </a:lnTo>
                <a:lnTo>
                  <a:pt x="6470159" y="537598"/>
                </a:lnTo>
                <a:lnTo>
                  <a:pt x="6475269" y="583734"/>
                </a:lnTo>
                <a:lnTo>
                  <a:pt x="6477000" y="630809"/>
                </a:lnTo>
                <a:lnTo>
                  <a:pt x="6477000" y="3153791"/>
                </a:lnTo>
                <a:lnTo>
                  <a:pt x="6475269" y="3200865"/>
                </a:lnTo>
                <a:lnTo>
                  <a:pt x="6470159" y="3247001"/>
                </a:lnTo>
                <a:lnTo>
                  <a:pt x="6461792" y="3292076"/>
                </a:lnTo>
                <a:lnTo>
                  <a:pt x="6450290" y="3335967"/>
                </a:lnTo>
                <a:lnTo>
                  <a:pt x="6435774" y="3378554"/>
                </a:lnTo>
                <a:lnTo>
                  <a:pt x="6418366" y="3419713"/>
                </a:lnTo>
                <a:lnTo>
                  <a:pt x="6398190" y="3459323"/>
                </a:lnTo>
                <a:lnTo>
                  <a:pt x="6375366" y="3497261"/>
                </a:lnTo>
                <a:lnTo>
                  <a:pt x="6350017" y="3533407"/>
                </a:lnTo>
                <a:lnTo>
                  <a:pt x="6322264" y="3567637"/>
                </a:lnTo>
                <a:lnTo>
                  <a:pt x="6292230" y="3599830"/>
                </a:lnTo>
                <a:lnTo>
                  <a:pt x="6260037" y="3629864"/>
                </a:lnTo>
                <a:lnTo>
                  <a:pt x="6225807" y="3657617"/>
                </a:lnTo>
                <a:lnTo>
                  <a:pt x="6189661" y="3682966"/>
                </a:lnTo>
                <a:lnTo>
                  <a:pt x="6151723" y="3705790"/>
                </a:lnTo>
                <a:lnTo>
                  <a:pt x="6112113" y="3725966"/>
                </a:lnTo>
                <a:lnTo>
                  <a:pt x="6070954" y="3743374"/>
                </a:lnTo>
                <a:lnTo>
                  <a:pt x="6028367" y="3757890"/>
                </a:lnTo>
                <a:lnTo>
                  <a:pt x="5984476" y="3769392"/>
                </a:lnTo>
                <a:lnTo>
                  <a:pt x="5939401" y="3777759"/>
                </a:lnTo>
                <a:lnTo>
                  <a:pt x="5893265" y="3782869"/>
                </a:lnTo>
                <a:lnTo>
                  <a:pt x="5846191" y="3784600"/>
                </a:lnTo>
                <a:lnTo>
                  <a:pt x="630809" y="3784600"/>
                </a:lnTo>
                <a:lnTo>
                  <a:pt x="583729" y="3782869"/>
                </a:lnTo>
                <a:lnTo>
                  <a:pt x="537589" y="3777759"/>
                </a:lnTo>
                <a:lnTo>
                  <a:pt x="492512" y="3769392"/>
                </a:lnTo>
                <a:lnTo>
                  <a:pt x="448618" y="3757890"/>
                </a:lnTo>
                <a:lnTo>
                  <a:pt x="406030" y="3743374"/>
                </a:lnTo>
                <a:lnTo>
                  <a:pt x="364870" y="3725966"/>
                </a:lnTo>
                <a:lnTo>
                  <a:pt x="325259" y="3705790"/>
                </a:lnTo>
                <a:lnTo>
                  <a:pt x="287321" y="3682966"/>
                </a:lnTo>
                <a:lnTo>
                  <a:pt x="251176" y="3657617"/>
                </a:lnTo>
                <a:lnTo>
                  <a:pt x="216946" y="3629864"/>
                </a:lnTo>
                <a:lnTo>
                  <a:pt x="184754" y="3599830"/>
                </a:lnTo>
                <a:lnTo>
                  <a:pt x="154722" y="3567637"/>
                </a:lnTo>
                <a:lnTo>
                  <a:pt x="126971" y="3533407"/>
                </a:lnTo>
                <a:lnTo>
                  <a:pt x="101623" y="3497261"/>
                </a:lnTo>
                <a:lnTo>
                  <a:pt x="78801" y="3459323"/>
                </a:lnTo>
                <a:lnTo>
                  <a:pt x="58626" y="3419713"/>
                </a:lnTo>
                <a:lnTo>
                  <a:pt x="41221" y="3378554"/>
                </a:lnTo>
                <a:lnTo>
                  <a:pt x="26706" y="3335967"/>
                </a:lnTo>
                <a:lnTo>
                  <a:pt x="15205" y="3292076"/>
                </a:lnTo>
                <a:lnTo>
                  <a:pt x="6839" y="3247001"/>
                </a:lnTo>
                <a:lnTo>
                  <a:pt x="1730" y="3200865"/>
                </a:lnTo>
                <a:lnTo>
                  <a:pt x="0" y="3153791"/>
                </a:lnTo>
                <a:lnTo>
                  <a:pt x="0" y="63080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20" dirty="0"/>
              <a:t>Module: </a:t>
            </a:r>
            <a:r>
              <a:rPr spc="-75" dirty="0"/>
              <a:t>Target </a:t>
            </a:r>
            <a:r>
              <a:rPr spc="-55" dirty="0"/>
              <a:t>management </a:t>
            </a:r>
            <a:r>
              <a:rPr spc="240" dirty="0"/>
              <a:t>|</a:t>
            </a:r>
            <a:r>
              <a:rPr spc="-204" dirty="0"/>
              <a:t> </a:t>
            </a:r>
            <a:r>
              <a:rPr spc="-60" dirty="0"/>
              <a:t>Version:1.3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5</a:t>
            </a:fld>
            <a:endParaRPr spc="-6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6303" y="188277"/>
            <a:ext cx="61575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90" dirty="0"/>
              <a:t>Contribution </a:t>
            </a:r>
            <a:r>
              <a:rPr sz="4400" spc="-275" dirty="0"/>
              <a:t>Target</a:t>
            </a:r>
            <a:r>
              <a:rPr sz="4400" spc="-395" dirty="0"/>
              <a:t> </a:t>
            </a:r>
            <a:r>
              <a:rPr sz="4400" spc="-175" dirty="0"/>
              <a:t>Setting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46175" y="4119245"/>
            <a:ext cx="6746240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5080" indent="-284480">
              <a:lnSpc>
                <a:spcPct val="100000"/>
              </a:lnSpc>
              <a:spcBef>
                <a:spcPts val="100"/>
              </a:spcBef>
              <a:buChar char="•"/>
              <a:tabLst>
                <a:tab pos="296545" algn="l"/>
                <a:tab pos="297180" algn="l"/>
              </a:tabLst>
            </a:pPr>
            <a:r>
              <a:rPr sz="1800" spc="-70" dirty="0">
                <a:latin typeface="Arial"/>
                <a:cs typeface="Arial"/>
              </a:rPr>
              <a:t>First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all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user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will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select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40" dirty="0">
                <a:latin typeface="Arial"/>
                <a:cs typeface="Arial"/>
              </a:rPr>
              <a:t>a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month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and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its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weekend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days(if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any).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After  </a:t>
            </a:r>
            <a:r>
              <a:rPr sz="1800" spc="5" dirty="0">
                <a:latin typeface="Arial"/>
                <a:cs typeface="Arial"/>
              </a:rPr>
              <a:t>that </a:t>
            </a:r>
            <a:r>
              <a:rPr sz="1800" spc="-60" dirty="0">
                <a:latin typeface="Arial"/>
                <a:cs typeface="Arial"/>
              </a:rPr>
              <a:t>he/she </a:t>
            </a:r>
            <a:r>
              <a:rPr sz="1800" spc="-105" dirty="0">
                <a:latin typeface="Arial"/>
                <a:cs typeface="Arial"/>
              </a:rPr>
              <a:t>can</a:t>
            </a:r>
            <a:r>
              <a:rPr sz="1800" spc="-2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  <a:p>
            <a:pPr marL="297180" marR="96520" indent="-284480">
              <a:lnSpc>
                <a:spcPct val="100000"/>
              </a:lnSpc>
              <a:buChar char="•"/>
              <a:tabLst>
                <a:tab pos="296545" algn="l"/>
                <a:tab pos="297180" algn="l"/>
              </a:tabLst>
            </a:pPr>
            <a:r>
              <a:rPr sz="1800" spc="-95" dirty="0">
                <a:latin typeface="Arial"/>
                <a:cs typeface="Arial"/>
              </a:rPr>
              <a:t>From </a:t>
            </a:r>
            <a:r>
              <a:rPr sz="1800" spc="-40" dirty="0">
                <a:latin typeface="Arial"/>
                <a:cs typeface="Arial"/>
              </a:rPr>
              <a:t>all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90" dirty="0">
                <a:latin typeface="Arial"/>
                <a:cs typeface="Arial"/>
              </a:rPr>
              <a:t>averages/selected </a:t>
            </a:r>
            <a:r>
              <a:rPr sz="1800" spc="-15" dirty="0">
                <a:latin typeface="Arial"/>
                <a:cs typeface="Arial"/>
              </a:rPr>
              <a:t>or </a:t>
            </a:r>
            <a:r>
              <a:rPr sz="1800" spc="-85" dirty="0">
                <a:latin typeface="Arial"/>
                <a:cs typeface="Arial"/>
              </a:rPr>
              <a:t>single </a:t>
            </a:r>
            <a:r>
              <a:rPr sz="1800" spc="-40" dirty="0">
                <a:latin typeface="Arial"/>
                <a:cs typeface="Arial"/>
              </a:rPr>
              <a:t>type </a:t>
            </a:r>
            <a:r>
              <a:rPr sz="1800" spc="-100" dirty="0">
                <a:latin typeface="Arial"/>
                <a:cs typeface="Arial"/>
              </a:rPr>
              <a:t>system </a:t>
            </a:r>
            <a:r>
              <a:rPr sz="1800" spc="-5" dirty="0">
                <a:latin typeface="Arial"/>
                <a:cs typeface="Arial"/>
              </a:rPr>
              <a:t>will </a:t>
            </a:r>
            <a:r>
              <a:rPr sz="1800" spc="-75" dirty="0">
                <a:latin typeface="Arial"/>
                <a:cs typeface="Arial"/>
              </a:rPr>
              <a:t>show  </a:t>
            </a:r>
            <a:r>
              <a:rPr sz="1800" spc="-95" dirty="0">
                <a:latin typeface="Arial"/>
                <a:cs typeface="Arial"/>
              </a:rPr>
              <a:t>suggestions </a:t>
            </a:r>
            <a:r>
              <a:rPr sz="1800" spc="25" dirty="0">
                <a:latin typeface="Arial"/>
                <a:cs typeface="Arial"/>
              </a:rPr>
              <a:t>to </a:t>
            </a:r>
            <a:r>
              <a:rPr sz="1800" spc="-70" dirty="0">
                <a:latin typeface="Arial"/>
                <a:cs typeface="Arial"/>
              </a:rPr>
              <a:t>set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35" dirty="0">
                <a:latin typeface="Arial"/>
                <a:cs typeface="Arial"/>
              </a:rPr>
              <a:t>national </a:t>
            </a:r>
            <a:r>
              <a:rPr sz="1800" spc="-45" dirty="0">
                <a:latin typeface="Arial"/>
                <a:cs typeface="Arial"/>
              </a:rPr>
              <a:t>target. </a:t>
            </a:r>
            <a:r>
              <a:rPr sz="1800" spc="-110" dirty="0">
                <a:latin typeface="Arial"/>
                <a:cs typeface="Arial"/>
              </a:rPr>
              <a:t>User </a:t>
            </a:r>
            <a:r>
              <a:rPr sz="1800" spc="-95" dirty="0">
                <a:latin typeface="Arial"/>
                <a:cs typeface="Arial"/>
              </a:rPr>
              <a:t>also </a:t>
            </a:r>
            <a:r>
              <a:rPr sz="1800" spc="-75" dirty="0">
                <a:latin typeface="Arial"/>
                <a:cs typeface="Arial"/>
              </a:rPr>
              <a:t>add </a:t>
            </a:r>
            <a:r>
              <a:rPr sz="1800" spc="-80" dirty="0">
                <a:latin typeface="Arial"/>
                <a:cs typeface="Arial"/>
              </a:rPr>
              <a:t>added </a:t>
            </a:r>
            <a:r>
              <a:rPr sz="1800" spc="-10" dirty="0">
                <a:latin typeface="Arial"/>
                <a:cs typeface="Arial"/>
              </a:rPr>
              <a:t>qty </a:t>
            </a:r>
            <a:r>
              <a:rPr sz="1800" spc="-30" dirty="0">
                <a:latin typeface="Arial"/>
                <a:cs typeface="Arial"/>
              </a:rPr>
              <a:t>in </a:t>
            </a:r>
            <a:r>
              <a:rPr sz="1800" spc="-140" dirty="0">
                <a:latin typeface="Arial"/>
                <a:cs typeface="Arial"/>
              </a:rPr>
              <a:t>case  </a:t>
            </a:r>
            <a:r>
              <a:rPr sz="1800" spc="-10" dirty="0">
                <a:latin typeface="Arial"/>
                <a:cs typeface="Arial"/>
              </a:rPr>
              <a:t>or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90" dirty="0">
                <a:latin typeface="Arial"/>
                <a:cs typeface="Arial"/>
              </a:rPr>
              <a:t>%.</a:t>
            </a:r>
            <a:endParaRPr sz="1800">
              <a:latin typeface="Arial"/>
              <a:cs typeface="Arial"/>
            </a:endParaRPr>
          </a:p>
          <a:p>
            <a:pPr marL="297180" indent="-284480">
              <a:lnSpc>
                <a:spcPct val="100000"/>
              </a:lnSpc>
              <a:spcBef>
                <a:spcPts val="5"/>
              </a:spcBef>
              <a:buChar char="•"/>
              <a:tabLst>
                <a:tab pos="296545" algn="l"/>
                <a:tab pos="297180" algn="l"/>
              </a:tabLst>
            </a:pPr>
            <a:r>
              <a:rPr sz="1800" spc="-165" dirty="0">
                <a:latin typeface="Arial"/>
                <a:cs typeface="Arial"/>
              </a:rPr>
              <a:t>By </a:t>
            </a:r>
            <a:r>
              <a:rPr sz="1800" spc="-15" dirty="0">
                <a:latin typeface="Arial"/>
                <a:cs typeface="Arial"/>
              </a:rPr>
              <a:t>filtering </a:t>
            </a:r>
            <a:r>
              <a:rPr sz="1800" spc="-50" dirty="0">
                <a:latin typeface="Arial"/>
                <a:cs typeface="Arial"/>
              </a:rPr>
              <a:t>products, </a:t>
            </a:r>
            <a:r>
              <a:rPr sz="1800" spc="-45" dirty="0">
                <a:latin typeface="Arial"/>
                <a:cs typeface="Arial"/>
              </a:rPr>
              <a:t>target </a:t>
            </a:r>
            <a:r>
              <a:rPr sz="1800" spc="-105" dirty="0">
                <a:latin typeface="Arial"/>
                <a:cs typeface="Arial"/>
              </a:rPr>
              <a:t>can </a:t>
            </a:r>
            <a:r>
              <a:rPr sz="1800" spc="-75" dirty="0">
                <a:latin typeface="Arial"/>
                <a:cs typeface="Arial"/>
              </a:rPr>
              <a:t>be</a:t>
            </a:r>
            <a:r>
              <a:rPr sz="1800" spc="-21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set</a:t>
            </a:r>
            <a:endParaRPr sz="1800">
              <a:latin typeface="Arial"/>
              <a:cs typeface="Arial"/>
            </a:endParaRPr>
          </a:p>
          <a:p>
            <a:pPr marL="297180" indent="-284480">
              <a:lnSpc>
                <a:spcPct val="100000"/>
              </a:lnSpc>
              <a:spcBef>
                <a:spcPts val="5"/>
              </a:spcBef>
              <a:buChar char="•"/>
              <a:tabLst>
                <a:tab pos="296545" algn="l"/>
                <a:tab pos="297180" algn="l"/>
              </a:tabLst>
            </a:pPr>
            <a:r>
              <a:rPr sz="1800" spc="-40" dirty="0">
                <a:latin typeface="Arial"/>
                <a:cs typeface="Arial"/>
              </a:rPr>
              <a:t>Quantity </a:t>
            </a:r>
            <a:r>
              <a:rPr sz="1800" spc="-75" dirty="0">
                <a:latin typeface="Arial"/>
                <a:cs typeface="Arial"/>
              </a:rPr>
              <a:t>and </a:t>
            </a:r>
            <a:r>
              <a:rPr sz="1800" spc="-40" dirty="0">
                <a:latin typeface="Arial"/>
                <a:cs typeface="Arial"/>
              </a:rPr>
              <a:t>Amount </a:t>
            </a:r>
            <a:r>
              <a:rPr sz="1800" spc="-80" dirty="0">
                <a:latin typeface="Arial"/>
                <a:cs typeface="Arial"/>
              </a:rPr>
              <a:t>are </a:t>
            </a:r>
            <a:r>
              <a:rPr sz="1800" spc="-100" dirty="0">
                <a:latin typeface="Arial"/>
                <a:cs typeface="Arial"/>
              </a:rPr>
              <a:t>vise </a:t>
            </a:r>
            <a:r>
              <a:rPr sz="1800" spc="-110" dirty="0">
                <a:latin typeface="Arial"/>
                <a:cs typeface="Arial"/>
              </a:rPr>
              <a:t>versa</a:t>
            </a:r>
            <a:r>
              <a:rPr sz="1800" spc="-32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51660" y="1973579"/>
            <a:ext cx="1676400" cy="228600"/>
          </a:xfrm>
          <a:custGeom>
            <a:avLst/>
            <a:gdLst/>
            <a:ahLst/>
            <a:cxnLst/>
            <a:rect l="l" t="t" r="r" b="b"/>
            <a:pathLst>
              <a:path w="1676400" h="228600">
                <a:moveTo>
                  <a:pt x="1638300" y="0"/>
                </a:moveTo>
                <a:lnTo>
                  <a:pt x="38100" y="0"/>
                </a:ln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0" y="190500"/>
                </a:lnTo>
                <a:lnTo>
                  <a:pt x="2988" y="205347"/>
                </a:lnTo>
                <a:lnTo>
                  <a:pt x="11144" y="217455"/>
                </a:lnTo>
                <a:lnTo>
                  <a:pt x="23252" y="225611"/>
                </a:lnTo>
                <a:lnTo>
                  <a:pt x="38100" y="228600"/>
                </a:lnTo>
                <a:lnTo>
                  <a:pt x="1638300" y="228600"/>
                </a:lnTo>
                <a:lnTo>
                  <a:pt x="1653147" y="225611"/>
                </a:lnTo>
                <a:lnTo>
                  <a:pt x="1665255" y="217455"/>
                </a:lnTo>
                <a:lnTo>
                  <a:pt x="1673411" y="205347"/>
                </a:lnTo>
                <a:lnTo>
                  <a:pt x="1676400" y="190500"/>
                </a:lnTo>
                <a:lnTo>
                  <a:pt x="1676400" y="38100"/>
                </a:lnTo>
                <a:lnTo>
                  <a:pt x="1673411" y="23252"/>
                </a:lnTo>
                <a:lnTo>
                  <a:pt x="1665255" y="11144"/>
                </a:lnTo>
                <a:lnTo>
                  <a:pt x="1653147" y="2988"/>
                </a:lnTo>
                <a:lnTo>
                  <a:pt x="16383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51660" y="1973579"/>
            <a:ext cx="1676400" cy="228600"/>
          </a:xfrm>
          <a:custGeom>
            <a:avLst/>
            <a:gdLst/>
            <a:ahLst/>
            <a:cxnLst/>
            <a:rect l="l" t="t" r="r" b="b"/>
            <a:pathLst>
              <a:path w="1676400" h="2286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1638300" y="0"/>
                </a:lnTo>
                <a:lnTo>
                  <a:pt x="1653147" y="2988"/>
                </a:lnTo>
                <a:lnTo>
                  <a:pt x="1665255" y="11144"/>
                </a:lnTo>
                <a:lnTo>
                  <a:pt x="1673411" y="23252"/>
                </a:lnTo>
                <a:lnTo>
                  <a:pt x="1676400" y="38100"/>
                </a:lnTo>
                <a:lnTo>
                  <a:pt x="1676400" y="190500"/>
                </a:lnTo>
                <a:lnTo>
                  <a:pt x="1673411" y="205347"/>
                </a:lnTo>
                <a:lnTo>
                  <a:pt x="1665255" y="217455"/>
                </a:lnTo>
                <a:lnTo>
                  <a:pt x="1653147" y="225611"/>
                </a:lnTo>
                <a:lnTo>
                  <a:pt x="1638300" y="228600"/>
                </a:lnTo>
                <a:lnTo>
                  <a:pt x="38100" y="228600"/>
                </a:lnTo>
                <a:lnTo>
                  <a:pt x="23252" y="225611"/>
                </a:lnTo>
                <a:lnTo>
                  <a:pt x="11144" y="217455"/>
                </a:lnTo>
                <a:lnTo>
                  <a:pt x="2988" y="205347"/>
                </a:lnTo>
                <a:lnTo>
                  <a:pt x="0" y="190500"/>
                </a:lnTo>
                <a:lnTo>
                  <a:pt x="0" y="381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4075" y="1443355"/>
            <a:ext cx="894715" cy="725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20"/>
              </a:spcBef>
            </a:pPr>
            <a:r>
              <a:rPr sz="1100" b="1" spc="-65" dirty="0">
                <a:latin typeface="Trebuchet MS"/>
                <a:cs typeface="Trebuchet MS"/>
              </a:rPr>
              <a:t>Select</a:t>
            </a:r>
            <a:r>
              <a:rPr sz="1100" b="1" spc="-150" dirty="0">
                <a:latin typeface="Trebuchet MS"/>
                <a:cs typeface="Trebuchet MS"/>
              </a:rPr>
              <a:t> </a:t>
            </a:r>
            <a:r>
              <a:rPr sz="1100" b="1" spc="-5" dirty="0">
                <a:latin typeface="Trebuchet MS"/>
                <a:cs typeface="Trebuchet MS"/>
              </a:rPr>
              <a:t>Month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-55" dirty="0">
                <a:latin typeface="Trebuchet MS"/>
                <a:cs typeface="Trebuchet MS"/>
              </a:rPr>
              <a:t>Weekend</a:t>
            </a:r>
            <a:r>
              <a:rPr sz="1100" b="1" spc="-185" dirty="0">
                <a:latin typeface="Trebuchet MS"/>
                <a:cs typeface="Trebuchet MS"/>
              </a:rPr>
              <a:t> </a:t>
            </a:r>
            <a:r>
              <a:rPr sz="1100" b="1" spc="-30" dirty="0">
                <a:latin typeface="Trebuchet MS"/>
                <a:cs typeface="Trebuchet MS"/>
              </a:rPr>
              <a:t>Days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51660" y="1445260"/>
            <a:ext cx="1676400" cy="228600"/>
          </a:xfrm>
          <a:custGeom>
            <a:avLst/>
            <a:gdLst/>
            <a:ahLst/>
            <a:cxnLst/>
            <a:rect l="l" t="t" r="r" b="b"/>
            <a:pathLst>
              <a:path w="1676400" h="228600">
                <a:moveTo>
                  <a:pt x="1638300" y="0"/>
                </a:moveTo>
                <a:lnTo>
                  <a:pt x="38100" y="0"/>
                </a:ln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0" y="190500"/>
                </a:lnTo>
                <a:lnTo>
                  <a:pt x="2988" y="205347"/>
                </a:lnTo>
                <a:lnTo>
                  <a:pt x="11144" y="217455"/>
                </a:lnTo>
                <a:lnTo>
                  <a:pt x="23252" y="225611"/>
                </a:lnTo>
                <a:lnTo>
                  <a:pt x="38100" y="228600"/>
                </a:lnTo>
                <a:lnTo>
                  <a:pt x="1638300" y="228600"/>
                </a:lnTo>
                <a:lnTo>
                  <a:pt x="1653147" y="225611"/>
                </a:lnTo>
                <a:lnTo>
                  <a:pt x="1665255" y="217455"/>
                </a:lnTo>
                <a:lnTo>
                  <a:pt x="1673411" y="205347"/>
                </a:lnTo>
                <a:lnTo>
                  <a:pt x="1676400" y="190500"/>
                </a:lnTo>
                <a:lnTo>
                  <a:pt x="1676400" y="38100"/>
                </a:lnTo>
                <a:lnTo>
                  <a:pt x="1673411" y="23252"/>
                </a:lnTo>
                <a:lnTo>
                  <a:pt x="1665255" y="11144"/>
                </a:lnTo>
                <a:lnTo>
                  <a:pt x="1653147" y="2988"/>
                </a:lnTo>
                <a:lnTo>
                  <a:pt x="16383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51660" y="1445260"/>
            <a:ext cx="1676400" cy="228600"/>
          </a:xfrm>
          <a:custGeom>
            <a:avLst/>
            <a:gdLst/>
            <a:ahLst/>
            <a:cxnLst/>
            <a:rect l="l" t="t" r="r" b="b"/>
            <a:pathLst>
              <a:path w="1676400" h="2286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1638300" y="0"/>
                </a:lnTo>
                <a:lnTo>
                  <a:pt x="1653147" y="2988"/>
                </a:lnTo>
                <a:lnTo>
                  <a:pt x="1665255" y="11144"/>
                </a:lnTo>
                <a:lnTo>
                  <a:pt x="1673411" y="23252"/>
                </a:lnTo>
                <a:lnTo>
                  <a:pt x="1676400" y="38100"/>
                </a:lnTo>
                <a:lnTo>
                  <a:pt x="1676400" y="190500"/>
                </a:lnTo>
                <a:lnTo>
                  <a:pt x="1673411" y="205347"/>
                </a:lnTo>
                <a:lnTo>
                  <a:pt x="1665255" y="217455"/>
                </a:lnTo>
                <a:lnTo>
                  <a:pt x="1653147" y="225611"/>
                </a:lnTo>
                <a:lnTo>
                  <a:pt x="1638300" y="228600"/>
                </a:lnTo>
                <a:lnTo>
                  <a:pt x="38100" y="228600"/>
                </a:lnTo>
                <a:lnTo>
                  <a:pt x="23252" y="225611"/>
                </a:lnTo>
                <a:lnTo>
                  <a:pt x="11144" y="217455"/>
                </a:lnTo>
                <a:lnTo>
                  <a:pt x="2988" y="205347"/>
                </a:lnTo>
                <a:lnTo>
                  <a:pt x="0" y="190500"/>
                </a:lnTo>
                <a:lnTo>
                  <a:pt x="0" y="381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22250" y="2875660"/>
          <a:ext cx="8764902" cy="1210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90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29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569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9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968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45" dirty="0">
                          <a:latin typeface="Trebuchet MS"/>
                          <a:cs typeface="Trebuchet MS"/>
                        </a:rPr>
                        <a:t>Product/SKU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4604">
                        <a:lnSpc>
                          <a:spcPct val="100000"/>
                        </a:lnSpc>
                      </a:pPr>
                      <a:r>
                        <a:rPr sz="1100" b="1" spc="-45" dirty="0">
                          <a:latin typeface="Trebuchet MS"/>
                          <a:cs typeface="Trebuchet MS"/>
                        </a:rPr>
                        <a:t>Added </a:t>
                      </a:r>
                      <a:r>
                        <a:rPr sz="1100" b="1" spc="-50" dirty="0">
                          <a:latin typeface="Trebuchet MS"/>
                          <a:cs typeface="Trebuchet MS"/>
                        </a:rPr>
                        <a:t>qty</a:t>
                      </a:r>
                      <a:r>
                        <a:rPr sz="1100" b="1" spc="-2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50" dirty="0">
                          <a:latin typeface="Trebuchet MS"/>
                          <a:cs typeface="Trebuchet MS"/>
                        </a:rPr>
                        <a:t>in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  <a:p>
                      <a:pPr marL="14604">
                        <a:lnSpc>
                          <a:spcPts val="1300"/>
                        </a:lnSpc>
                        <a:spcBef>
                          <a:spcPts val="5"/>
                        </a:spcBef>
                      </a:pPr>
                      <a:r>
                        <a:rPr sz="1100" b="1" spc="-55" dirty="0">
                          <a:latin typeface="Trebuchet MS"/>
                          <a:cs typeface="Trebuchet MS"/>
                        </a:rPr>
                        <a:t>case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4604">
                        <a:lnSpc>
                          <a:spcPct val="100000"/>
                        </a:lnSpc>
                      </a:pPr>
                      <a:r>
                        <a:rPr sz="1100" b="1" spc="-65" dirty="0">
                          <a:latin typeface="Trebuchet MS"/>
                          <a:cs typeface="Trebuchet MS"/>
                        </a:rPr>
                        <a:t>Target</a:t>
                      </a:r>
                      <a:r>
                        <a:rPr sz="1100" b="1" spc="-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80" dirty="0">
                          <a:latin typeface="Trebuchet MS"/>
                          <a:cs typeface="Trebuchet MS"/>
                        </a:rPr>
                        <a:t>QTY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  <a:p>
                      <a:pPr marL="14604">
                        <a:lnSpc>
                          <a:spcPts val="1300"/>
                        </a:lnSpc>
                        <a:spcBef>
                          <a:spcPts val="5"/>
                        </a:spcBef>
                      </a:pPr>
                      <a:r>
                        <a:rPr sz="1100" b="1" spc="-55" dirty="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100" b="1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55" dirty="0">
                          <a:latin typeface="Trebuchet MS"/>
                          <a:cs typeface="Trebuchet MS"/>
                        </a:rPr>
                        <a:t>Case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240">
                        <a:lnSpc>
                          <a:spcPct val="100000"/>
                        </a:lnSpc>
                      </a:pPr>
                      <a:r>
                        <a:rPr sz="1100" b="1" spc="-65" dirty="0">
                          <a:latin typeface="Trebuchet MS"/>
                          <a:cs typeface="Trebuchet MS"/>
                        </a:rPr>
                        <a:t>Target</a:t>
                      </a:r>
                      <a:r>
                        <a:rPr sz="1100" b="1" spc="-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50" dirty="0">
                          <a:latin typeface="Trebuchet MS"/>
                          <a:cs typeface="Trebuchet MS"/>
                        </a:rPr>
                        <a:t>qty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  <a:p>
                      <a:pPr marL="15240">
                        <a:lnSpc>
                          <a:spcPts val="1300"/>
                        </a:lnSpc>
                        <a:spcBef>
                          <a:spcPts val="5"/>
                        </a:spcBef>
                      </a:pPr>
                      <a:r>
                        <a:rPr sz="1100" b="1" spc="-80" dirty="0">
                          <a:latin typeface="Trebuchet MS"/>
                          <a:cs typeface="Trebuchet MS"/>
                        </a:rPr>
                        <a:t>8</a:t>
                      </a:r>
                      <a:r>
                        <a:rPr sz="1100" b="1" spc="-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85" dirty="0">
                          <a:latin typeface="Trebuchet MS"/>
                          <a:cs typeface="Trebuchet MS"/>
                        </a:rPr>
                        <a:t>oz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100" b="1" spc="-65" dirty="0">
                          <a:latin typeface="Trebuchet MS"/>
                          <a:cs typeface="Trebuchet MS"/>
                        </a:rPr>
                        <a:t>Target </a:t>
                      </a:r>
                      <a:r>
                        <a:rPr sz="1100" b="1" spc="-80" dirty="0">
                          <a:latin typeface="Trebuchet MS"/>
                          <a:cs typeface="Trebuchet MS"/>
                        </a:rPr>
                        <a:t>QTY</a:t>
                      </a:r>
                      <a:r>
                        <a:rPr sz="1100" b="1" spc="-2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50" dirty="0">
                          <a:latin typeface="Trebuchet MS"/>
                          <a:cs typeface="Trebuchet MS"/>
                        </a:rPr>
                        <a:t>in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  <a:p>
                      <a:pPr marL="15875">
                        <a:lnSpc>
                          <a:spcPts val="1300"/>
                        </a:lnSpc>
                        <a:spcBef>
                          <a:spcPts val="5"/>
                        </a:spcBef>
                      </a:pPr>
                      <a:r>
                        <a:rPr sz="1100" b="1" spc="-55" dirty="0">
                          <a:latin typeface="Trebuchet MS"/>
                          <a:cs typeface="Trebuchet MS"/>
                        </a:rPr>
                        <a:t>Case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100" b="1" spc="-55" dirty="0">
                          <a:latin typeface="Trebuchet MS"/>
                          <a:cs typeface="Trebuchet MS"/>
                        </a:rPr>
                        <a:t>Total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  <a:p>
                      <a:pPr marL="15875">
                        <a:lnSpc>
                          <a:spcPts val="1300"/>
                        </a:lnSpc>
                        <a:spcBef>
                          <a:spcPts val="5"/>
                        </a:spcBef>
                      </a:pPr>
                      <a:r>
                        <a:rPr sz="1100" b="1" spc="-35" dirty="0">
                          <a:latin typeface="Trebuchet MS"/>
                          <a:cs typeface="Trebuchet MS"/>
                        </a:rPr>
                        <a:t>Amount/Value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1295"/>
                        </a:lnSpc>
                      </a:pPr>
                      <a:r>
                        <a:rPr sz="1100" b="1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b="1" spc="-10" dirty="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sz="1100" b="1" spc="-5" dirty="0">
                          <a:latin typeface="Trebuchet MS"/>
                          <a:cs typeface="Trebuchet MS"/>
                        </a:rPr>
                        <a:t>er</a:t>
                      </a:r>
                      <a:r>
                        <a:rPr sz="1100" b="1" spc="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b="1" spc="-15" dirty="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100" b="1" spc="-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b="1" dirty="0">
                          <a:latin typeface="Trebuchet MS"/>
                          <a:cs typeface="Trebuchet MS"/>
                        </a:rPr>
                        <a:t>/s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1100" b="1" spc="-65" dirty="0">
                          <a:latin typeface="Trebuchet MS"/>
                          <a:cs typeface="Trebuchet MS"/>
                        </a:rPr>
                        <a:t>elected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  <a:p>
                      <a:pPr marL="15875">
                        <a:lnSpc>
                          <a:spcPts val="1300"/>
                        </a:lnSpc>
                      </a:pPr>
                      <a:r>
                        <a:rPr sz="1100" b="1" spc="-60" dirty="0">
                          <a:latin typeface="Trebuchet MS"/>
                          <a:cs typeface="Trebuchet MS"/>
                        </a:rPr>
                        <a:t>criteria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6510">
                        <a:lnSpc>
                          <a:spcPct val="100000"/>
                        </a:lnSpc>
                      </a:pPr>
                      <a:r>
                        <a:rPr sz="1100" b="1" spc="-45" dirty="0">
                          <a:latin typeface="Trebuchet MS"/>
                          <a:cs typeface="Trebuchet MS"/>
                        </a:rPr>
                        <a:t>last </a:t>
                      </a:r>
                      <a:r>
                        <a:rPr sz="1100" b="1" spc="-85" dirty="0">
                          <a:latin typeface="Trebuchet MS"/>
                          <a:cs typeface="Trebuchet MS"/>
                        </a:rPr>
                        <a:t>12</a:t>
                      </a:r>
                      <a:r>
                        <a:rPr sz="1100" b="1" spc="-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40" dirty="0">
                          <a:latin typeface="Trebuchet MS"/>
                          <a:cs typeface="Trebuchet MS"/>
                        </a:rPr>
                        <a:t>months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  <a:p>
                      <a:pPr marL="16510">
                        <a:lnSpc>
                          <a:spcPts val="1300"/>
                        </a:lnSpc>
                        <a:spcBef>
                          <a:spcPts val="5"/>
                        </a:spcBef>
                      </a:pPr>
                      <a:r>
                        <a:rPr sz="1100" b="1" spc="-55" dirty="0">
                          <a:latin typeface="Trebuchet MS"/>
                          <a:cs typeface="Trebuchet MS"/>
                        </a:rPr>
                        <a:t>average</a:t>
                      </a:r>
                      <a:r>
                        <a:rPr sz="1100" b="1" spc="-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45" dirty="0">
                          <a:latin typeface="Trebuchet MS"/>
                          <a:cs typeface="Trebuchet MS"/>
                        </a:rPr>
                        <a:t>sales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6510">
                        <a:lnSpc>
                          <a:spcPct val="100000"/>
                        </a:lnSpc>
                      </a:pPr>
                      <a:r>
                        <a:rPr sz="1100" b="1" spc="-65" dirty="0">
                          <a:latin typeface="Trebuchet MS"/>
                          <a:cs typeface="Trebuchet MS"/>
                        </a:rPr>
                        <a:t>Last</a:t>
                      </a:r>
                      <a:r>
                        <a:rPr sz="1100" b="1" spc="-1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40" dirty="0">
                          <a:latin typeface="Trebuchet MS"/>
                          <a:cs typeface="Trebuchet MS"/>
                        </a:rPr>
                        <a:t>months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  <a:p>
                      <a:pPr marL="16510">
                        <a:lnSpc>
                          <a:spcPts val="1300"/>
                        </a:lnSpc>
                        <a:spcBef>
                          <a:spcPts val="5"/>
                        </a:spcBef>
                      </a:pPr>
                      <a:r>
                        <a:rPr sz="1100" b="1" spc="-45" dirty="0">
                          <a:latin typeface="Trebuchet MS"/>
                          <a:cs typeface="Trebuchet MS"/>
                        </a:rPr>
                        <a:t>Sales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6510">
                        <a:lnSpc>
                          <a:spcPct val="100000"/>
                        </a:lnSpc>
                      </a:pPr>
                      <a:r>
                        <a:rPr sz="1100" b="1" spc="-60" dirty="0">
                          <a:latin typeface="Trebuchet MS"/>
                          <a:cs typeface="Trebuchet MS"/>
                        </a:rPr>
                        <a:t>Last </a:t>
                      </a:r>
                      <a:r>
                        <a:rPr sz="1100" b="1" spc="-55" dirty="0">
                          <a:latin typeface="Trebuchet MS"/>
                          <a:cs typeface="Trebuchet MS"/>
                        </a:rPr>
                        <a:t>years</a:t>
                      </a:r>
                      <a:r>
                        <a:rPr sz="1100" b="1" spc="-22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40" dirty="0">
                          <a:latin typeface="Trebuchet MS"/>
                          <a:cs typeface="Trebuchet MS"/>
                        </a:rPr>
                        <a:t>same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  <a:p>
                      <a:pPr marL="16510">
                        <a:lnSpc>
                          <a:spcPts val="1300"/>
                        </a:lnSpc>
                        <a:spcBef>
                          <a:spcPts val="5"/>
                        </a:spcBef>
                      </a:pPr>
                      <a:r>
                        <a:rPr sz="1100" b="1" spc="-40" dirty="0">
                          <a:latin typeface="Trebuchet MS"/>
                          <a:cs typeface="Trebuchet MS"/>
                        </a:rPr>
                        <a:t>month</a:t>
                      </a:r>
                      <a:r>
                        <a:rPr sz="1100" b="1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50" dirty="0">
                          <a:latin typeface="Trebuchet MS"/>
                          <a:cs typeface="Trebuchet MS"/>
                        </a:rPr>
                        <a:t>Sales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300"/>
                        </a:lnSpc>
                        <a:spcBef>
                          <a:spcPts val="35"/>
                        </a:spcBef>
                      </a:pPr>
                      <a:r>
                        <a:rPr sz="1100" b="1" spc="-25" dirty="0">
                          <a:latin typeface="Trebuchet MS"/>
                          <a:cs typeface="Trebuchet MS"/>
                        </a:rPr>
                        <a:t>(amount/%)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40"/>
                        </a:spcBef>
                      </a:pPr>
                      <a:r>
                        <a:rPr sz="1100" b="1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100" b="1" spc="5" dirty="0">
                          <a:latin typeface="Trebuchet MS"/>
                          <a:cs typeface="Trebuchet MS"/>
                        </a:rPr>
                        <a:t>ta</a:t>
                      </a:r>
                      <a:r>
                        <a:rPr sz="1100" b="1" dirty="0">
                          <a:latin typeface="Trebuchet MS"/>
                          <a:cs typeface="Trebuchet MS"/>
                        </a:rPr>
                        <a:t>l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6355079" y="2565400"/>
            <a:ext cx="254000" cy="17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93280" y="2580639"/>
            <a:ext cx="254000" cy="17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19440" y="2565400"/>
            <a:ext cx="254000" cy="17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20" dirty="0"/>
              <a:t>Module: </a:t>
            </a:r>
            <a:r>
              <a:rPr spc="-75" dirty="0"/>
              <a:t>Target </a:t>
            </a:r>
            <a:r>
              <a:rPr spc="-55" dirty="0"/>
              <a:t>management </a:t>
            </a:r>
            <a:r>
              <a:rPr spc="240" dirty="0"/>
              <a:t>|</a:t>
            </a:r>
            <a:r>
              <a:rPr spc="-204" dirty="0"/>
              <a:t> </a:t>
            </a:r>
            <a:r>
              <a:rPr spc="-60" dirty="0"/>
              <a:t>Version:1.3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6</a:t>
            </a:fld>
            <a:endParaRPr spc="-6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71169" y="1060450"/>
          <a:ext cx="8279123" cy="4556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55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3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3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3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43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43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43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62560">
                <a:tc gridSpan="1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5240" algn="ctr">
                        <a:lnSpc>
                          <a:spcPct val="100000"/>
                        </a:lnSpc>
                      </a:pPr>
                      <a:r>
                        <a:rPr sz="1000" spc="-85" dirty="0">
                          <a:latin typeface="Arial"/>
                          <a:cs typeface="Arial"/>
                        </a:rPr>
                        <a:t>Geo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Target</a:t>
                      </a:r>
                      <a:r>
                        <a:rPr sz="10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Month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170"/>
                        </a:lnSpc>
                      </a:pPr>
                      <a:r>
                        <a:rPr sz="1000" spc="-40" dirty="0">
                          <a:latin typeface="Arial"/>
                          <a:cs typeface="Arial"/>
                        </a:rPr>
                        <a:t>Total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target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qty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160"/>
                        </a:lnSpc>
                      </a:pPr>
                      <a:r>
                        <a:rPr sz="1000" spc="-155" dirty="0">
                          <a:latin typeface="Arial"/>
                          <a:cs typeface="Arial"/>
                        </a:rPr>
                        <a:t>SKU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160"/>
                        </a:lnSpc>
                      </a:pPr>
                      <a:r>
                        <a:rPr sz="1000" spc="-155" dirty="0">
                          <a:latin typeface="Arial"/>
                          <a:cs typeface="Arial"/>
                        </a:rPr>
                        <a:t>SKU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160"/>
                        </a:lnSpc>
                      </a:pPr>
                      <a:r>
                        <a:rPr sz="1000" spc="-155" dirty="0">
                          <a:latin typeface="Arial"/>
                          <a:cs typeface="Arial"/>
                        </a:rPr>
                        <a:t>SKU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160"/>
                        </a:lnSpc>
                      </a:pPr>
                      <a:r>
                        <a:rPr sz="1000" spc="-155" dirty="0">
                          <a:latin typeface="Arial"/>
                          <a:cs typeface="Arial"/>
                        </a:rPr>
                        <a:t>SKU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160"/>
                        </a:lnSpc>
                      </a:pPr>
                      <a:r>
                        <a:rPr sz="1000" spc="-155" dirty="0">
                          <a:latin typeface="Arial"/>
                          <a:cs typeface="Arial"/>
                        </a:rPr>
                        <a:t>SKU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155" dirty="0">
                          <a:latin typeface="Arial"/>
                          <a:cs typeface="Arial"/>
                        </a:rPr>
                        <a:t>SKU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R="38100" algn="ctr">
                        <a:lnSpc>
                          <a:spcPct val="100000"/>
                        </a:lnSpc>
                      </a:pPr>
                      <a:r>
                        <a:rPr sz="1000" spc="-15" dirty="0">
                          <a:latin typeface="Arial"/>
                          <a:cs typeface="Arial"/>
                        </a:rPr>
                        <a:t>Unit</a:t>
                      </a:r>
                      <a:r>
                        <a:rPr sz="10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70"/>
                        </a:lnSpc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Territo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-15" dirty="0">
                          <a:latin typeface="Arial"/>
                          <a:cs typeface="Arial"/>
                        </a:rPr>
                        <a:t>ry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6195" algn="ctr">
                        <a:lnSpc>
                          <a:spcPct val="100000"/>
                        </a:lnSpc>
                      </a:pPr>
                      <a:r>
                        <a:rPr sz="1000" spc="-60" dirty="0">
                          <a:latin typeface="Arial"/>
                          <a:cs typeface="Arial"/>
                        </a:rPr>
                        <a:t>Area</a:t>
                      </a:r>
                      <a:r>
                        <a:rPr sz="10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000" spc="-125" dirty="0">
                          <a:latin typeface="Arial"/>
                          <a:cs typeface="Arial"/>
                        </a:rPr>
                        <a:t>DB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000" spc="-190" dirty="0">
                          <a:latin typeface="Arial"/>
                          <a:cs typeface="Arial"/>
                        </a:rPr>
                        <a:t>PSR</a:t>
                      </a:r>
                      <a:r>
                        <a:rPr sz="1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R="38100" algn="ctr">
                        <a:lnSpc>
                          <a:spcPct val="100000"/>
                        </a:lnSpc>
                      </a:pPr>
                      <a:r>
                        <a:rPr sz="1000" spc="-15" dirty="0">
                          <a:latin typeface="Arial"/>
                          <a:cs typeface="Arial"/>
                        </a:rPr>
                        <a:t>Unit</a:t>
                      </a:r>
                      <a:r>
                        <a:rPr sz="10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70"/>
                        </a:lnSpc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Territo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-15" dirty="0">
                          <a:latin typeface="Arial"/>
                          <a:cs typeface="Arial"/>
                        </a:rPr>
                        <a:t>ry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6195" algn="ctr">
                        <a:lnSpc>
                          <a:spcPct val="100000"/>
                        </a:lnSpc>
                      </a:pPr>
                      <a:r>
                        <a:rPr sz="1000" spc="-60" dirty="0">
                          <a:latin typeface="Arial"/>
                          <a:cs typeface="Arial"/>
                        </a:rPr>
                        <a:t>Area</a:t>
                      </a:r>
                      <a:r>
                        <a:rPr sz="10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000" spc="-125" dirty="0">
                          <a:latin typeface="Arial"/>
                          <a:cs typeface="Arial"/>
                        </a:rPr>
                        <a:t>DB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000" spc="-190" dirty="0">
                          <a:latin typeface="Arial"/>
                          <a:cs typeface="Arial"/>
                        </a:rPr>
                        <a:t>PSR</a:t>
                      </a:r>
                      <a:r>
                        <a:rPr sz="1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560">
                <a:tc gridSpan="1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5240" algn="ctr">
                        <a:lnSpc>
                          <a:spcPct val="100000"/>
                        </a:lnSpc>
                      </a:pPr>
                      <a:r>
                        <a:rPr sz="1000" spc="-85" dirty="0">
                          <a:latin typeface="Arial"/>
                          <a:cs typeface="Arial"/>
                        </a:rPr>
                        <a:t>Geo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Target</a:t>
                      </a:r>
                      <a:r>
                        <a:rPr sz="10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Month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175"/>
                        </a:lnSpc>
                      </a:pPr>
                      <a:r>
                        <a:rPr sz="1000" spc="-40" dirty="0">
                          <a:latin typeface="Arial"/>
                          <a:cs typeface="Arial"/>
                        </a:rPr>
                        <a:t>Total</a:t>
                      </a:r>
                      <a:r>
                        <a:rPr sz="10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target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qty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155"/>
                        </a:lnSpc>
                      </a:pPr>
                      <a:r>
                        <a:rPr sz="1000" spc="-155" dirty="0">
                          <a:latin typeface="Arial"/>
                          <a:cs typeface="Arial"/>
                        </a:rPr>
                        <a:t>SKU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155"/>
                        </a:lnSpc>
                      </a:pPr>
                      <a:r>
                        <a:rPr sz="1000" spc="-155" dirty="0">
                          <a:latin typeface="Arial"/>
                          <a:cs typeface="Arial"/>
                        </a:rPr>
                        <a:t>SKU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155"/>
                        </a:lnSpc>
                      </a:pPr>
                      <a:r>
                        <a:rPr sz="1000" spc="-155" dirty="0">
                          <a:latin typeface="Arial"/>
                          <a:cs typeface="Arial"/>
                        </a:rPr>
                        <a:t>SKU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155"/>
                        </a:lnSpc>
                      </a:pPr>
                      <a:r>
                        <a:rPr sz="1000" spc="-155" dirty="0">
                          <a:latin typeface="Arial"/>
                          <a:cs typeface="Arial"/>
                        </a:rPr>
                        <a:t>SKU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155"/>
                        </a:lnSpc>
                      </a:pPr>
                      <a:r>
                        <a:rPr sz="1000" spc="-155" dirty="0">
                          <a:latin typeface="Arial"/>
                          <a:cs typeface="Arial"/>
                        </a:rPr>
                        <a:t>SKU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155"/>
                        </a:lnSpc>
                      </a:pPr>
                      <a:r>
                        <a:rPr sz="1000" spc="-155" dirty="0">
                          <a:latin typeface="Arial"/>
                          <a:cs typeface="Arial"/>
                        </a:rPr>
                        <a:t>SKU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000" b="1" spc="-60" dirty="0">
                          <a:latin typeface="Trebuchet MS"/>
                          <a:cs typeface="Trebuchet MS"/>
                        </a:rPr>
                        <a:t>Unit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R="38735" algn="ctr">
                        <a:lnSpc>
                          <a:spcPct val="100000"/>
                        </a:lnSpc>
                      </a:pPr>
                      <a:r>
                        <a:rPr sz="1000" spc="-15" dirty="0">
                          <a:latin typeface="Arial"/>
                          <a:cs typeface="Arial"/>
                        </a:rPr>
                        <a:t>Unit</a:t>
                      </a:r>
                      <a:r>
                        <a:rPr sz="10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75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Territo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-15" dirty="0">
                          <a:latin typeface="Arial"/>
                          <a:cs typeface="Arial"/>
                        </a:rPr>
                        <a:t>ry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6195" algn="ctr">
                        <a:lnSpc>
                          <a:spcPct val="100000"/>
                        </a:lnSpc>
                      </a:pPr>
                      <a:r>
                        <a:rPr sz="1000" spc="-60" dirty="0">
                          <a:latin typeface="Arial"/>
                          <a:cs typeface="Arial"/>
                        </a:rPr>
                        <a:t>Area</a:t>
                      </a:r>
                      <a:r>
                        <a:rPr sz="10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000" spc="-125" dirty="0">
                          <a:latin typeface="Arial"/>
                          <a:cs typeface="Arial"/>
                        </a:rPr>
                        <a:t>DB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000" spc="-185" dirty="0">
                          <a:latin typeface="Arial"/>
                          <a:cs typeface="Arial"/>
                        </a:rPr>
                        <a:t>PSR</a:t>
                      </a:r>
                      <a:r>
                        <a:rPr sz="10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R="387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15" dirty="0">
                          <a:latin typeface="Arial"/>
                          <a:cs typeface="Arial"/>
                        </a:rPr>
                        <a:t>Unit</a:t>
                      </a:r>
                      <a:r>
                        <a:rPr sz="10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75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Territo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-15" dirty="0">
                          <a:latin typeface="Arial"/>
                          <a:cs typeface="Arial"/>
                        </a:rPr>
                        <a:t>ry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61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60" dirty="0">
                          <a:latin typeface="Arial"/>
                          <a:cs typeface="Arial"/>
                        </a:rPr>
                        <a:t>Area</a:t>
                      </a:r>
                      <a:r>
                        <a:rPr sz="10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125" dirty="0">
                          <a:latin typeface="Arial"/>
                          <a:cs typeface="Arial"/>
                        </a:rPr>
                        <a:t>DB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185" dirty="0">
                          <a:latin typeface="Arial"/>
                          <a:cs typeface="Arial"/>
                        </a:rPr>
                        <a:t>PSR</a:t>
                      </a:r>
                      <a:r>
                        <a:rPr sz="10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2560">
                <a:tc gridSpan="1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75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4604" algn="ctr">
                        <a:lnSpc>
                          <a:spcPct val="100000"/>
                        </a:lnSpc>
                      </a:pPr>
                      <a:r>
                        <a:rPr sz="1000" spc="-85" dirty="0">
                          <a:latin typeface="Arial"/>
                          <a:cs typeface="Arial"/>
                        </a:rPr>
                        <a:t>Geo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Target</a:t>
                      </a:r>
                      <a:r>
                        <a:rPr sz="10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Month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180"/>
                        </a:lnSpc>
                      </a:pPr>
                      <a:r>
                        <a:rPr sz="1000" spc="-40" dirty="0">
                          <a:latin typeface="Arial"/>
                          <a:cs typeface="Arial"/>
                        </a:rPr>
                        <a:t>Total</a:t>
                      </a:r>
                      <a:r>
                        <a:rPr sz="10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target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qty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145"/>
                        </a:lnSpc>
                      </a:pPr>
                      <a:r>
                        <a:rPr sz="1000" spc="-155" dirty="0">
                          <a:latin typeface="Arial"/>
                          <a:cs typeface="Arial"/>
                        </a:rPr>
                        <a:t>SKU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145"/>
                        </a:lnSpc>
                      </a:pPr>
                      <a:r>
                        <a:rPr sz="1000" spc="-155" dirty="0">
                          <a:latin typeface="Arial"/>
                          <a:cs typeface="Arial"/>
                        </a:rPr>
                        <a:t>SKU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145"/>
                        </a:lnSpc>
                      </a:pPr>
                      <a:r>
                        <a:rPr sz="1000" spc="-155" dirty="0">
                          <a:latin typeface="Arial"/>
                          <a:cs typeface="Arial"/>
                        </a:rPr>
                        <a:t>SKU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145"/>
                        </a:lnSpc>
                      </a:pPr>
                      <a:r>
                        <a:rPr sz="1000" spc="-155" dirty="0">
                          <a:latin typeface="Arial"/>
                          <a:cs typeface="Arial"/>
                        </a:rPr>
                        <a:t>SKU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145"/>
                        </a:lnSpc>
                      </a:pPr>
                      <a:r>
                        <a:rPr sz="1000" spc="-155" dirty="0">
                          <a:latin typeface="Arial"/>
                          <a:cs typeface="Arial"/>
                        </a:rPr>
                        <a:t>SKU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145"/>
                        </a:lnSpc>
                      </a:pPr>
                      <a:r>
                        <a:rPr sz="1000" spc="-155" dirty="0">
                          <a:latin typeface="Arial"/>
                          <a:cs typeface="Arial"/>
                        </a:rPr>
                        <a:t>SKU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75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Trebuchet MS"/>
                          <a:cs typeface="Trebuchet MS"/>
                        </a:rPr>
                        <a:t>TDM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8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Territo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-15" dirty="0">
                          <a:latin typeface="Arial"/>
                          <a:cs typeface="Arial"/>
                        </a:rPr>
                        <a:t>ry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6195" algn="ctr">
                        <a:lnSpc>
                          <a:spcPct val="100000"/>
                        </a:lnSpc>
                      </a:pPr>
                      <a:r>
                        <a:rPr sz="1000" spc="-60" dirty="0">
                          <a:latin typeface="Arial"/>
                          <a:cs typeface="Arial"/>
                        </a:rPr>
                        <a:t>Area</a:t>
                      </a:r>
                      <a:r>
                        <a:rPr sz="10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000" spc="-125" dirty="0">
                          <a:latin typeface="Arial"/>
                          <a:cs typeface="Arial"/>
                        </a:rPr>
                        <a:t>DB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000" spc="-190" dirty="0">
                          <a:latin typeface="Arial"/>
                          <a:cs typeface="Arial"/>
                        </a:rPr>
                        <a:t>PSR</a:t>
                      </a:r>
                      <a:r>
                        <a:rPr sz="1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575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85"/>
                        </a:lnSpc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Territo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-15" dirty="0">
                          <a:latin typeface="Arial"/>
                          <a:cs typeface="Arial"/>
                        </a:rPr>
                        <a:t>ry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61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60" dirty="0">
                          <a:latin typeface="Arial"/>
                          <a:cs typeface="Arial"/>
                        </a:rPr>
                        <a:t>Area</a:t>
                      </a:r>
                      <a:r>
                        <a:rPr sz="10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125" dirty="0">
                          <a:latin typeface="Arial"/>
                          <a:cs typeface="Arial"/>
                        </a:rPr>
                        <a:t>DB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190" dirty="0">
                          <a:latin typeface="Arial"/>
                          <a:cs typeface="Arial"/>
                        </a:rPr>
                        <a:t>PSR</a:t>
                      </a:r>
                      <a:r>
                        <a:rPr sz="1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2560">
                <a:tc gridSpan="1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575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6510" algn="ctr">
                        <a:lnSpc>
                          <a:spcPts val="1195"/>
                        </a:lnSpc>
                      </a:pPr>
                      <a:r>
                        <a:rPr sz="1000" spc="-85" dirty="0">
                          <a:latin typeface="Arial"/>
                          <a:cs typeface="Arial"/>
                        </a:rPr>
                        <a:t>Geo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ts val="1195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Target</a:t>
                      </a:r>
                      <a:r>
                        <a:rPr sz="10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Month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185"/>
                        </a:lnSpc>
                      </a:pPr>
                      <a:r>
                        <a:rPr sz="1000" spc="-40" dirty="0">
                          <a:latin typeface="Arial"/>
                          <a:cs typeface="Arial"/>
                        </a:rPr>
                        <a:t>Total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target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qty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140"/>
                        </a:lnSpc>
                      </a:pPr>
                      <a:r>
                        <a:rPr sz="1000" spc="-155" dirty="0">
                          <a:latin typeface="Arial"/>
                          <a:cs typeface="Arial"/>
                        </a:rPr>
                        <a:t>SKU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140"/>
                        </a:lnSpc>
                      </a:pPr>
                      <a:r>
                        <a:rPr sz="1000" spc="-155" dirty="0">
                          <a:latin typeface="Arial"/>
                          <a:cs typeface="Arial"/>
                        </a:rPr>
                        <a:t>SKU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140"/>
                        </a:lnSpc>
                      </a:pPr>
                      <a:r>
                        <a:rPr sz="1000" spc="-155" dirty="0">
                          <a:latin typeface="Arial"/>
                          <a:cs typeface="Arial"/>
                        </a:rPr>
                        <a:t>SKU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140"/>
                        </a:lnSpc>
                      </a:pPr>
                      <a:r>
                        <a:rPr sz="1000" spc="-155" dirty="0">
                          <a:latin typeface="Arial"/>
                          <a:cs typeface="Arial"/>
                        </a:rPr>
                        <a:t>SKU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140"/>
                        </a:lnSpc>
                      </a:pPr>
                      <a:r>
                        <a:rPr sz="1000" spc="-155" dirty="0">
                          <a:latin typeface="Arial"/>
                          <a:cs typeface="Arial"/>
                        </a:rPr>
                        <a:t>SKU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140"/>
                        </a:lnSpc>
                      </a:pPr>
                      <a:r>
                        <a:rPr sz="1000" spc="-155" dirty="0">
                          <a:latin typeface="Arial"/>
                          <a:cs typeface="Arial"/>
                        </a:rPr>
                        <a:t>SKU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321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195"/>
                        </a:lnSpc>
                        <a:spcBef>
                          <a:spcPts val="5"/>
                        </a:spcBef>
                      </a:pPr>
                      <a:r>
                        <a:rPr sz="1000" b="1" spc="-90" dirty="0">
                          <a:latin typeface="Trebuchet MS"/>
                          <a:cs typeface="Trebuchet MS"/>
                        </a:rPr>
                        <a:t>CE</a:t>
                      </a:r>
                      <a:r>
                        <a:rPr sz="1000" b="1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b="1" spc="-55" dirty="0">
                          <a:latin typeface="Trebuchet MS"/>
                          <a:cs typeface="Trebuchet MS"/>
                        </a:rPr>
                        <a:t>Area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ts val="1195"/>
                        </a:lnSpc>
                        <a:spcBef>
                          <a:spcPts val="5"/>
                        </a:spcBef>
                      </a:pPr>
                      <a:r>
                        <a:rPr sz="1000" spc="-125" dirty="0">
                          <a:latin typeface="Arial"/>
                          <a:cs typeface="Arial"/>
                        </a:rPr>
                        <a:t>DB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ts val="1195"/>
                        </a:lnSpc>
                        <a:spcBef>
                          <a:spcPts val="5"/>
                        </a:spcBef>
                      </a:pPr>
                      <a:r>
                        <a:rPr sz="1000" spc="-190" dirty="0">
                          <a:latin typeface="Arial"/>
                          <a:cs typeface="Arial"/>
                        </a:rPr>
                        <a:t>PSR</a:t>
                      </a:r>
                      <a:r>
                        <a:rPr sz="1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256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185"/>
                        </a:lnSpc>
                      </a:pPr>
                      <a:r>
                        <a:rPr sz="1000" spc="-125" dirty="0">
                          <a:latin typeface="Arial"/>
                          <a:cs typeface="Arial"/>
                        </a:rPr>
                        <a:t>DB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185"/>
                        </a:lnSpc>
                      </a:pPr>
                      <a:r>
                        <a:rPr sz="1000" spc="-190" dirty="0">
                          <a:latin typeface="Arial"/>
                          <a:cs typeface="Arial"/>
                        </a:rPr>
                        <a:t>PSR</a:t>
                      </a:r>
                      <a:r>
                        <a:rPr sz="1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2560">
                <a:tc gridSpan="1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20" dirty="0"/>
              <a:t>Module: </a:t>
            </a:r>
            <a:r>
              <a:rPr spc="-75" dirty="0"/>
              <a:t>Target </a:t>
            </a:r>
            <a:r>
              <a:rPr spc="-55" dirty="0"/>
              <a:t>management </a:t>
            </a:r>
            <a:r>
              <a:rPr spc="240" dirty="0"/>
              <a:t>|</a:t>
            </a:r>
            <a:r>
              <a:rPr spc="-204" dirty="0"/>
              <a:t> </a:t>
            </a:r>
            <a:r>
              <a:rPr spc="-60" dirty="0"/>
              <a:t>Version:1.3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7</a:t>
            </a:fld>
            <a:endParaRPr spc="-6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Geo </a:t>
            </a:r>
            <a:r>
              <a:rPr spc="-125" dirty="0"/>
              <a:t>wise </a:t>
            </a:r>
            <a:r>
              <a:rPr spc="-175" dirty="0"/>
              <a:t>Target </a:t>
            </a:r>
            <a:r>
              <a:rPr spc="-110" dirty="0"/>
              <a:t>View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1239" y="2595879"/>
            <a:ext cx="1005840" cy="452120"/>
          </a:xfrm>
          <a:prstGeom prst="rect">
            <a:avLst/>
          </a:prstGeom>
          <a:solidFill>
            <a:srgbClr val="7E7E7E"/>
          </a:solidFill>
        </p:spPr>
        <p:txBody>
          <a:bodyPr vert="horz" wrap="square" lIns="0" tIns="124460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980"/>
              </a:spcBef>
            </a:pP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Target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3446" y="530542"/>
            <a:ext cx="13735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/>
              <a:t>Target</a:t>
            </a:r>
            <a:r>
              <a:rPr sz="1800" spc="-150" dirty="0"/>
              <a:t> </a:t>
            </a:r>
            <a:r>
              <a:rPr sz="1800" spc="-40" dirty="0"/>
              <a:t>Module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6551104" y="4134103"/>
            <a:ext cx="421005" cy="182880"/>
          </a:xfrm>
          <a:prstGeom prst="rect">
            <a:avLst/>
          </a:prstGeom>
          <a:solidFill>
            <a:srgbClr val="E9ECF4"/>
          </a:solidFill>
          <a:ln w="12700">
            <a:solidFill>
              <a:srgbClr val="FFFFFF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55"/>
              </a:spcBef>
            </a:pPr>
            <a:r>
              <a:rPr sz="1100" spc="-55" dirty="0">
                <a:latin typeface="Arial"/>
                <a:cs typeface="Arial"/>
              </a:rPr>
              <a:t>Tar.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71982" y="4134103"/>
            <a:ext cx="457200" cy="182880"/>
          </a:xfrm>
          <a:prstGeom prst="rect">
            <a:avLst/>
          </a:prstGeom>
          <a:solidFill>
            <a:srgbClr val="E9ECF4"/>
          </a:solidFill>
          <a:ln w="12700">
            <a:solidFill>
              <a:srgbClr val="FFFFFF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55"/>
              </a:spcBef>
            </a:pPr>
            <a:r>
              <a:rPr sz="1100" spc="-50" dirty="0">
                <a:latin typeface="Arial"/>
                <a:cs typeface="Arial"/>
              </a:rPr>
              <a:t>Achv.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4890" y="4323334"/>
            <a:ext cx="440055" cy="170180"/>
          </a:xfrm>
          <a:prstGeom prst="rect">
            <a:avLst/>
          </a:prstGeom>
          <a:solidFill>
            <a:srgbClr val="E9ECF4"/>
          </a:solidFill>
        </p:spPr>
        <p:txBody>
          <a:bodyPr vert="horz" wrap="square" lIns="0" tIns="6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100" spc="-120" dirty="0">
                <a:latin typeface="Arial"/>
                <a:cs typeface="Arial"/>
              </a:rPr>
              <a:t>Case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04890" y="4491291"/>
            <a:ext cx="44005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120"/>
              </a:spcBef>
            </a:pPr>
            <a:r>
              <a:rPr sz="1100" spc="-60" dirty="0">
                <a:latin typeface="Arial"/>
                <a:cs typeface="Arial"/>
              </a:rPr>
              <a:t>8oz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7051" y="3483038"/>
            <a:ext cx="189674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 algn="ctr">
              <a:lnSpc>
                <a:spcPct val="100000"/>
              </a:lnSpc>
              <a:spcBef>
                <a:spcPts val="100"/>
              </a:spcBef>
            </a:pPr>
            <a:r>
              <a:rPr sz="1800" u="heavy" spc="-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Target</a:t>
            </a:r>
            <a:r>
              <a:rPr sz="1800" u="heavy" spc="-1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View</a:t>
            </a:r>
            <a:endParaRPr sz="1800">
              <a:latin typeface="Arial"/>
              <a:cs typeface="Arial"/>
            </a:endParaRPr>
          </a:p>
          <a:p>
            <a:pPr marL="297180" indent="-284480">
              <a:lnSpc>
                <a:spcPct val="100000"/>
              </a:lnSpc>
              <a:spcBef>
                <a:spcPts val="5"/>
              </a:spcBef>
              <a:buChar char="•"/>
              <a:tabLst>
                <a:tab pos="284480" algn="l"/>
                <a:tab pos="297815" algn="l"/>
              </a:tabLst>
            </a:pPr>
            <a:r>
              <a:rPr sz="1800" spc="-120" dirty="0">
                <a:latin typeface="Arial"/>
                <a:cs typeface="Arial"/>
              </a:rPr>
              <a:t>Target </a:t>
            </a:r>
            <a:r>
              <a:rPr sz="1800" spc="-150" dirty="0">
                <a:latin typeface="Arial"/>
                <a:cs typeface="Arial"/>
              </a:rPr>
              <a:t>vs </a:t>
            </a:r>
            <a:r>
              <a:rPr sz="1800" spc="-145" dirty="0">
                <a:latin typeface="Arial"/>
                <a:cs typeface="Arial"/>
              </a:rPr>
              <a:t>acv.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will</a:t>
            </a:r>
            <a:endParaRPr sz="1800">
              <a:latin typeface="Arial"/>
              <a:cs typeface="Arial"/>
            </a:endParaRPr>
          </a:p>
          <a:p>
            <a:pPr marL="55880" algn="ctr">
              <a:lnSpc>
                <a:spcPct val="100000"/>
              </a:lnSpc>
            </a:pPr>
            <a:r>
              <a:rPr sz="1800" spc="-75" dirty="0">
                <a:latin typeface="Arial"/>
                <a:cs typeface="Arial"/>
              </a:rPr>
              <a:t>show </a:t>
            </a:r>
            <a:r>
              <a:rPr sz="1800" spc="-140" dirty="0">
                <a:latin typeface="Arial"/>
                <a:cs typeface="Arial"/>
              </a:rPr>
              <a:t>case</a:t>
            </a:r>
            <a:r>
              <a:rPr sz="1800" spc="-22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  <a:p>
            <a:pPr marL="297180">
              <a:lnSpc>
                <a:spcPct val="100000"/>
              </a:lnSpc>
            </a:pPr>
            <a:r>
              <a:rPr sz="1800" spc="-90" dirty="0">
                <a:latin typeface="Arial"/>
                <a:cs typeface="Arial"/>
              </a:rPr>
              <a:t>8 </a:t>
            </a:r>
            <a:r>
              <a:rPr sz="1800" spc="-140" dirty="0">
                <a:latin typeface="Arial"/>
                <a:cs typeface="Arial"/>
              </a:rPr>
              <a:t>oz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wise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51104" y="5592229"/>
            <a:ext cx="421005" cy="182880"/>
          </a:xfrm>
          <a:prstGeom prst="rect">
            <a:avLst/>
          </a:prstGeom>
          <a:solidFill>
            <a:srgbClr val="E9ECF4"/>
          </a:solidFill>
          <a:ln w="12700">
            <a:solidFill>
              <a:srgbClr val="FFFFFF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60"/>
              </a:spcBef>
            </a:pPr>
            <a:r>
              <a:rPr sz="1100" spc="-55" dirty="0">
                <a:latin typeface="Arial"/>
                <a:cs typeface="Arial"/>
              </a:rPr>
              <a:t>Tar.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71982" y="5592229"/>
            <a:ext cx="457200" cy="182880"/>
          </a:xfrm>
          <a:prstGeom prst="rect">
            <a:avLst/>
          </a:prstGeom>
          <a:solidFill>
            <a:srgbClr val="E9ECF4"/>
          </a:solidFill>
          <a:ln w="12700">
            <a:solidFill>
              <a:srgbClr val="FFFFFF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60"/>
              </a:spcBef>
            </a:pPr>
            <a:r>
              <a:rPr sz="1100" spc="-50" dirty="0">
                <a:latin typeface="Arial"/>
                <a:cs typeface="Arial"/>
              </a:rPr>
              <a:t>Achv.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04890" y="5781459"/>
            <a:ext cx="440055" cy="170180"/>
          </a:xfrm>
          <a:prstGeom prst="rect">
            <a:avLst/>
          </a:prstGeom>
          <a:solidFill>
            <a:srgbClr val="E9ECF4"/>
          </a:solidFill>
        </p:spPr>
        <p:txBody>
          <a:bodyPr vert="horz" wrap="square" lIns="0" tIns="190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r>
              <a:rPr sz="1100" spc="-120" dirty="0">
                <a:latin typeface="Arial"/>
                <a:cs typeface="Arial"/>
              </a:rPr>
              <a:t>Case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04890" y="5950902"/>
            <a:ext cx="44005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120"/>
              </a:spcBef>
            </a:pPr>
            <a:r>
              <a:rPr sz="1100" spc="-60" dirty="0">
                <a:latin typeface="Arial"/>
                <a:cs typeface="Arial"/>
              </a:rPr>
              <a:t>8oz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667553" y="2686176"/>
          <a:ext cx="1372869" cy="553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6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118225" y="2653919"/>
          <a:ext cx="1396999" cy="553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7717016" y="5715000"/>
            <a:ext cx="1078296" cy="701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5440" y="6045200"/>
            <a:ext cx="1137920" cy="396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320040"/>
            <a:ext cx="3439160" cy="60045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65300" y="1694179"/>
            <a:ext cx="1991360" cy="1518920"/>
          </a:xfrm>
          <a:custGeom>
            <a:avLst/>
            <a:gdLst/>
            <a:ahLst/>
            <a:cxnLst/>
            <a:rect l="l" t="t" r="r" b="b"/>
            <a:pathLst>
              <a:path w="1991360" h="1518920">
                <a:moveTo>
                  <a:pt x="0" y="759460"/>
                </a:moveTo>
                <a:lnTo>
                  <a:pt x="1473" y="717786"/>
                </a:lnTo>
                <a:lnTo>
                  <a:pt x="5842" y="676701"/>
                </a:lnTo>
                <a:lnTo>
                  <a:pt x="13031" y="636261"/>
                </a:lnTo>
                <a:lnTo>
                  <a:pt x="22964" y="596525"/>
                </a:lnTo>
                <a:lnTo>
                  <a:pt x="35565" y="557550"/>
                </a:lnTo>
                <a:lnTo>
                  <a:pt x="50759" y="519395"/>
                </a:lnTo>
                <a:lnTo>
                  <a:pt x="68469" y="482117"/>
                </a:lnTo>
                <a:lnTo>
                  <a:pt x="88619" y="445775"/>
                </a:lnTo>
                <a:lnTo>
                  <a:pt x="111133" y="410425"/>
                </a:lnTo>
                <a:lnTo>
                  <a:pt x="135937" y="376126"/>
                </a:lnTo>
                <a:lnTo>
                  <a:pt x="162952" y="342937"/>
                </a:lnTo>
                <a:lnTo>
                  <a:pt x="192105" y="310914"/>
                </a:lnTo>
                <a:lnTo>
                  <a:pt x="223318" y="280115"/>
                </a:lnTo>
                <a:lnTo>
                  <a:pt x="256516" y="250600"/>
                </a:lnTo>
                <a:lnTo>
                  <a:pt x="291623" y="222424"/>
                </a:lnTo>
                <a:lnTo>
                  <a:pt x="328563" y="195647"/>
                </a:lnTo>
                <a:lnTo>
                  <a:pt x="367261" y="170326"/>
                </a:lnTo>
                <a:lnTo>
                  <a:pt x="407639" y="146519"/>
                </a:lnTo>
                <a:lnTo>
                  <a:pt x="449623" y="124284"/>
                </a:lnTo>
                <a:lnTo>
                  <a:pt x="493136" y="103679"/>
                </a:lnTo>
                <a:lnTo>
                  <a:pt x="538102" y="84761"/>
                </a:lnTo>
                <a:lnTo>
                  <a:pt x="584446" y="67589"/>
                </a:lnTo>
                <a:lnTo>
                  <a:pt x="632092" y="52220"/>
                </a:lnTo>
                <a:lnTo>
                  <a:pt x="680963" y="38713"/>
                </a:lnTo>
                <a:lnTo>
                  <a:pt x="730984" y="27125"/>
                </a:lnTo>
                <a:lnTo>
                  <a:pt x="782079" y="17514"/>
                </a:lnTo>
                <a:lnTo>
                  <a:pt x="834172" y="9938"/>
                </a:lnTo>
                <a:lnTo>
                  <a:pt x="887187" y="4455"/>
                </a:lnTo>
                <a:lnTo>
                  <a:pt x="941048" y="1123"/>
                </a:lnTo>
                <a:lnTo>
                  <a:pt x="995680" y="0"/>
                </a:lnTo>
                <a:lnTo>
                  <a:pt x="1050311" y="1123"/>
                </a:lnTo>
                <a:lnTo>
                  <a:pt x="1104172" y="4455"/>
                </a:lnTo>
                <a:lnTo>
                  <a:pt x="1157187" y="9938"/>
                </a:lnTo>
                <a:lnTo>
                  <a:pt x="1209280" y="17514"/>
                </a:lnTo>
                <a:lnTo>
                  <a:pt x="1260375" y="27125"/>
                </a:lnTo>
                <a:lnTo>
                  <a:pt x="1310396" y="38713"/>
                </a:lnTo>
                <a:lnTo>
                  <a:pt x="1359267" y="52220"/>
                </a:lnTo>
                <a:lnTo>
                  <a:pt x="1406913" y="67589"/>
                </a:lnTo>
                <a:lnTo>
                  <a:pt x="1453257" y="84761"/>
                </a:lnTo>
                <a:lnTo>
                  <a:pt x="1498223" y="103679"/>
                </a:lnTo>
                <a:lnTo>
                  <a:pt x="1541736" y="124284"/>
                </a:lnTo>
                <a:lnTo>
                  <a:pt x="1583720" y="146519"/>
                </a:lnTo>
                <a:lnTo>
                  <a:pt x="1624098" y="170326"/>
                </a:lnTo>
                <a:lnTo>
                  <a:pt x="1662796" y="195647"/>
                </a:lnTo>
                <a:lnTo>
                  <a:pt x="1699736" y="222424"/>
                </a:lnTo>
                <a:lnTo>
                  <a:pt x="1734843" y="250600"/>
                </a:lnTo>
                <a:lnTo>
                  <a:pt x="1768041" y="280115"/>
                </a:lnTo>
                <a:lnTo>
                  <a:pt x="1799254" y="310914"/>
                </a:lnTo>
                <a:lnTo>
                  <a:pt x="1828407" y="342937"/>
                </a:lnTo>
                <a:lnTo>
                  <a:pt x="1855422" y="376126"/>
                </a:lnTo>
                <a:lnTo>
                  <a:pt x="1880226" y="410425"/>
                </a:lnTo>
                <a:lnTo>
                  <a:pt x="1902740" y="445775"/>
                </a:lnTo>
                <a:lnTo>
                  <a:pt x="1922890" y="482117"/>
                </a:lnTo>
                <a:lnTo>
                  <a:pt x="1940600" y="519395"/>
                </a:lnTo>
                <a:lnTo>
                  <a:pt x="1955794" y="557550"/>
                </a:lnTo>
                <a:lnTo>
                  <a:pt x="1968395" y="596525"/>
                </a:lnTo>
                <a:lnTo>
                  <a:pt x="1978328" y="636261"/>
                </a:lnTo>
                <a:lnTo>
                  <a:pt x="1985517" y="676701"/>
                </a:lnTo>
                <a:lnTo>
                  <a:pt x="1989886" y="717786"/>
                </a:lnTo>
                <a:lnTo>
                  <a:pt x="1991360" y="759460"/>
                </a:lnTo>
                <a:lnTo>
                  <a:pt x="1989886" y="801133"/>
                </a:lnTo>
                <a:lnTo>
                  <a:pt x="1985517" y="842218"/>
                </a:lnTo>
                <a:lnTo>
                  <a:pt x="1978328" y="882658"/>
                </a:lnTo>
                <a:lnTo>
                  <a:pt x="1968395" y="922394"/>
                </a:lnTo>
                <a:lnTo>
                  <a:pt x="1955794" y="961369"/>
                </a:lnTo>
                <a:lnTo>
                  <a:pt x="1940600" y="999524"/>
                </a:lnTo>
                <a:lnTo>
                  <a:pt x="1922890" y="1036802"/>
                </a:lnTo>
                <a:lnTo>
                  <a:pt x="1902740" y="1073144"/>
                </a:lnTo>
                <a:lnTo>
                  <a:pt x="1880226" y="1108494"/>
                </a:lnTo>
                <a:lnTo>
                  <a:pt x="1855422" y="1142793"/>
                </a:lnTo>
                <a:lnTo>
                  <a:pt x="1828407" y="1175982"/>
                </a:lnTo>
                <a:lnTo>
                  <a:pt x="1799254" y="1208005"/>
                </a:lnTo>
                <a:lnTo>
                  <a:pt x="1768041" y="1238804"/>
                </a:lnTo>
                <a:lnTo>
                  <a:pt x="1734843" y="1268319"/>
                </a:lnTo>
                <a:lnTo>
                  <a:pt x="1699736" y="1296495"/>
                </a:lnTo>
                <a:lnTo>
                  <a:pt x="1662796" y="1323272"/>
                </a:lnTo>
                <a:lnTo>
                  <a:pt x="1624098" y="1348593"/>
                </a:lnTo>
                <a:lnTo>
                  <a:pt x="1583720" y="1372400"/>
                </a:lnTo>
                <a:lnTo>
                  <a:pt x="1541736" y="1394635"/>
                </a:lnTo>
                <a:lnTo>
                  <a:pt x="1498223" y="1415240"/>
                </a:lnTo>
                <a:lnTo>
                  <a:pt x="1453257" y="1434158"/>
                </a:lnTo>
                <a:lnTo>
                  <a:pt x="1406913" y="1451330"/>
                </a:lnTo>
                <a:lnTo>
                  <a:pt x="1359267" y="1466699"/>
                </a:lnTo>
                <a:lnTo>
                  <a:pt x="1310396" y="1480206"/>
                </a:lnTo>
                <a:lnTo>
                  <a:pt x="1260375" y="1491794"/>
                </a:lnTo>
                <a:lnTo>
                  <a:pt x="1209280" y="1501405"/>
                </a:lnTo>
                <a:lnTo>
                  <a:pt x="1157187" y="1508981"/>
                </a:lnTo>
                <a:lnTo>
                  <a:pt x="1104172" y="1514464"/>
                </a:lnTo>
                <a:lnTo>
                  <a:pt x="1050311" y="1517796"/>
                </a:lnTo>
                <a:lnTo>
                  <a:pt x="995680" y="1518920"/>
                </a:lnTo>
                <a:lnTo>
                  <a:pt x="941048" y="1517796"/>
                </a:lnTo>
                <a:lnTo>
                  <a:pt x="887187" y="1514464"/>
                </a:lnTo>
                <a:lnTo>
                  <a:pt x="834172" y="1508981"/>
                </a:lnTo>
                <a:lnTo>
                  <a:pt x="782079" y="1501405"/>
                </a:lnTo>
                <a:lnTo>
                  <a:pt x="730984" y="1491794"/>
                </a:lnTo>
                <a:lnTo>
                  <a:pt x="680963" y="1480206"/>
                </a:lnTo>
                <a:lnTo>
                  <a:pt x="632092" y="1466699"/>
                </a:lnTo>
                <a:lnTo>
                  <a:pt x="584446" y="1451330"/>
                </a:lnTo>
                <a:lnTo>
                  <a:pt x="538102" y="1434158"/>
                </a:lnTo>
                <a:lnTo>
                  <a:pt x="493136" y="1415240"/>
                </a:lnTo>
                <a:lnTo>
                  <a:pt x="449623" y="1394635"/>
                </a:lnTo>
                <a:lnTo>
                  <a:pt x="407639" y="1372400"/>
                </a:lnTo>
                <a:lnTo>
                  <a:pt x="367261" y="1348593"/>
                </a:lnTo>
                <a:lnTo>
                  <a:pt x="328563" y="1323272"/>
                </a:lnTo>
                <a:lnTo>
                  <a:pt x="291623" y="1296495"/>
                </a:lnTo>
                <a:lnTo>
                  <a:pt x="256516" y="1268319"/>
                </a:lnTo>
                <a:lnTo>
                  <a:pt x="223318" y="1238804"/>
                </a:lnTo>
                <a:lnTo>
                  <a:pt x="192105" y="1208005"/>
                </a:lnTo>
                <a:lnTo>
                  <a:pt x="162952" y="1175982"/>
                </a:lnTo>
                <a:lnTo>
                  <a:pt x="135937" y="1142793"/>
                </a:lnTo>
                <a:lnTo>
                  <a:pt x="111133" y="1108494"/>
                </a:lnTo>
                <a:lnTo>
                  <a:pt x="88619" y="1073144"/>
                </a:lnTo>
                <a:lnTo>
                  <a:pt x="68469" y="1036802"/>
                </a:lnTo>
                <a:lnTo>
                  <a:pt x="50759" y="999524"/>
                </a:lnTo>
                <a:lnTo>
                  <a:pt x="35565" y="961369"/>
                </a:lnTo>
                <a:lnTo>
                  <a:pt x="22964" y="922394"/>
                </a:lnTo>
                <a:lnTo>
                  <a:pt x="13031" y="882658"/>
                </a:lnTo>
                <a:lnTo>
                  <a:pt x="5842" y="842218"/>
                </a:lnTo>
                <a:lnTo>
                  <a:pt x="1473" y="801133"/>
                </a:lnTo>
                <a:lnTo>
                  <a:pt x="0" y="759460"/>
                </a:lnTo>
                <a:close/>
              </a:path>
            </a:pathLst>
          </a:custGeom>
          <a:ln w="5588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07840" y="513080"/>
            <a:ext cx="3693160" cy="370840"/>
          </a:xfrm>
          <a:custGeom>
            <a:avLst/>
            <a:gdLst/>
            <a:ahLst/>
            <a:cxnLst/>
            <a:rect l="l" t="t" r="r" b="b"/>
            <a:pathLst>
              <a:path w="3693159" h="370840">
                <a:moveTo>
                  <a:pt x="0" y="370839"/>
                </a:moveTo>
                <a:lnTo>
                  <a:pt x="3693160" y="370839"/>
                </a:lnTo>
                <a:lnTo>
                  <a:pt x="369316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ln w="101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63746" y="796036"/>
            <a:ext cx="807085" cy="1255395"/>
          </a:xfrm>
          <a:custGeom>
            <a:avLst/>
            <a:gdLst/>
            <a:ahLst/>
            <a:cxnLst/>
            <a:rect l="l" t="t" r="r" b="b"/>
            <a:pathLst>
              <a:path w="807085" h="1255395">
                <a:moveTo>
                  <a:pt x="806957" y="57276"/>
                </a:moveTo>
                <a:lnTo>
                  <a:pt x="146685" y="1186052"/>
                </a:lnTo>
                <a:lnTo>
                  <a:pt x="195579" y="1214754"/>
                </a:lnTo>
                <a:lnTo>
                  <a:pt x="40639" y="1255267"/>
                </a:lnTo>
                <a:lnTo>
                  <a:pt x="0" y="1100327"/>
                </a:lnTo>
                <a:lnTo>
                  <a:pt x="48894" y="1128902"/>
                </a:lnTo>
                <a:lnTo>
                  <a:pt x="709167" y="0"/>
                </a:lnTo>
                <a:lnTo>
                  <a:pt x="806957" y="57276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96000" y="1447800"/>
            <a:ext cx="2941320" cy="203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26479" y="1661160"/>
            <a:ext cx="2941320" cy="10261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96000" y="3180079"/>
            <a:ext cx="2941320" cy="9550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96000" y="4632959"/>
            <a:ext cx="2961640" cy="9905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24575" y="2657094"/>
            <a:ext cx="462280" cy="182880"/>
          </a:xfrm>
          <a:custGeom>
            <a:avLst/>
            <a:gdLst/>
            <a:ahLst/>
            <a:cxnLst/>
            <a:rect l="l" t="t" r="r" b="b"/>
            <a:pathLst>
              <a:path w="462279" h="182880">
                <a:moveTo>
                  <a:pt x="0" y="182879"/>
                </a:moveTo>
                <a:lnTo>
                  <a:pt x="461886" y="182879"/>
                </a:lnTo>
                <a:lnTo>
                  <a:pt x="461886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86473" y="2657094"/>
            <a:ext cx="445770" cy="182880"/>
          </a:xfrm>
          <a:custGeom>
            <a:avLst/>
            <a:gdLst/>
            <a:ahLst/>
            <a:cxnLst/>
            <a:rect l="l" t="t" r="r" b="b"/>
            <a:pathLst>
              <a:path w="445770" h="182880">
                <a:moveTo>
                  <a:pt x="0" y="182879"/>
                </a:moveTo>
                <a:lnTo>
                  <a:pt x="445249" y="182879"/>
                </a:lnTo>
                <a:lnTo>
                  <a:pt x="445249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31735" y="2657094"/>
            <a:ext cx="483870" cy="182880"/>
          </a:xfrm>
          <a:custGeom>
            <a:avLst/>
            <a:gdLst/>
            <a:ahLst/>
            <a:cxnLst/>
            <a:rect l="l" t="t" r="r" b="b"/>
            <a:pathLst>
              <a:path w="483870" h="182880">
                <a:moveTo>
                  <a:pt x="0" y="182879"/>
                </a:moveTo>
                <a:lnTo>
                  <a:pt x="483704" y="182879"/>
                </a:lnTo>
                <a:lnTo>
                  <a:pt x="483704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24575" y="2839973"/>
            <a:ext cx="462280" cy="182880"/>
          </a:xfrm>
          <a:custGeom>
            <a:avLst/>
            <a:gdLst/>
            <a:ahLst/>
            <a:cxnLst/>
            <a:rect l="l" t="t" r="r" b="b"/>
            <a:pathLst>
              <a:path w="462279" h="182880">
                <a:moveTo>
                  <a:pt x="0" y="182879"/>
                </a:moveTo>
                <a:lnTo>
                  <a:pt x="461886" y="182879"/>
                </a:lnTo>
                <a:lnTo>
                  <a:pt x="461886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86473" y="2839973"/>
            <a:ext cx="445770" cy="182880"/>
          </a:xfrm>
          <a:custGeom>
            <a:avLst/>
            <a:gdLst/>
            <a:ahLst/>
            <a:cxnLst/>
            <a:rect l="l" t="t" r="r" b="b"/>
            <a:pathLst>
              <a:path w="445770" h="182880">
                <a:moveTo>
                  <a:pt x="0" y="182879"/>
                </a:moveTo>
                <a:lnTo>
                  <a:pt x="445249" y="182879"/>
                </a:lnTo>
                <a:lnTo>
                  <a:pt x="445249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31735" y="2839973"/>
            <a:ext cx="483870" cy="182880"/>
          </a:xfrm>
          <a:custGeom>
            <a:avLst/>
            <a:gdLst/>
            <a:ahLst/>
            <a:cxnLst/>
            <a:rect l="l" t="t" r="r" b="b"/>
            <a:pathLst>
              <a:path w="483870" h="182880">
                <a:moveTo>
                  <a:pt x="0" y="182879"/>
                </a:moveTo>
                <a:lnTo>
                  <a:pt x="483704" y="182879"/>
                </a:lnTo>
                <a:lnTo>
                  <a:pt x="483704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24575" y="3022854"/>
            <a:ext cx="462280" cy="182880"/>
          </a:xfrm>
          <a:custGeom>
            <a:avLst/>
            <a:gdLst/>
            <a:ahLst/>
            <a:cxnLst/>
            <a:rect l="l" t="t" r="r" b="b"/>
            <a:pathLst>
              <a:path w="462279" h="182880">
                <a:moveTo>
                  <a:pt x="0" y="182879"/>
                </a:moveTo>
                <a:lnTo>
                  <a:pt x="461886" y="182879"/>
                </a:lnTo>
                <a:lnTo>
                  <a:pt x="461886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86473" y="3022854"/>
            <a:ext cx="445770" cy="182880"/>
          </a:xfrm>
          <a:custGeom>
            <a:avLst/>
            <a:gdLst/>
            <a:ahLst/>
            <a:cxnLst/>
            <a:rect l="l" t="t" r="r" b="b"/>
            <a:pathLst>
              <a:path w="445770" h="182880">
                <a:moveTo>
                  <a:pt x="0" y="182879"/>
                </a:moveTo>
                <a:lnTo>
                  <a:pt x="445249" y="182879"/>
                </a:lnTo>
                <a:lnTo>
                  <a:pt x="445249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31735" y="3022854"/>
            <a:ext cx="483870" cy="182880"/>
          </a:xfrm>
          <a:custGeom>
            <a:avLst/>
            <a:gdLst/>
            <a:ahLst/>
            <a:cxnLst/>
            <a:rect l="l" t="t" r="r" b="b"/>
            <a:pathLst>
              <a:path w="483870" h="182880">
                <a:moveTo>
                  <a:pt x="0" y="182879"/>
                </a:moveTo>
                <a:lnTo>
                  <a:pt x="483704" y="182879"/>
                </a:lnTo>
                <a:lnTo>
                  <a:pt x="483704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24575" y="2650744"/>
            <a:ext cx="0" cy="561340"/>
          </a:xfrm>
          <a:custGeom>
            <a:avLst/>
            <a:gdLst/>
            <a:ahLst/>
            <a:cxnLst/>
            <a:rect l="l" t="t" r="r" b="b"/>
            <a:pathLst>
              <a:path h="561339">
                <a:moveTo>
                  <a:pt x="0" y="0"/>
                </a:moveTo>
                <a:lnTo>
                  <a:pt x="0" y="5613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6111875" y="2650744"/>
          <a:ext cx="1396364" cy="547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295"/>
                        </a:lnSpc>
                        <a:spcBef>
                          <a:spcPts val="45"/>
                        </a:spcBef>
                      </a:pPr>
                      <a:r>
                        <a:rPr sz="1100" spc="-55" dirty="0">
                          <a:latin typeface="Arial"/>
                          <a:cs typeface="Arial"/>
                        </a:rPr>
                        <a:t>Tar.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295"/>
                        </a:lnSpc>
                        <a:spcBef>
                          <a:spcPts val="45"/>
                        </a:spcBef>
                      </a:pPr>
                      <a:r>
                        <a:rPr sz="1100" spc="-50" dirty="0">
                          <a:latin typeface="Arial"/>
                          <a:cs typeface="Arial"/>
                        </a:rPr>
                        <a:t>Achv.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R="80010" algn="r">
                        <a:lnSpc>
                          <a:spcPts val="1295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5"/>
                        </a:lnSpc>
                        <a:spcBef>
                          <a:spcPts val="45"/>
                        </a:spcBef>
                      </a:pPr>
                      <a:r>
                        <a:rPr sz="1100" spc="-50" dirty="0">
                          <a:latin typeface="Arial"/>
                          <a:cs typeface="Arial"/>
                        </a:rPr>
                        <a:t>MTD/%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R="110489" algn="r">
                        <a:lnSpc>
                          <a:spcPts val="1290"/>
                        </a:lnSpc>
                        <a:spcBef>
                          <a:spcPts val="4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z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7661402" y="2683001"/>
          <a:ext cx="137033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1295"/>
                        </a:lnSpc>
                        <a:spcBef>
                          <a:spcPts val="45"/>
                        </a:spcBef>
                      </a:pPr>
                      <a:r>
                        <a:rPr sz="1100" spc="-55" dirty="0">
                          <a:latin typeface="Arial"/>
                          <a:cs typeface="Arial"/>
                        </a:rPr>
                        <a:t>Tar.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ts val="1295"/>
                        </a:lnSpc>
                        <a:spcBef>
                          <a:spcPts val="4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hv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22860" algn="ctr">
                        <a:lnSpc>
                          <a:spcPts val="1295"/>
                        </a:lnSpc>
                        <a:spcBef>
                          <a:spcPts val="45"/>
                        </a:spcBef>
                      </a:pPr>
                      <a:r>
                        <a:rPr sz="1100" spc="-120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ts val="1295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18415" algn="ctr">
                        <a:lnSpc>
                          <a:spcPts val="1290"/>
                        </a:lnSpc>
                        <a:spcBef>
                          <a:spcPts val="45"/>
                        </a:spcBef>
                      </a:pPr>
                      <a:r>
                        <a:rPr sz="1100" spc="-60" dirty="0">
                          <a:latin typeface="Arial"/>
                          <a:cs typeface="Arial"/>
                        </a:rPr>
                        <a:t>8oz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object 37"/>
          <p:cNvSpPr/>
          <p:nvPr/>
        </p:nvSpPr>
        <p:spPr>
          <a:xfrm>
            <a:off x="6109715" y="4134103"/>
            <a:ext cx="436880" cy="182880"/>
          </a:xfrm>
          <a:custGeom>
            <a:avLst/>
            <a:gdLst/>
            <a:ahLst/>
            <a:cxnLst/>
            <a:rect l="l" t="t" r="r" b="b"/>
            <a:pathLst>
              <a:path w="436879" h="182879">
                <a:moveTo>
                  <a:pt x="0" y="182880"/>
                </a:moveTo>
                <a:lnTo>
                  <a:pt x="436575" y="182880"/>
                </a:lnTo>
                <a:lnTo>
                  <a:pt x="436575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46342" y="4316984"/>
            <a:ext cx="421005" cy="182880"/>
          </a:xfrm>
          <a:custGeom>
            <a:avLst/>
            <a:gdLst/>
            <a:ahLst/>
            <a:cxnLst/>
            <a:rect l="l" t="t" r="r" b="b"/>
            <a:pathLst>
              <a:path w="421004" h="182879">
                <a:moveTo>
                  <a:pt x="0" y="182880"/>
                </a:moveTo>
                <a:lnTo>
                  <a:pt x="420865" y="182880"/>
                </a:lnTo>
                <a:lnTo>
                  <a:pt x="420865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67219" y="4316984"/>
            <a:ext cx="457200" cy="182880"/>
          </a:xfrm>
          <a:custGeom>
            <a:avLst/>
            <a:gdLst/>
            <a:ahLst/>
            <a:cxnLst/>
            <a:rect l="l" t="t" r="r" b="b"/>
            <a:pathLst>
              <a:path w="457200" h="182879">
                <a:moveTo>
                  <a:pt x="0" y="182880"/>
                </a:moveTo>
                <a:lnTo>
                  <a:pt x="457200" y="182880"/>
                </a:lnTo>
                <a:lnTo>
                  <a:pt x="457200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09715" y="4499864"/>
            <a:ext cx="436880" cy="182880"/>
          </a:xfrm>
          <a:custGeom>
            <a:avLst/>
            <a:gdLst/>
            <a:ahLst/>
            <a:cxnLst/>
            <a:rect l="l" t="t" r="r" b="b"/>
            <a:pathLst>
              <a:path w="436879" h="182879">
                <a:moveTo>
                  <a:pt x="0" y="182880"/>
                </a:moveTo>
                <a:lnTo>
                  <a:pt x="436575" y="182880"/>
                </a:lnTo>
                <a:lnTo>
                  <a:pt x="436575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46342" y="4499864"/>
            <a:ext cx="421005" cy="182880"/>
          </a:xfrm>
          <a:custGeom>
            <a:avLst/>
            <a:gdLst/>
            <a:ahLst/>
            <a:cxnLst/>
            <a:rect l="l" t="t" r="r" b="b"/>
            <a:pathLst>
              <a:path w="421004" h="182879">
                <a:moveTo>
                  <a:pt x="0" y="182880"/>
                </a:moveTo>
                <a:lnTo>
                  <a:pt x="420865" y="182880"/>
                </a:lnTo>
                <a:lnTo>
                  <a:pt x="420865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67219" y="4499864"/>
            <a:ext cx="457200" cy="182880"/>
          </a:xfrm>
          <a:custGeom>
            <a:avLst/>
            <a:gdLst/>
            <a:ahLst/>
            <a:cxnLst/>
            <a:rect l="l" t="t" r="r" b="b"/>
            <a:pathLst>
              <a:path w="457200" h="182879">
                <a:moveTo>
                  <a:pt x="0" y="182880"/>
                </a:moveTo>
                <a:lnTo>
                  <a:pt x="457200" y="182880"/>
                </a:lnTo>
                <a:lnTo>
                  <a:pt x="457200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46342" y="4127753"/>
            <a:ext cx="0" cy="561340"/>
          </a:xfrm>
          <a:custGeom>
            <a:avLst/>
            <a:gdLst/>
            <a:ahLst/>
            <a:cxnLst/>
            <a:rect l="l" t="t" r="r" b="b"/>
            <a:pathLst>
              <a:path h="561339">
                <a:moveTo>
                  <a:pt x="0" y="0"/>
                </a:moveTo>
                <a:lnTo>
                  <a:pt x="0" y="5613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67219" y="4127753"/>
            <a:ext cx="0" cy="561340"/>
          </a:xfrm>
          <a:custGeom>
            <a:avLst/>
            <a:gdLst/>
            <a:ahLst/>
            <a:cxnLst/>
            <a:rect l="l" t="t" r="r" b="b"/>
            <a:pathLst>
              <a:path h="561339">
                <a:moveTo>
                  <a:pt x="0" y="0"/>
                </a:moveTo>
                <a:lnTo>
                  <a:pt x="0" y="5613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103365" y="4316984"/>
            <a:ext cx="1327785" cy="0"/>
          </a:xfrm>
          <a:custGeom>
            <a:avLst/>
            <a:gdLst/>
            <a:ahLst/>
            <a:cxnLst/>
            <a:rect l="l" t="t" r="r" b="b"/>
            <a:pathLst>
              <a:path w="1327784">
                <a:moveTo>
                  <a:pt x="0" y="0"/>
                </a:moveTo>
                <a:lnTo>
                  <a:pt x="132740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03365" y="4499864"/>
            <a:ext cx="1327785" cy="0"/>
          </a:xfrm>
          <a:custGeom>
            <a:avLst/>
            <a:gdLst/>
            <a:ahLst/>
            <a:cxnLst/>
            <a:rect l="l" t="t" r="r" b="b"/>
            <a:pathLst>
              <a:path w="1327784">
                <a:moveTo>
                  <a:pt x="0" y="0"/>
                </a:moveTo>
                <a:lnTo>
                  <a:pt x="132740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09715" y="4127753"/>
            <a:ext cx="0" cy="561340"/>
          </a:xfrm>
          <a:custGeom>
            <a:avLst/>
            <a:gdLst/>
            <a:ahLst/>
            <a:cxnLst/>
            <a:rect l="l" t="t" r="r" b="b"/>
            <a:pathLst>
              <a:path h="561339">
                <a:moveTo>
                  <a:pt x="0" y="0"/>
                </a:moveTo>
                <a:lnTo>
                  <a:pt x="0" y="5613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424419" y="4127753"/>
            <a:ext cx="0" cy="561340"/>
          </a:xfrm>
          <a:custGeom>
            <a:avLst/>
            <a:gdLst/>
            <a:ahLst/>
            <a:cxnLst/>
            <a:rect l="l" t="t" r="r" b="b"/>
            <a:pathLst>
              <a:path h="561339">
                <a:moveTo>
                  <a:pt x="0" y="0"/>
                </a:moveTo>
                <a:lnTo>
                  <a:pt x="0" y="5613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03365" y="4134103"/>
            <a:ext cx="1327785" cy="0"/>
          </a:xfrm>
          <a:custGeom>
            <a:avLst/>
            <a:gdLst/>
            <a:ahLst/>
            <a:cxnLst/>
            <a:rect l="l" t="t" r="r" b="b"/>
            <a:pathLst>
              <a:path w="1327784">
                <a:moveTo>
                  <a:pt x="0" y="0"/>
                </a:moveTo>
                <a:lnTo>
                  <a:pt x="132740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03365" y="4682744"/>
            <a:ext cx="1327785" cy="0"/>
          </a:xfrm>
          <a:custGeom>
            <a:avLst/>
            <a:gdLst/>
            <a:ahLst/>
            <a:cxnLst/>
            <a:rect l="l" t="t" r="r" b="b"/>
            <a:pathLst>
              <a:path w="1327784">
                <a:moveTo>
                  <a:pt x="0" y="0"/>
                </a:moveTo>
                <a:lnTo>
                  <a:pt x="132740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7646669" y="4108450"/>
          <a:ext cx="1370964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1285"/>
                        </a:lnSpc>
                        <a:spcBef>
                          <a:spcPts val="55"/>
                        </a:spcBef>
                      </a:pPr>
                      <a:r>
                        <a:rPr sz="1100" spc="-55" dirty="0">
                          <a:latin typeface="Arial"/>
                          <a:cs typeface="Arial"/>
                        </a:rPr>
                        <a:t>Tar.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285"/>
                        </a:lnSpc>
                        <a:spcBef>
                          <a:spcPts val="55"/>
                        </a:spcBef>
                      </a:pPr>
                      <a:r>
                        <a:rPr sz="1100" spc="-50" dirty="0">
                          <a:latin typeface="Arial"/>
                          <a:cs typeface="Arial"/>
                        </a:rPr>
                        <a:t>Achv.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04775">
                        <a:lnSpc>
                          <a:spcPts val="1285"/>
                        </a:lnSpc>
                        <a:spcBef>
                          <a:spcPts val="55"/>
                        </a:spcBef>
                      </a:pPr>
                      <a:r>
                        <a:rPr sz="1100" spc="-120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134620">
                        <a:lnSpc>
                          <a:spcPts val="1285"/>
                        </a:lnSpc>
                        <a:spcBef>
                          <a:spcPts val="55"/>
                        </a:spcBef>
                      </a:pPr>
                      <a:r>
                        <a:rPr sz="1100" spc="-60" dirty="0">
                          <a:latin typeface="Arial"/>
                          <a:cs typeface="Arial"/>
                        </a:rPr>
                        <a:t>8oz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" name="object 52"/>
          <p:cNvSpPr/>
          <p:nvPr/>
        </p:nvSpPr>
        <p:spPr>
          <a:xfrm>
            <a:off x="6098540" y="1450339"/>
            <a:ext cx="2971800" cy="4724400"/>
          </a:xfrm>
          <a:custGeom>
            <a:avLst/>
            <a:gdLst/>
            <a:ahLst/>
            <a:cxnLst/>
            <a:rect l="l" t="t" r="r" b="b"/>
            <a:pathLst>
              <a:path w="2971800" h="4724400">
                <a:moveTo>
                  <a:pt x="0" y="4724400"/>
                </a:moveTo>
                <a:lnTo>
                  <a:pt x="2971800" y="4724400"/>
                </a:lnTo>
                <a:lnTo>
                  <a:pt x="2971800" y="0"/>
                </a:lnTo>
                <a:lnTo>
                  <a:pt x="0" y="0"/>
                </a:lnTo>
                <a:lnTo>
                  <a:pt x="0" y="4724400"/>
                </a:lnTo>
                <a:close/>
              </a:path>
            </a:pathLst>
          </a:custGeom>
          <a:ln w="50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754120" y="3464559"/>
            <a:ext cx="2194560" cy="1198880"/>
          </a:xfrm>
          <a:custGeom>
            <a:avLst/>
            <a:gdLst/>
            <a:ahLst/>
            <a:cxnLst/>
            <a:rect l="l" t="t" r="r" b="b"/>
            <a:pathLst>
              <a:path w="2194560" h="1198879">
                <a:moveTo>
                  <a:pt x="0" y="1198880"/>
                </a:moveTo>
                <a:lnTo>
                  <a:pt x="2194560" y="1198880"/>
                </a:lnTo>
                <a:lnTo>
                  <a:pt x="2194560" y="0"/>
                </a:lnTo>
                <a:lnTo>
                  <a:pt x="0" y="0"/>
                </a:lnTo>
                <a:lnTo>
                  <a:pt x="0" y="1198880"/>
                </a:lnTo>
                <a:close/>
              </a:path>
            </a:pathLst>
          </a:custGeom>
          <a:ln w="101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093080" y="2811779"/>
            <a:ext cx="1130935" cy="719455"/>
          </a:xfrm>
          <a:custGeom>
            <a:avLst/>
            <a:gdLst/>
            <a:ahLst/>
            <a:cxnLst/>
            <a:rect l="l" t="t" r="r" b="b"/>
            <a:pathLst>
              <a:path w="1130935" h="719454">
                <a:moveTo>
                  <a:pt x="0" y="592201"/>
                </a:moveTo>
                <a:lnTo>
                  <a:pt x="968756" y="63500"/>
                </a:lnTo>
                <a:lnTo>
                  <a:pt x="934085" y="0"/>
                </a:lnTo>
                <a:lnTo>
                  <a:pt x="1130427" y="57658"/>
                </a:lnTo>
                <a:lnTo>
                  <a:pt x="1072769" y="254127"/>
                </a:lnTo>
                <a:lnTo>
                  <a:pt x="1038098" y="190627"/>
                </a:lnTo>
                <a:lnTo>
                  <a:pt x="69342" y="719328"/>
                </a:lnTo>
                <a:lnTo>
                  <a:pt x="0" y="592201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19367" y="5592229"/>
            <a:ext cx="436880" cy="182880"/>
          </a:xfrm>
          <a:custGeom>
            <a:avLst/>
            <a:gdLst/>
            <a:ahLst/>
            <a:cxnLst/>
            <a:rect l="l" t="t" r="r" b="b"/>
            <a:pathLst>
              <a:path w="436879" h="182879">
                <a:moveTo>
                  <a:pt x="0" y="182880"/>
                </a:moveTo>
                <a:lnTo>
                  <a:pt x="436575" y="182880"/>
                </a:lnTo>
                <a:lnTo>
                  <a:pt x="436575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555867" y="5775109"/>
            <a:ext cx="421005" cy="182880"/>
          </a:xfrm>
          <a:custGeom>
            <a:avLst/>
            <a:gdLst/>
            <a:ahLst/>
            <a:cxnLst/>
            <a:rect l="l" t="t" r="r" b="b"/>
            <a:pathLst>
              <a:path w="421004" h="182879">
                <a:moveTo>
                  <a:pt x="0" y="182879"/>
                </a:moveTo>
                <a:lnTo>
                  <a:pt x="420865" y="182879"/>
                </a:lnTo>
                <a:lnTo>
                  <a:pt x="420865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976744" y="5775109"/>
            <a:ext cx="457200" cy="182880"/>
          </a:xfrm>
          <a:custGeom>
            <a:avLst/>
            <a:gdLst/>
            <a:ahLst/>
            <a:cxnLst/>
            <a:rect l="l" t="t" r="r" b="b"/>
            <a:pathLst>
              <a:path w="457200" h="182879">
                <a:moveTo>
                  <a:pt x="0" y="182879"/>
                </a:moveTo>
                <a:lnTo>
                  <a:pt x="457200" y="182879"/>
                </a:lnTo>
                <a:lnTo>
                  <a:pt x="457200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19367" y="5957989"/>
            <a:ext cx="436880" cy="182880"/>
          </a:xfrm>
          <a:custGeom>
            <a:avLst/>
            <a:gdLst/>
            <a:ahLst/>
            <a:cxnLst/>
            <a:rect l="l" t="t" r="r" b="b"/>
            <a:pathLst>
              <a:path w="436879" h="182879">
                <a:moveTo>
                  <a:pt x="0" y="182880"/>
                </a:moveTo>
                <a:lnTo>
                  <a:pt x="436575" y="182880"/>
                </a:lnTo>
                <a:lnTo>
                  <a:pt x="436575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555867" y="5957989"/>
            <a:ext cx="421005" cy="182880"/>
          </a:xfrm>
          <a:custGeom>
            <a:avLst/>
            <a:gdLst/>
            <a:ahLst/>
            <a:cxnLst/>
            <a:rect l="l" t="t" r="r" b="b"/>
            <a:pathLst>
              <a:path w="421004" h="182879">
                <a:moveTo>
                  <a:pt x="0" y="182880"/>
                </a:moveTo>
                <a:lnTo>
                  <a:pt x="420865" y="182880"/>
                </a:lnTo>
                <a:lnTo>
                  <a:pt x="420865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976744" y="5957989"/>
            <a:ext cx="457200" cy="182880"/>
          </a:xfrm>
          <a:custGeom>
            <a:avLst/>
            <a:gdLst/>
            <a:ahLst/>
            <a:cxnLst/>
            <a:rect l="l" t="t" r="r" b="b"/>
            <a:pathLst>
              <a:path w="457200" h="182879">
                <a:moveTo>
                  <a:pt x="0" y="182880"/>
                </a:moveTo>
                <a:lnTo>
                  <a:pt x="457200" y="182880"/>
                </a:lnTo>
                <a:lnTo>
                  <a:pt x="457200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555867" y="5585840"/>
            <a:ext cx="0" cy="561975"/>
          </a:xfrm>
          <a:custGeom>
            <a:avLst/>
            <a:gdLst/>
            <a:ahLst/>
            <a:cxnLst/>
            <a:rect l="l" t="t" r="r" b="b"/>
            <a:pathLst>
              <a:path h="561975">
                <a:moveTo>
                  <a:pt x="0" y="0"/>
                </a:moveTo>
                <a:lnTo>
                  <a:pt x="0" y="56137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976744" y="5585840"/>
            <a:ext cx="0" cy="561975"/>
          </a:xfrm>
          <a:custGeom>
            <a:avLst/>
            <a:gdLst/>
            <a:ahLst/>
            <a:cxnLst/>
            <a:rect l="l" t="t" r="r" b="b"/>
            <a:pathLst>
              <a:path h="561975">
                <a:moveTo>
                  <a:pt x="0" y="0"/>
                </a:moveTo>
                <a:lnTo>
                  <a:pt x="0" y="56137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13017" y="5775109"/>
            <a:ext cx="1327785" cy="0"/>
          </a:xfrm>
          <a:custGeom>
            <a:avLst/>
            <a:gdLst/>
            <a:ahLst/>
            <a:cxnLst/>
            <a:rect l="l" t="t" r="r" b="b"/>
            <a:pathLst>
              <a:path w="1327784">
                <a:moveTo>
                  <a:pt x="0" y="0"/>
                </a:moveTo>
                <a:lnTo>
                  <a:pt x="1327277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13017" y="5957989"/>
            <a:ext cx="1327785" cy="0"/>
          </a:xfrm>
          <a:custGeom>
            <a:avLst/>
            <a:gdLst/>
            <a:ahLst/>
            <a:cxnLst/>
            <a:rect l="l" t="t" r="r" b="b"/>
            <a:pathLst>
              <a:path w="1327784">
                <a:moveTo>
                  <a:pt x="0" y="0"/>
                </a:moveTo>
                <a:lnTo>
                  <a:pt x="1327277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19367" y="5585840"/>
            <a:ext cx="0" cy="561975"/>
          </a:xfrm>
          <a:custGeom>
            <a:avLst/>
            <a:gdLst/>
            <a:ahLst/>
            <a:cxnLst/>
            <a:rect l="l" t="t" r="r" b="b"/>
            <a:pathLst>
              <a:path h="561975">
                <a:moveTo>
                  <a:pt x="0" y="0"/>
                </a:moveTo>
                <a:lnTo>
                  <a:pt x="0" y="56137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433944" y="5585840"/>
            <a:ext cx="0" cy="561975"/>
          </a:xfrm>
          <a:custGeom>
            <a:avLst/>
            <a:gdLst/>
            <a:ahLst/>
            <a:cxnLst/>
            <a:rect l="l" t="t" r="r" b="b"/>
            <a:pathLst>
              <a:path h="561975">
                <a:moveTo>
                  <a:pt x="0" y="0"/>
                </a:moveTo>
                <a:lnTo>
                  <a:pt x="0" y="56137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13017" y="5592229"/>
            <a:ext cx="1327785" cy="0"/>
          </a:xfrm>
          <a:custGeom>
            <a:avLst/>
            <a:gdLst/>
            <a:ahLst/>
            <a:cxnLst/>
            <a:rect l="l" t="t" r="r" b="b"/>
            <a:pathLst>
              <a:path w="1327784">
                <a:moveTo>
                  <a:pt x="0" y="0"/>
                </a:moveTo>
                <a:lnTo>
                  <a:pt x="1327277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113017" y="6140868"/>
            <a:ext cx="1327785" cy="0"/>
          </a:xfrm>
          <a:custGeom>
            <a:avLst/>
            <a:gdLst/>
            <a:ahLst/>
            <a:cxnLst/>
            <a:rect l="l" t="t" r="r" b="b"/>
            <a:pathLst>
              <a:path w="1327784">
                <a:moveTo>
                  <a:pt x="0" y="0"/>
                </a:moveTo>
                <a:lnTo>
                  <a:pt x="1327277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662544" y="5572886"/>
            <a:ext cx="455930" cy="182880"/>
          </a:xfrm>
          <a:custGeom>
            <a:avLst/>
            <a:gdLst/>
            <a:ahLst/>
            <a:cxnLst/>
            <a:rect l="l" t="t" r="r" b="b"/>
            <a:pathLst>
              <a:path w="455929" h="182879">
                <a:moveTo>
                  <a:pt x="0" y="182879"/>
                </a:moveTo>
                <a:lnTo>
                  <a:pt x="455498" y="182879"/>
                </a:lnTo>
                <a:lnTo>
                  <a:pt x="455498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118093" y="5572886"/>
            <a:ext cx="439420" cy="182880"/>
          </a:xfrm>
          <a:custGeom>
            <a:avLst/>
            <a:gdLst/>
            <a:ahLst/>
            <a:cxnLst/>
            <a:rect l="l" t="t" r="r" b="b"/>
            <a:pathLst>
              <a:path w="439420" h="182879">
                <a:moveTo>
                  <a:pt x="0" y="182879"/>
                </a:moveTo>
                <a:lnTo>
                  <a:pt x="439089" y="182879"/>
                </a:lnTo>
                <a:lnTo>
                  <a:pt x="439089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57132" y="5572886"/>
            <a:ext cx="477520" cy="182880"/>
          </a:xfrm>
          <a:custGeom>
            <a:avLst/>
            <a:gdLst/>
            <a:ahLst/>
            <a:cxnLst/>
            <a:rect l="l" t="t" r="r" b="b"/>
            <a:pathLst>
              <a:path w="477520" h="182879">
                <a:moveTo>
                  <a:pt x="0" y="182879"/>
                </a:moveTo>
                <a:lnTo>
                  <a:pt x="477011" y="182879"/>
                </a:lnTo>
                <a:lnTo>
                  <a:pt x="477011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662544" y="5755766"/>
            <a:ext cx="455930" cy="182880"/>
          </a:xfrm>
          <a:custGeom>
            <a:avLst/>
            <a:gdLst/>
            <a:ahLst/>
            <a:cxnLst/>
            <a:rect l="l" t="t" r="r" b="b"/>
            <a:pathLst>
              <a:path w="455929" h="182879">
                <a:moveTo>
                  <a:pt x="0" y="182880"/>
                </a:moveTo>
                <a:lnTo>
                  <a:pt x="455498" y="182880"/>
                </a:lnTo>
                <a:lnTo>
                  <a:pt x="455498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118093" y="5755766"/>
            <a:ext cx="439420" cy="182880"/>
          </a:xfrm>
          <a:custGeom>
            <a:avLst/>
            <a:gdLst/>
            <a:ahLst/>
            <a:cxnLst/>
            <a:rect l="l" t="t" r="r" b="b"/>
            <a:pathLst>
              <a:path w="439420" h="182879">
                <a:moveTo>
                  <a:pt x="0" y="182880"/>
                </a:moveTo>
                <a:lnTo>
                  <a:pt x="439089" y="182880"/>
                </a:lnTo>
                <a:lnTo>
                  <a:pt x="439089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557132" y="5755766"/>
            <a:ext cx="477520" cy="182880"/>
          </a:xfrm>
          <a:custGeom>
            <a:avLst/>
            <a:gdLst/>
            <a:ahLst/>
            <a:cxnLst/>
            <a:rect l="l" t="t" r="r" b="b"/>
            <a:pathLst>
              <a:path w="477520" h="182879">
                <a:moveTo>
                  <a:pt x="0" y="182880"/>
                </a:moveTo>
                <a:lnTo>
                  <a:pt x="477011" y="182880"/>
                </a:lnTo>
                <a:lnTo>
                  <a:pt x="477011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62544" y="5938646"/>
            <a:ext cx="455930" cy="182880"/>
          </a:xfrm>
          <a:custGeom>
            <a:avLst/>
            <a:gdLst/>
            <a:ahLst/>
            <a:cxnLst/>
            <a:rect l="l" t="t" r="r" b="b"/>
            <a:pathLst>
              <a:path w="455929" h="182879">
                <a:moveTo>
                  <a:pt x="0" y="182879"/>
                </a:moveTo>
                <a:lnTo>
                  <a:pt x="455498" y="182879"/>
                </a:lnTo>
                <a:lnTo>
                  <a:pt x="455498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118093" y="5938646"/>
            <a:ext cx="439420" cy="182880"/>
          </a:xfrm>
          <a:custGeom>
            <a:avLst/>
            <a:gdLst/>
            <a:ahLst/>
            <a:cxnLst/>
            <a:rect l="l" t="t" r="r" b="b"/>
            <a:pathLst>
              <a:path w="439420" h="182879">
                <a:moveTo>
                  <a:pt x="0" y="182879"/>
                </a:moveTo>
                <a:lnTo>
                  <a:pt x="439089" y="182879"/>
                </a:lnTo>
                <a:lnTo>
                  <a:pt x="439089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557132" y="5938646"/>
            <a:ext cx="477520" cy="182880"/>
          </a:xfrm>
          <a:custGeom>
            <a:avLst/>
            <a:gdLst/>
            <a:ahLst/>
            <a:cxnLst/>
            <a:rect l="l" t="t" r="r" b="b"/>
            <a:pathLst>
              <a:path w="477520" h="182879">
                <a:moveTo>
                  <a:pt x="0" y="182879"/>
                </a:moveTo>
                <a:lnTo>
                  <a:pt x="477011" y="182879"/>
                </a:lnTo>
                <a:lnTo>
                  <a:pt x="477011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034144" y="5566536"/>
            <a:ext cx="0" cy="561340"/>
          </a:xfrm>
          <a:custGeom>
            <a:avLst/>
            <a:gdLst/>
            <a:ahLst/>
            <a:cxnLst/>
            <a:rect l="l" t="t" r="r" b="b"/>
            <a:pathLst>
              <a:path h="561339">
                <a:moveTo>
                  <a:pt x="0" y="0"/>
                </a:moveTo>
                <a:lnTo>
                  <a:pt x="0" y="5613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9" name="object 79"/>
          <p:cNvGraphicFramePr>
            <a:graphicFrameLocks noGrp="1"/>
          </p:cNvGraphicFramePr>
          <p:nvPr/>
        </p:nvGraphicFramePr>
        <p:xfrm>
          <a:off x="7656194" y="5566536"/>
          <a:ext cx="1377314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1280"/>
                        </a:lnSpc>
                        <a:spcBef>
                          <a:spcPts val="60"/>
                        </a:spcBef>
                      </a:pPr>
                      <a:r>
                        <a:rPr sz="1100" spc="-55" dirty="0">
                          <a:latin typeface="Arial"/>
                          <a:cs typeface="Arial"/>
                        </a:rPr>
                        <a:t>Tar.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280"/>
                        </a:lnSpc>
                        <a:spcBef>
                          <a:spcPts val="60"/>
                        </a:spcBef>
                      </a:pPr>
                      <a:r>
                        <a:rPr sz="1100" spc="-50" dirty="0">
                          <a:latin typeface="Arial"/>
                          <a:cs typeface="Arial"/>
                        </a:rPr>
                        <a:t>Achv.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22225" algn="ctr">
                        <a:lnSpc>
                          <a:spcPts val="1275"/>
                        </a:lnSpc>
                        <a:spcBef>
                          <a:spcPts val="60"/>
                        </a:spcBef>
                      </a:pPr>
                      <a:r>
                        <a:rPr sz="1100" spc="-120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8415" algn="ctr">
                        <a:lnSpc>
                          <a:spcPts val="1275"/>
                        </a:lnSpc>
                        <a:spcBef>
                          <a:spcPts val="65"/>
                        </a:spcBef>
                      </a:pPr>
                      <a:r>
                        <a:rPr sz="1100" spc="-60" dirty="0">
                          <a:latin typeface="Arial"/>
                          <a:cs typeface="Arial"/>
                        </a:rPr>
                        <a:t>8oz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0" name="object 8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20" dirty="0"/>
              <a:t>Module: </a:t>
            </a:r>
            <a:r>
              <a:rPr spc="-75" dirty="0"/>
              <a:t>Target </a:t>
            </a:r>
            <a:r>
              <a:rPr spc="-55" dirty="0"/>
              <a:t>management </a:t>
            </a:r>
            <a:r>
              <a:rPr spc="240" dirty="0"/>
              <a:t>|</a:t>
            </a:r>
            <a:r>
              <a:rPr spc="-204" dirty="0"/>
              <a:t> </a:t>
            </a:r>
            <a:r>
              <a:rPr spc="-60" dirty="0"/>
              <a:t>Version:1.3</a:t>
            </a:r>
          </a:p>
        </p:txBody>
      </p:sp>
      <p:sp>
        <p:nvSpPr>
          <p:cNvPr id="81" name="object 8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8</a:t>
            </a:fld>
            <a:endParaRPr spc="-6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92190" y="1447797"/>
          <a:ext cx="2971165" cy="4719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1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75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1300"/>
                        </a:lnSpc>
                        <a:spcBef>
                          <a:spcPts val="40"/>
                        </a:spcBef>
                      </a:pPr>
                      <a:r>
                        <a:rPr sz="1100" spc="-55" dirty="0">
                          <a:latin typeface="Arial"/>
                          <a:cs typeface="Arial"/>
                        </a:rPr>
                        <a:t>Tar.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ts val="1300"/>
                        </a:lnSpc>
                        <a:spcBef>
                          <a:spcPts val="40"/>
                        </a:spcBef>
                      </a:pPr>
                      <a:r>
                        <a:rPr sz="1100" spc="-50" dirty="0">
                          <a:latin typeface="Arial"/>
                          <a:cs typeface="Arial"/>
                        </a:rPr>
                        <a:t>Achv.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245">
                <a:tc rowSpan="2"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100" spc="-70" dirty="0">
                          <a:latin typeface="Arial"/>
                          <a:cs typeface="Arial"/>
                        </a:rPr>
                        <a:t>Pepsi 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250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ml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300"/>
                        </a:lnSpc>
                        <a:spcBef>
                          <a:spcPts val="40"/>
                        </a:spcBef>
                      </a:pPr>
                      <a:r>
                        <a:rPr sz="1100" spc="-114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300"/>
                        </a:lnSpc>
                        <a:spcBef>
                          <a:spcPts val="40"/>
                        </a:spcBef>
                      </a:pPr>
                      <a:r>
                        <a:rPr sz="1100" spc="-50" dirty="0">
                          <a:latin typeface="Arial"/>
                          <a:cs typeface="Arial"/>
                        </a:rPr>
                        <a:t>MTD/%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2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300"/>
                        </a:lnSpc>
                        <a:spcBef>
                          <a:spcPts val="40"/>
                        </a:spcBef>
                      </a:pPr>
                      <a:r>
                        <a:rPr sz="1100" spc="-60" dirty="0">
                          <a:latin typeface="Arial"/>
                          <a:cs typeface="Arial"/>
                        </a:rPr>
                        <a:t>8oz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300"/>
                        </a:lnSpc>
                        <a:spcBef>
                          <a:spcPts val="40"/>
                        </a:spcBef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400/25%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70" dirty="0">
                          <a:latin typeface="Arial"/>
                          <a:cs typeface="Arial"/>
                        </a:rPr>
                        <a:t>Pepsi 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1500</a:t>
                      </a:r>
                      <a:r>
                        <a:rPr sz="11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ml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295"/>
                        </a:lnSpc>
                        <a:spcBef>
                          <a:spcPts val="40"/>
                        </a:spcBef>
                      </a:pPr>
                      <a:r>
                        <a:rPr sz="1100" spc="-114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2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295"/>
                        </a:lnSpc>
                        <a:spcBef>
                          <a:spcPts val="40"/>
                        </a:spcBef>
                      </a:pPr>
                      <a:r>
                        <a:rPr sz="1100" spc="-60" dirty="0">
                          <a:latin typeface="Arial"/>
                          <a:cs typeface="Arial"/>
                        </a:rPr>
                        <a:t>8oz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70" dirty="0">
                          <a:latin typeface="Arial"/>
                          <a:cs typeface="Arial"/>
                        </a:rPr>
                        <a:t>Pepsi 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500</a:t>
                      </a:r>
                      <a:r>
                        <a:rPr sz="11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ml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295"/>
                        </a:lnSpc>
                        <a:spcBef>
                          <a:spcPts val="45"/>
                        </a:spcBef>
                      </a:pPr>
                      <a:r>
                        <a:rPr sz="1100" spc="-114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2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295"/>
                        </a:lnSpc>
                        <a:spcBef>
                          <a:spcPts val="45"/>
                        </a:spcBef>
                      </a:pPr>
                      <a:r>
                        <a:rPr sz="1100" spc="-60" dirty="0">
                          <a:latin typeface="Arial"/>
                          <a:cs typeface="Arial"/>
                        </a:rPr>
                        <a:t>8oz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245">
                <a:tc rowSpan="2"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70" dirty="0">
                          <a:latin typeface="Arial"/>
                          <a:cs typeface="Arial"/>
                        </a:rPr>
                        <a:t>Pepsi 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1000</a:t>
                      </a:r>
                      <a:r>
                        <a:rPr sz="11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ml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295"/>
                        </a:lnSpc>
                        <a:spcBef>
                          <a:spcPts val="45"/>
                        </a:spcBef>
                      </a:pPr>
                      <a:r>
                        <a:rPr sz="1100" spc="-114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290"/>
                        </a:lnSpc>
                        <a:spcBef>
                          <a:spcPts val="45"/>
                        </a:spcBef>
                      </a:pPr>
                      <a:r>
                        <a:rPr sz="1100" spc="-60" dirty="0">
                          <a:latin typeface="Arial"/>
                          <a:cs typeface="Arial"/>
                        </a:rPr>
                        <a:t>8oz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7909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20" dirty="0"/>
              <a:t>Module: </a:t>
            </a:r>
            <a:r>
              <a:rPr spc="-75" dirty="0"/>
              <a:t>Target </a:t>
            </a:r>
            <a:r>
              <a:rPr spc="-55" dirty="0"/>
              <a:t>management </a:t>
            </a:r>
            <a:r>
              <a:rPr spc="240" dirty="0"/>
              <a:t>|</a:t>
            </a:r>
            <a:r>
              <a:rPr spc="-204" dirty="0"/>
              <a:t> </a:t>
            </a:r>
            <a:r>
              <a:rPr spc="-60" dirty="0"/>
              <a:t>Version:1.3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9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2026920" y="3124200"/>
            <a:ext cx="2194560" cy="924560"/>
          </a:xfrm>
          <a:prstGeom prst="rect">
            <a:avLst/>
          </a:prstGeom>
          <a:ln w="10159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60"/>
              </a:spcBef>
            </a:pPr>
            <a:r>
              <a:rPr sz="1800" u="heavy" spc="-1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Target</a:t>
            </a:r>
            <a:r>
              <a:rPr sz="1800" u="heavy" spc="-10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View</a:t>
            </a:r>
            <a:endParaRPr sz="1800">
              <a:latin typeface="Arial"/>
              <a:cs typeface="Arial"/>
            </a:endParaRPr>
          </a:p>
          <a:p>
            <a:pPr marL="377825" indent="-284480">
              <a:lnSpc>
                <a:spcPct val="100000"/>
              </a:lnSpc>
              <a:buChar char="•"/>
              <a:tabLst>
                <a:tab pos="377825" algn="l"/>
                <a:tab pos="378460" algn="l"/>
              </a:tabLst>
            </a:pPr>
            <a:r>
              <a:rPr sz="1800" spc="-280" dirty="0">
                <a:latin typeface="Arial"/>
                <a:cs typeface="Arial"/>
              </a:rPr>
              <a:t>SKU </a:t>
            </a:r>
            <a:r>
              <a:rPr sz="1800" spc="-80" dirty="0">
                <a:latin typeface="Arial"/>
                <a:cs typeface="Arial"/>
              </a:rPr>
              <a:t>wise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target</a:t>
            </a:r>
            <a:endParaRPr sz="1800">
              <a:latin typeface="Arial"/>
              <a:cs typeface="Arial"/>
            </a:endParaRPr>
          </a:p>
          <a:p>
            <a:pPr marL="59690" algn="ctr">
              <a:lnSpc>
                <a:spcPct val="100000"/>
              </a:lnSpc>
            </a:pPr>
            <a:r>
              <a:rPr sz="1800" spc="-114" dirty="0">
                <a:latin typeface="Arial"/>
                <a:cs typeface="Arial"/>
              </a:rPr>
              <a:t>vs.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achievement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970</Words>
  <Application>Microsoft Office PowerPoint</Application>
  <PresentationFormat>On-screen Show (4:3)</PresentationFormat>
  <Paragraphs>357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Verdana</vt:lpstr>
      <vt:lpstr>Office Theme</vt:lpstr>
      <vt:lpstr>User Requirements Specification</vt:lpstr>
      <vt:lpstr>Target Management</vt:lpstr>
      <vt:lpstr>Target Hierarchy Workflow</vt:lpstr>
      <vt:lpstr>Manual Target Setting</vt:lpstr>
      <vt:lpstr>CE/DB Operator Manual Target Setting to PSR</vt:lpstr>
      <vt:lpstr>Contribution Target Setting</vt:lpstr>
      <vt:lpstr>Geo wise Target View</vt:lpstr>
      <vt:lpstr>Target Module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Requirements Specification</dc:title>
  <dc:creator>Rumon</dc:creator>
  <cp:lastModifiedBy>Mahtab</cp:lastModifiedBy>
  <cp:revision>1</cp:revision>
  <dcterms:created xsi:type="dcterms:W3CDTF">2018-04-28T08:36:32Z</dcterms:created>
  <dcterms:modified xsi:type="dcterms:W3CDTF">2018-04-28T08:37:11Z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2018-04-28T00:00:00Z</vt:filetime>
  </property>
</Properties>
</file>