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3" r:id="rId3"/>
    <p:sldId id="258" r:id="rId4"/>
    <p:sldId id="261" r:id="rId5"/>
    <p:sldId id="262" r:id="rId6"/>
    <p:sldId id="265" r:id="rId7"/>
    <p:sldId id="264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757" y="-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D62A-5440-44F6-84A2-29082801D7D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A728-9A92-4B1B-A1D9-F87D22B4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18151-B66B-4F0E-B5A2-47BBE040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888296"/>
            <a:ext cx="5829300" cy="1579987"/>
          </a:xfrm>
        </p:spPr>
        <p:txBody>
          <a:bodyPr/>
          <a:lstStyle/>
          <a:p>
            <a:r>
              <a:rPr lang="en-US" dirty="0"/>
              <a:t>Order Flow chart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61A54C2-92F2-4807-B711-83DE50A2D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364744"/>
            <a:ext cx="5143500" cy="2391656"/>
          </a:xfrm>
        </p:spPr>
        <p:txBody>
          <a:bodyPr/>
          <a:lstStyle/>
          <a:p>
            <a:pPr algn="l"/>
            <a:r>
              <a:rPr lang="en-US" dirty="0"/>
              <a:t>Type of orders.</a:t>
            </a:r>
          </a:p>
          <a:p>
            <a:pPr marL="685800" lvl="1" indent="-342900" algn="l">
              <a:buAutoNum type="arabicPeriod"/>
            </a:pPr>
            <a:r>
              <a:rPr lang="en-US" sz="1800" b="1" dirty="0">
                <a:hlinkClick r:id="rId2" action="ppaction://hlinksldjump"/>
              </a:rPr>
              <a:t>Mobile Order.</a:t>
            </a:r>
            <a:endParaRPr lang="en-US" sz="1800" b="1" dirty="0"/>
          </a:p>
          <a:p>
            <a:pPr marL="685800" lvl="1" indent="-342900" algn="l">
              <a:buAutoNum type="arabicPeriod"/>
            </a:pPr>
            <a:r>
              <a:rPr lang="en-US" sz="1800" b="1" dirty="0"/>
              <a:t>Manual Order</a:t>
            </a:r>
          </a:p>
          <a:p>
            <a:pPr lvl="2" algn="l"/>
            <a:r>
              <a:rPr lang="en-US" sz="1600" dirty="0">
                <a:hlinkClick r:id="rId3" action="ppaction://hlinksldjump"/>
              </a:rPr>
              <a:t>2.1 Ready Sales.</a:t>
            </a:r>
            <a:endParaRPr lang="en-US" sz="1600" dirty="0"/>
          </a:p>
          <a:p>
            <a:pPr lvl="2" algn="l"/>
            <a:r>
              <a:rPr lang="en-US" sz="1600" dirty="0">
                <a:hlinkClick r:id="rId4" action="ppaction://hlinksldjump"/>
              </a:rPr>
              <a:t>2.2 Regular Sales.</a:t>
            </a:r>
            <a:endParaRPr lang="en-US" sz="1600" dirty="0"/>
          </a:p>
          <a:p>
            <a:pPr lvl="2" algn="l"/>
            <a:r>
              <a:rPr lang="en-US" sz="1600" dirty="0">
                <a:hlinkClick r:id="rId5" action="ppaction://hlinksldjump"/>
              </a:rPr>
              <a:t>2.3 Office Sales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13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3B4-0579-4374-B034-EBA9E363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0" y="222083"/>
            <a:ext cx="5915025" cy="44847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Mobile order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43E31-666A-4AA0-B5AF-9429186E4C32}"/>
              </a:ext>
            </a:extLst>
          </p:cNvPr>
          <p:cNvSpPr/>
          <p:nvPr/>
        </p:nvSpPr>
        <p:spPr>
          <a:xfrm>
            <a:off x="447110" y="918765"/>
            <a:ext cx="3840686" cy="644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Outlet</a:t>
            </a:r>
          </a:p>
          <a:p>
            <a:pPr algn="ctr"/>
            <a:r>
              <a:rPr lang="en-US" sz="1200" dirty="0"/>
              <a:t>(Showing All Outlet of selected Sub-Route in Mobile)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678940D-821F-4573-B53E-A0118A984261}"/>
              </a:ext>
            </a:extLst>
          </p:cNvPr>
          <p:cNvSpPr/>
          <p:nvPr/>
        </p:nvSpPr>
        <p:spPr>
          <a:xfrm>
            <a:off x="1142405" y="1879882"/>
            <a:ext cx="2450093" cy="11511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SKU</a:t>
            </a:r>
          </a:p>
          <a:p>
            <a:pPr algn="ctr"/>
            <a:r>
              <a:rPr lang="en-US" sz="1200" dirty="0"/>
              <a:t>And give order qty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8BD66-11E0-4849-A791-496444954563}"/>
              </a:ext>
            </a:extLst>
          </p:cNvPr>
          <p:cNvSpPr/>
          <p:nvPr/>
        </p:nvSpPr>
        <p:spPr>
          <a:xfrm>
            <a:off x="4017620" y="2045181"/>
            <a:ext cx="2251376" cy="790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PCS Price from Bundle Price</a:t>
            </a:r>
          </a:p>
          <a:p>
            <a:pPr algn="ctr"/>
            <a:r>
              <a:rPr lang="en-US" sz="1200" dirty="0"/>
              <a:t>And get trade promotion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A2EF1C-C311-41FE-A847-4397FF11CFBB}"/>
              </a:ext>
            </a:extLst>
          </p:cNvPr>
          <p:cNvSpPr/>
          <p:nvPr/>
        </p:nvSpPr>
        <p:spPr>
          <a:xfrm>
            <a:off x="257993" y="2911352"/>
            <a:ext cx="1341120" cy="6243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Selected SKU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228BE3-6D8C-4D19-BC92-FBBBCCB6F7E3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2367452" y="1563726"/>
            <a:ext cx="1" cy="3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7BE0A5-F740-4293-8870-7C6B447B9CB8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592498" y="2440390"/>
            <a:ext cx="425122" cy="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1C82F3-10C5-4BDC-A71D-F238F4E567A3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flipH="1">
            <a:off x="2367451" y="3031035"/>
            <a:ext cx="1" cy="111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D8FEEA-C848-4065-A9CD-F974484C820E}"/>
              </a:ext>
            </a:extLst>
          </p:cNvPr>
          <p:cNvCxnSpPr>
            <a:stCxn id="3" idx="2"/>
            <a:endCxn id="15" idx="3"/>
          </p:cNvCxnSpPr>
          <p:nvPr/>
        </p:nvCxnSpPr>
        <p:spPr>
          <a:xfrm rot="5400000">
            <a:off x="1887029" y="2743120"/>
            <a:ext cx="192509" cy="76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FE3C2F3-ACF0-4DC4-99C2-3CCC50870F6E}"/>
              </a:ext>
            </a:extLst>
          </p:cNvPr>
          <p:cNvCxnSpPr>
            <a:stCxn id="15" idx="0"/>
            <a:endCxn id="3" idx="1"/>
          </p:cNvCxnSpPr>
          <p:nvPr/>
        </p:nvCxnSpPr>
        <p:spPr>
          <a:xfrm rot="5400000" flipH="1" flipV="1">
            <a:off x="807533" y="2576480"/>
            <a:ext cx="455893" cy="21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7C1FA32-AC44-4F80-911E-BD7256EA4965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V="1">
            <a:off x="3806349" y="1241246"/>
            <a:ext cx="481447" cy="3246720"/>
          </a:xfrm>
          <a:prstGeom prst="bentConnector3">
            <a:avLst>
              <a:gd name="adj1" fmla="val 563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0211AC-783C-4CBA-90FF-DB4F044C90D0}"/>
              </a:ext>
            </a:extLst>
          </p:cNvPr>
          <p:cNvSpPr txBox="1"/>
          <p:nvPr/>
        </p:nvSpPr>
        <p:spPr>
          <a:xfrm>
            <a:off x="855354" y="8419954"/>
            <a:ext cx="5167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</a:t>
            </a:r>
          </a:p>
          <a:p>
            <a:r>
              <a:rPr lang="en-US" sz="1400" dirty="0"/>
              <a:t>	#In Ready sales No need to create Challan. </a:t>
            </a:r>
          </a:p>
          <a:p>
            <a:r>
              <a:rPr lang="en-US" sz="1400" dirty="0"/>
              <a:t>	# Qty Order Save as delivery and Inventory  deduct from Stock</a:t>
            </a:r>
          </a:p>
          <a:p>
            <a:r>
              <a:rPr lang="en-US" sz="1400" dirty="0"/>
              <a:t>	# Trade Promotion will Impact.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B6B2F-FA21-4BCB-8074-DDB37791AA38}"/>
              </a:ext>
            </a:extLst>
          </p:cNvPr>
          <p:cNvSpPr/>
          <p:nvPr/>
        </p:nvSpPr>
        <p:spPr>
          <a:xfrm>
            <a:off x="928553" y="4150853"/>
            <a:ext cx="2877796" cy="674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Order</a:t>
            </a:r>
          </a:p>
          <a:p>
            <a:pPr algn="ctr"/>
            <a:r>
              <a:rPr lang="en-US" sz="1200" dirty="0"/>
              <a:t>Go to Next Outlet for order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F2ACCC-FB64-428C-8694-9A9F3B0189BC}"/>
              </a:ext>
            </a:extLst>
          </p:cNvPr>
          <p:cNvSpPr/>
          <p:nvPr/>
        </p:nvSpPr>
        <p:spPr>
          <a:xfrm>
            <a:off x="1422571" y="6386266"/>
            <a:ext cx="1889760" cy="674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Challan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333C3-FE90-4A37-9CE6-7D267F098453}"/>
              </a:ext>
            </a:extLst>
          </p:cNvPr>
          <p:cNvSpPr txBox="1"/>
          <p:nvPr/>
        </p:nvSpPr>
        <p:spPr>
          <a:xfrm>
            <a:off x="2367451" y="5924601"/>
            <a:ext cx="17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For inventory Check and </a:t>
            </a:r>
          </a:p>
          <a:p>
            <a:pPr algn="ctr"/>
            <a:r>
              <a:rPr lang="en-US" sz="1200" dirty="0"/>
              <a:t>Order confirmation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11487A-AC50-462F-B1CD-1AEDBC4ED0F7}"/>
              </a:ext>
            </a:extLst>
          </p:cNvPr>
          <p:cNvCxnSpPr>
            <a:stCxn id="35" idx="2"/>
          </p:cNvCxnSpPr>
          <p:nvPr/>
        </p:nvCxnSpPr>
        <p:spPr>
          <a:xfrm>
            <a:off x="2367451" y="4825079"/>
            <a:ext cx="0" cy="64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171F550D-85A2-435A-A34A-D68C7C2C1ADF}"/>
              </a:ext>
            </a:extLst>
          </p:cNvPr>
          <p:cNvSpPr/>
          <p:nvPr/>
        </p:nvSpPr>
        <p:spPr>
          <a:xfrm>
            <a:off x="1869611" y="5476139"/>
            <a:ext cx="995680" cy="365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A3E574-2029-4A88-B0B5-9FA06A781797}"/>
              </a:ext>
            </a:extLst>
          </p:cNvPr>
          <p:cNvSpPr txBox="1"/>
          <p:nvPr/>
        </p:nvSpPr>
        <p:spPr>
          <a:xfrm>
            <a:off x="1588953" y="4954130"/>
            <a:ext cx="17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Order data send to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16B600-DCF2-486A-9532-B9E2E821C062}"/>
              </a:ext>
            </a:extLst>
          </p:cNvPr>
          <p:cNvCxnSpPr>
            <a:stCxn id="28" idx="3"/>
            <a:endCxn id="37" idx="0"/>
          </p:cNvCxnSpPr>
          <p:nvPr/>
        </p:nvCxnSpPr>
        <p:spPr>
          <a:xfrm>
            <a:off x="2367451" y="5841266"/>
            <a:ext cx="0" cy="5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1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3B4-0579-4374-B034-EBA9E363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0" y="222083"/>
            <a:ext cx="5915025" cy="44847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2.Manual Order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Ready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AD3CC-6544-4910-9D29-5766E44F4502}"/>
              </a:ext>
            </a:extLst>
          </p:cNvPr>
          <p:cNvSpPr/>
          <p:nvPr/>
        </p:nvSpPr>
        <p:spPr>
          <a:xfrm>
            <a:off x="492375" y="748892"/>
            <a:ext cx="3018635" cy="4484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Order Type (Ready Sales)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E91DA-9320-4447-8AA8-63B3965E6F09}"/>
              </a:ext>
            </a:extLst>
          </p:cNvPr>
          <p:cNvSpPr/>
          <p:nvPr/>
        </p:nvSpPr>
        <p:spPr>
          <a:xfrm>
            <a:off x="304870" y="1430330"/>
            <a:ext cx="3840686" cy="377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PSR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CC1FA-049F-4F36-8E0D-28B0335889C6}"/>
              </a:ext>
            </a:extLst>
          </p:cNvPr>
          <p:cNvSpPr/>
          <p:nvPr/>
        </p:nvSpPr>
        <p:spPr>
          <a:xfrm>
            <a:off x="304870" y="2031655"/>
            <a:ext cx="3840687" cy="4864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Sub-Route</a:t>
            </a:r>
          </a:p>
          <a:p>
            <a:pPr algn="ctr"/>
            <a:r>
              <a:rPr lang="en-US" sz="1200" dirty="0"/>
              <a:t>(Showing All Sub-Route of selected PSR)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43E31-666A-4AA0-B5AF-9429186E4C32}"/>
              </a:ext>
            </a:extLst>
          </p:cNvPr>
          <p:cNvSpPr/>
          <p:nvPr/>
        </p:nvSpPr>
        <p:spPr>
          <a:xfrm>
            <a:off x="304870" y="2706925"/>
            <a:ext cx="3840686" cy="644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Outlet</a:t>
            </a:r>
          </a:p>
          <a:p>
            <a:pPr algn="ctr"/>
            <a:r>
              <a:rPr lang="en-US" sz="1200" dirty="0"/>
              <a:t>(Showing All Outlet of selected Sub-Route)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678940D-821F-4573-B53E-A0118A984261}"/>
              </a:ext>
            </a:extLst>
          </p:cNvPr>
          <p:cNvSpPr/>
          <p:nvPr/>
        </p:nvSpPr>
        <p:spPr>
          <a:xfrm>
            <a:off x="1000165" y="3668042"/>
            <a:ext cx="2450093" cy="11511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SKU</a:t>
            </a:r>
          </a:p>
          <a:p>
            <a:pPr algn="ctr"/>
            <a:r>
              <a:rPr lang="en-US" sz="1200" dirty="0"/>
              <a:t>And give order qty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8BD66-11E0-4849-A791-496444954563}"/>
              </a:ext>
            </a:extLst>
          </p:cNvPr>
          <p:cNvSpPr/>
          <p:nvPr/>
        </p:nvSpPr>
        <p:spPr>
          <a:xfrm>
            <a:off x="3875380" y="3833341"/>
            <a:ext cx="2251376" cy="790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PCS Price from Bundle Price</a:t>
            </a:r>
          </a:p>
          <a:p>
            <a:pPr algn="ctr"/>
            <a:r>
              <a:rPr lang="en-US" sz="1200" dirty="0"/>
              <a:t>And get trade promotion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A2EF1C-C311-41FE-A847-4397FF11CFBB}"/>
              </a:ext>
            </a:extLst>
          </p:cNvPr>
          <p:cNvSpPr/>
          <p:nvPr/>
        </p:nvSpPr>
        <p:spPr>
          <a:xfrm>
            <a:off x="115753" y="4699512"/>
            <a:ext cx="1341120" cy="6243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Selected SKU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59044-5DD9-43AA-92D0-CF2D66B36C90}"/>
              </a:ext>
            </a:extLst>
          </p:cNvPr>
          <p:cNvSpPr/>
          <p:nvPr/>
        </p:nvSpPr>
        <p:spPr>
          <a:xfrm>
            <a:off x="856734" y="6796033"/>
            <a:ext cx="2877796" cy="674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Order As Delivery</a:t>
            </a:r>
          </a:p>
          <a:p>
            <a:pPr algn="ctr"/>
            <a:r>
              <a:rPr lang="en-US" sz="1200" dirty="0"/>
              <a:t>Qty Deduct from Inventory</a:t>
            </a:r>
          </a:p>
          <a:p>
            <a:pPr algn="ctr"/>
            <a:r>
              <a:rPr lang="en-US" sz="1200" dirty="0"/>
              <a:t>Get Next Outlet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0F0216-1CA0-41E5-9D10-DAA86871474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25213" y="1197370"/>
            <a:ext cx="0" cy="23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1A470D-80B7-497D-95DA-F030FE69381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25213" y="1807807"/>
            <a:ext cx="1" cy="2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228BE3-6D8C-4D19-BC92-FBBBCCB6F7E3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2225212" y="3351886"/>
            <a:ext cx="1" cy="3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7BE0A5-F740-4293-8870-7C6B447B9CB8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450258" y="4228550"/>
            <a:ext cx="425122" cy="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1C82F3-10C5-4BDC-A71D-F238F4E567A3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25211" y="4819195"/>
            <a:ext cx="1" cy="40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23CA6823-220E-4E03-BE50-CD97896C82A5}"/>
              </a:ext>
            </a:extLst>
          </p:cNvPr>
          <p:cNvSpPr/>
          <p:nvPr/>
        </p:nvSpPr>
        <p:spPr>
          <a:xfrm>
            <a:off x="1000164" y="5236410"/>
            <a:ext cx="2450093" cy="11511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Inventory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D8FEEA-C848-4065-A9CD-F974484C820E}"/>
              </a:ext>
            </a:extLst>
          </p:cNvPr>
          <p:cNvCxnSpPr>
            <a:stCxn id="3" idx="2"/>
            <a:endCxn id="15" idx="3"/>
          </p:cNvCxnSpPr>
          <p:nvPr/>
        </p:nvCxnSpPr>
        <p:spPr>
          <a:xfrm rot="5400000">
            <a:off x="1744789" y="4531280"/>
            <a:ext cx="192509" cy="76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FE3C2F3-ACF0-4DC4-99C2-3CCC50870F6E}"/>
              </a:ext>
            </a:extLst>
          </p:cNvPr>
          <p:cNvCxnSpPr>
            <a:stCxn id="15" idx="0"/>
            <a:endCxn id="3" idx="1"/>
          </p:cNvCxnSpPr>
          <p:nvPr/>
        </p:nvCxnSpPr>
        <p:spPr>
          <a:xfrm rot="5400000" flipH="1" flipV="1">
            <a:off x="665293" y="4364640"/>
            <a:ext cx="455893" cy="21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250908D-3E0F-4E4E-A617-D8C9C0D28D5D}"/>
              </a:ext>
            </a:extLst>
          </p:cNvPr>
          <p:cNvCxnSpPr>
            <a:stCxn id="99" idx="3"/>
            <a:endCxn id="3" idx="0"/>
          </p:cNvCxnSpPr>
          <p:nvPr/>
        </p:nvCxnSpPr>
        <p:spPr>
          <a:xfrm flipH="1" flipV="1">
            <a:off x="2225212" y="3668042"/>
            <a:ext cx="1225045" cy="2143945"/>
          </a:xfrm>
          <a:prstGeom prst="bentConnector4">
            <a:avLst>
              <a:gd name="adj1" fmla="val -225171"/>
              <a:gd name="adj2" fmla="val 110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ABD57A1-0111-4B02-9D85-B88B75DDF668}"/>
              </a:ext>
            </a:extLst>
          </p:cNvPr>
          <p:cNvSpPr txBox="1"/>
          <p:nvPr/>
        </p:nvSpPr>
        <p:spPr>
          <a:xfrm>
            <a:off x="3851138" y="5506673"/>
            <a:ext cx="1149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Inventory Short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6156DC0-3A6A-4F0C-9B89-FF724C654C86}"/>
              </a:ext>
            </a:extLst>
          </p:cNvPr>
          <p:cNvCxnSpPr>
            <a:stCxn id="99" idx="2"/>
          </p:cNvCxnSpPr>
          <p:nvPr/>
        </p:nvCxnSpPr>
        <p:spPr>
          <a:xfrm flipH="1">
            <a:off x="2225210" y="6387563"/>
            <a:ext cx="1" cy="3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4CB76B7-1C05-4975-8296-F5F4A1658D55}"/>
              </a:ext>
            </a:extLst>
          </p:cNvPr>
          <p:cNvSpPr txBox="1"/>
          <p:nvPr/>
        </p:nvSpPr>
        <p:spPr>
          <a:xfrm>
            <a:off x="1534160" y="6337770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Inventory OK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7C1FA32-AC44-4F80-911E-BD7256EA4965}"/>
              </a:ext>
            </a:extLst>
          </p:cNvPr>
          <p:cNvCxnSpPr>
            <a:stCxn id="19" idx="3"/>
            <a:endCxn id="9" idx="3"/>
          </p:cNvCxnSpPr>
          <p:nvPr/>
        </p:nvCxnSpPr>
        <p:spPr>
          <a:xfrm flipV="1">
            <a:off x="3734530" y="3029406"/>
            <a:ext cx="411026" cy="4103740"/>
          </a:xfrm>
          <a:prstGeom prst="bentConnector3">
            <a:avLst>
              <a:gd name="adj1" fmla="val 69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0211AC-783C-4CBA-90FF-DB4F044C90D0}"/>
              </a:ext>
            </a:extLst>
          </p:cNvPr>
          <p:cNvSpPr txBox="1"/>
          <p:nvPr/>
        </p:nvSpPr>
        <p:spPr>
          <a:xfrm>
            <a:off x="855354" y="8419954"/>
            <a:ext cx="5167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</a:t>
            </a:r>
          </a:p>
          <a:p>
            <a:r>
              <a:rPr lang="en-US" sz="1400" dirty="0"/>
              <a:t>	#In Ready sales No need to create Challan. </a:t>
            </a:r>
          </a:p>
          <a:p>
            <a:r>
              <a:rPr lang="en-US" sz="1400" dirty="0"/>
              <a:t>	# Qty Order Save as delivery and Inventory  deduct from Stock</a:t>
            </a:r>
          </a:p>
          <a:p>
            <a:r>
              <a:rPr lang="en-US" sz="1400" dirty="0"/>
              <a:t>	# Trade Promotion will Impact.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9A9CF5-97BF-4B5B-AED9-4985A5E59D6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25213" y="2518134"/>
            <a:ext cx="1" cy="18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3B4-0579-4374-B034-EBA9E363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0" y="222083"/>
            <a:ext cx="5915025" cy="44847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Regular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AD3CC-6544-4910-9D29-5766E44F4502}"/>
              </a:ext>
            </a:extLst>
          </p:cNvPr>
          <p:cNvSpPr/>
          <p:nvPr/>
        </p:nvSpPr>
        <p:spPr>
          <a:xfrm>
            <a:off x="1091815" y="748892"/>
            <a:ext cx="3018635" cy="4484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Order Type (Regular Sales)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E91DA-9320-4447-8AA8-63B3965E6F09}"/>
              </a:ext>
            </a:extLst>
          </p:cNvPr>
          <p:cNvSpPr/>
          <p:nvPr/>
        </p:nvSpPr>
        <p:spPr>
          <a:xfrm>
            <a:off x="680790" y="1430330"/>
            <a:ext cx="3840686" cy="3774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PSR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CC1FA-049F-4F36-8E0D-28B0335889C6}"/>
              </a:ext>
            </a:extLst>
          </p:cNvPr>
          <p:cNvSpPr/>
          <p:nvPr/>
        </p:nvSpPr>
        <p:spPr>
          <a:xfrm>
            <a:off x="680790" y="2031655"/>
            <a:ext cx="3840687" cy="4864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Sub-Route</a:t>
            </a:r>
          </a:p>
          <a:p>
            <a:pPr algn="ctr"/>
            <a:r>
              <a:rPr lang="en-US" sz="1200" dirty="0"/>
              <a:t>(Current Date Sub-Route of selected PSR as per Route plan)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43E31-666A-4AA0-B5AF-9429186E4C32}"/>
              </a:ext>
            </a:extLst>
          </p:cNvPr>
          <p:cNvSpPr/>
          <p:nvPr/>
        </p:nvSpPr>
        <p:spPr>
          <a:xfrm>
            <a:off x="680790" y="2706925"/>
            <a:ext cx="3840686" cy="644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Outlet</a:t>
            </a:r>
          </a:p>
          <a:p>
            <a:pPr algn="ctr"/>
            <a:r>
              <a:rPr lang="en-US" sz="1200" dirty="0"/>
              <a:t>(Showing All Outlet of selected Sub-Route)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678940D-821F-4573-B53E-A0118A984261}"/>
              </a:ext>
            </a:extLst>
          </p:cNvPr>
          <p:cNvSpPr/>
          <p:nvPr/>
        </p:nvSpPr>
        <p:spPr>
          <a:xfrm>
            <a:off x="1376085" y="3668042"/>
            <a:ext cx="2450093" cy="11511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SKU</a:t>
            </a:r>
          </a:p>
          <a:p>
            <a:pPr algn="ctr"/>
            <a:r>
              <a:rPr lang="en-US" sz="1200" dirty="0"/>
              <a:t>And give order qty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8BD66-11E0-4849-A791-496444954563}"/>
              </a:ext>
            </a:extLst>
          </p:cNvPr>
          <p:cNvSpPr/>
          <p:nvPr/>
        </p:nvSpPr>
        <p:spPr>
          <a:xfrm>
            <a:off x="4251300" y="3833341"/>
            <a:ext cx="2251376" cy="790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PCS Price from Bundle Price</a:t>
            </a:r>
          </a:p>
          <a:p>
            <a:pPr algn="ctr"/>
            <a:r>
              <a:rPr lang="en-US" sz="1200" dirty="0"/>
              <a:t>And get trade promotion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A2EF1C-C311-41FE-A847-4397FF11CFBB}"/>
              </a:ext>
            </a:extLst>
          </p:cNvPr>
          <p:cNvSpPr/>
          <p:nvPr/>
        </p:nvSpPr>
        <p:spPr>
          <a:xfrm>
            <a:off x="241501" y="4697538"/>
            <a:ext cx="1341120" cy="6243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Selected SKU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59044-5DD9-43AA-92D0-CF2D66B36C90}"/>
              </a:ext>
            </a:extLst>
          </p:cNvPr>
          <p:cNvSpPr/>
          <p:nvPr/>
        </p:nvSpPr>
        <p:spPr>
          <a:xfrm>
            <a:off x="1181136" y="5589271"/>
            <a:ext cx="2877796" cy="674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Order</a:t>
            </a:r>
          </a:p>
          <a:p>
            <a:pPr algn="ctr"/>
            <a:r>
              <a:rPr lang="en-US" sz="1200" dirty="0"/>
              <a:t>Get Next Outlet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0F0216-1CA0-41E5-9D10-DAA86871474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01133" y="1197370"/>
            <a:ext cx="0" cy="23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1A470D-80B7-497D-95DA-F030FE69381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01133" y="1807807"/>
            <a:ext cx="1" cy="2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228BE3-6D8C-4D19-BC92-FBBBCCB6F7E3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2601132" y="3351886"/>
            <a:ext cx="1" cy="3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7BE0A5-F740-4293-8870-7C6B447B9CB8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826178" y="4228550"/>
            <a:ext cx="425122" cy="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1C82F3-10C5-4BDC-A71D-F238F4E567A3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601132" y="4819195"/>
            <a:ext cx="18902" cy="77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D8FEEA-C848-4065-A9CD-F974484C820E}"/>
              </a:ext>
            </a:extLst>
          </p:cNvPr>
          <p:cNvCxnSpPr>
            <a:stCxn id="3" idx="2"/>
            <a:endCxn id="15" idx="3"/>
          </p:cNvCxnSpPr>
          <p:nvPr/>
        </p:nvCxnSpPr>
        <p:spPr>
          <a:xfrm rot="5400000">
            <a:off x="1996610" y="4405207"/>
            <a:ext cx="190535" cy="1018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FE3C2F3-ACF0-4DC4-99C2-3CCC50870F6E}"/>
              </a:ext>
            </a:extLst>
          </p:cNvPr>
          <p:cNvCxnSpPr>
            <a:stCxn id="15" idx="0"/>
            <a:endCxn id="3" idx="1"/>
          </p:cNvCxnSpPr>
          <p:nvPr/>
        </p:nvCxnSpPr>
        <p:spPr>
          <a:xfrm rot="5400000" flipH="1" flipV="1">
            <a:off x="917114" y="4238567"/>
            <a:ext cx="453919" cy="46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7C1FA32-AC44-4F80-911E-BD7256EA4965}"/>
              </a:ext>
            </a:extLst>
          </p:cNvPr>
          <p:cNvCxnSpPr>
            <a:stCxn id="19" idx="3"/>
            <a:endCxn id="9" idx="3"/>
          </p:cNvCxnSpPr>
          <p:nvPr/>
        </p:nvCxnSpPr>
        <p:spPr>
          <a:xfrm flipV="1">
            <a:off x="4058932" y="3029406"/>
            <a:ext cx="462544" cy="2896978"/>
          </a:xfrm>
          <a:prstGeom prst="bentConnector3">
            <a:avLst>
              <a:gd name="adj1" fmla="val 557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0211AC-783C-4CBA-90FF-DB4F044C90D0}"/>
              </a:ext>
            </a:extLst>
          </p:cNvPr>
          <p:cNvSpPr txBox="1"/>
          <p:nvPr/>
        </p:nvSpPr>
        <p:spPr>
          <a:xfrm>
            <a:off x="500069" y="7516741"/>
            <a:ext cx="368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</a:t>
            </a:r>
          </a:p>
          <a:p>
            <a:r>
              <a:rPr lang="en-US" sz="1400" dirty="0"/>
              <a:t>	# In Regular Sales need to create Challan. </a:t>
            </a:r>
          </a:p>
          <a:p>
            <a:r>
              <a:rPr lang="en-US" sz="1400" dirty="0"/>
              <a:t>	# Trade Promotion will Impact.</a:t>
            </a:r>
          </a:p>
          <a:p>
            <a:r>
              <a:rPr lang="en-US" sz="1400" dirty="0"/>
              <a:t>	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E3057-DC70-4EEF-87F2-3370C1702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601133" y="2518134"/>
            <a:ext cx="1" cy="18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3A40CD6-EB9E-4BFE-A06E-F304290E6136}"/>
              </a:ext>
            </a:extLst>
          </p:cNvPr>
          <p:cNvSpPr/>
          <p:nvPr/>
        </p:nvSpPr>
        <p:spPr>
          <a:xfrm>
            <a:off x="1675154" y="6793497"/>
            <a:ext cx="1889760" cy="674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Challan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6EC02-983D-4F6A-9114-690DBBC87311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2620034" y="6263497"/>
            <a:ext cx="0" cy="53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BCDF77-4EA3-4BF9-9132-4960B37E748F}"/>
              </a:ext>
            </a:extLst>
          </p:cNvPr>
          <p:cNvSpPr txBox="1"/>
          <p:nvPr/>
        </p:nvSpPr>
        <p:spPr>
          <a:xfrm>
            <a:off x="2680543" y="6336704"/>
            <a:ext cx="17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For inventory Check and </a:t>
            </a:r>
          </a:p>
          <a:p>
            <a:pPr algn="ctr"/>
            <a:r>
              <a:rPr lang="en-US" sz="1200" dirty="0"/>
              <a:t>Order confirmation</a:t>
            </a:r>
          </a:p>
        </p:txBody>
      </p:sp>
    </p:spTree>
    <p:extLst>
      <p:ext uri="{BB962C8B-B14F-4D97-AF65-F5344CB8AC3E}">
        <p14:creationId xmlns:p14="http://schemas.microsoft.com/office/powerpoint/2010/main" val="93114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3B4-0579-4374-B034-EBA9E363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0" y="222083"/>
            <a:ext cx="5915025" cy="44847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Office Sales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D3A975-C2CE-4FDF-BB54-0E0E25CD5D99}"/>
              </a:ext>
            </a:extLst>
          </p:cNvPr>
          <p:cNvSpPr/>
          <p:nvPr/>
        </p:nvSpPr>
        <p:spPr>
          <a:xfrm>
            <a:off x="768604" y="684796"/>
            <a:ext cx="3018635" cy="4484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Order Type (Office Sales)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FB53A7-95AB-4414-9203-8D68B1D5DF19}"/>
              </a:ext>
            </a:extLst>
          </p:cNvPr>
          <p:cNvSpPr/>
          <p:nvPr/>
        </p:nvSpPr>
        <p:spPr>
          <a:xfrm>
            <a:off x="357579" y="1672603"/>
            <a:ext cx="3840686" cy="644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Name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041AFD93-7757-4E6D-821C-10191A02F7A0}"/>
              </a:ext>
            </a:extLst>
          </p:cNvPr>
          <p:cNvSpPr/>
          <p:nvPr/>
        </p:nvSpPr>
        <p:spPr>
          <a:xfrm>
            <a:off x="1052874" y="2633720"/>
            <a:ext cx="2450093" cy="11511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SKU</a:t>
            </a:r>
          </a:p>
          <a:p>
            <a:pPr algn="ctr"/>
            <a:r>
              <a:rPr lang="en-US" sz="1200" dirty="0"/>
              <a:t>And give order qty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C5DB4-BC7C-4398-ABAE-6866B2209D98}"/>
              </a:ext>
            </a:extLst>
          </p:cNvPr>
          <p:cNvSpPr/>
          <p:nvPr/>
        </p:nvSpPr>
        <p:spPr>
          <a:xfrm>
            <a:off x="3928089" y="2799019"/>
            <a:ext cx="2251376" cy="790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PCS Price from Bundle Price</a:t>
            </a:r>
          </a:p>
          <a:p>
            <a:pPr algn="ctr"/>
            <a:r>
              <a:rPr lang="en-US" sz="1200" dirty="0"/>
              <a:t>And get trade promotion Information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FC2F8D-2ED8-4E9C-9D24-E3B476FA6873}"/>
              </a:ext>
            </a:extLst>
          </p:cNvPr>
          <p:cNvSpPr/>
          <p:nvPr/>
        </p:nvSpPr>
        <p:spPr>
          <a:xfrm>
            <a:off x="168462" y="3665190"/>
            <a:ext cx="1341120" cy="6243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Selected SKU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B199C-8790-4E37-97F4-DFFF29AC884B}"/>
              </a:ext>
            </a:extLst>
          </p:cNvPr>
          <p:cNvSpPr/>
          <p:nvPr/>
        </p:nvSpPr>
        <p:spPr>
          <a:xfrm>
            <a:off x="909443" y="5761711"/>
            <a:ext cx="2877796" cy="674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Order As Delivery</a:t>
            </a:r>
          </a:p>
          <a:p>
            <a:pPr algn="ctr"/>
            <a:r>
              <a:rPr lang="en-US" sz="1200" dirty="0"/>
              <a:t>Qty Deduct from Inventory</a:t>
            </a:r>
          </a:p>
          <a:p>
            <a:pPr algn="ctr"/>
            <a:r>
              <a:rPr lang="en-US" sz="1200" dirty="0"/>
              <a:t>Get Next Outlet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2A5E90-0528-4AD4-AD92-91A4A9FBE06A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2277922" y="1133274"/>
            <a:ext cx="0" cy="5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CF18C-0B42-4410-AAB7-594B1A70FBC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277921" y="2317564"/>
            <a:ext cx="1" cy="3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10D7A5-C2C9-42E1-98A2-23C2CEDCB682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3502967" y="3194228"/>
            <a:ext cx="425122" cy="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1D4CE8-9722-44A1-ABC8-ACCDC657DD3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277920" y="3784873"/>
            <a:ext cx="1" cy="40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5E1B0E5-43A9-4397-9666-17F290615973}"/>
              </a:ext>
            </a:extLst>
          </p:cNvPr>
          <p:cNvSpPr/>
          <p:nvPr/>
        </p:nvSpPr>
        <p:spPr>
          <a:xfrm>
            <a:off x="1052873" y="4202088"/>
            <a:ext cx="2450093" cy="11511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Inventory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441953-84C4-43A7-A7E3-D5DC40333242}"/>
              </a:ext>
            </a:extLst>
          </p:cNvPr>
          <p:cNvCxnSpPr>
            <a:stCxn id="25" idx="2"/>
            <a:endCxn id="27" idx="3"/>
          </p:cNvCxnSpPr>
          <p:nvPr/>
        </p:nvCxnSpPr>
        <p:spPr>
          <a:xfrm rot="5400000">
            <a:off x="1797498" y="3496958"/>
            <a:ext cx="192509" cy="76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28D834-AD87-4AEE-9852-90EE49531E41}"/>
              </a:ext>
            </a:extLst>
          </p:cNvPr>
          <p:cNvCxnSpPr>
            <a:stCxn id="27" idx="0"/>
            <a:endCxn id="25" idx="1"/>
          </p:cNvCxnSpPr>
          <p:nvPr/>
        </p:nvCxnSpPr>
        <p:spPr>
          <a:xfrm rot="5400000" flipH="1" flipV="1">
            <a:off x="718002" y="3330318"/>
            <a:ext cx="455893" cy="21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52F6D17-1E8F-46EE-BC7B-7E2555EC5D4E}"/>
              </a:ext>
            </a:extLst>
          </p:cNvPr>
          <p:cNvCxnSpPr>
            <a:stCxn id="34" idx="3"/>
            <a:endCxn id="25" idx="0"/>
          </p:cNvCxnSpPr>
          <p:nvPr/>
        </p:nvCxnSpPr>
        <p:spPr>
          <a:xfrm flipH="1" flipV="1">
            <a:off x="2277921" y="2633720"/>
            <a:ext cx="1225045" cy="2143945"/>
          </a:xfrm>
          <a:prstGeom prst="bentConnector4">
            <a:avLst>
              <a:gd name="adj1" fmla="val -225171"/>
              <a:gd name="adj2" fmla="val 110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81EAB6-959A-46D1-8F40-74037A5979B6}"/>
              </a:ext>
            </a:extLst>
          </p:cNvPr>
          <p:cNvSpPr txBox="1"/>
          <p:nvPr/>
        </p:nvSpPr>
        <p:spPr>
          <a:xfrm>
            <a:off x="3903847" y="4472351"/>
            <a:ext cx="1149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Inventory Short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D231C0-D94E-4020-A020-0CEFEEE77FFC}"/>
              </a:ext>
            </a:extLst>
          </p:cNvPr>
          <p:cNvCxnSpPr>
            <a:stCxn id="34" idx="2"/>
          </p:cNvCxnSpPr>
          <p:nvPr/>
        </p:nvCxnSpPr>
        <p:spPr>
          <a:xfrm flipH="1">
            <a:off x="2277919" y="5353241"/>
            <a:ext cx="1" cy="3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C2D85B-7F7D-4195-BA76-E74FBFB13EC2}"/>
              </a:ext>
            </a:extLst>
          </p:cNvPr>
          <p:cNvSpPr txBox="1"/>
          <p:nvPr/>
        </p:nvSpPr>
        <p:spPr>
          <a:xfrm>
            <a:off x="1586869" y="5303448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Inventory OK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C779DD0-DD30-424B-A9E3-D6DECD03F384}"/>
              </a:ext>
            </a:extLst>
          </p:cNvPr>
          <p:cNvCxnSpPr>
            <a:stCxn id="28" idx="3"/>
            <a:endCxn id="24" idx="3"/>
          </p:cNvCxnSpPr>
          <p:nvPr/>
        </p:nvCxnSpPr>
        <p:spPr>
          <a:xfrm flipV="1">
            <a:off x="3787239" y="1995084"/>
            <a:ext cx="411026" cy="4103740"/>
          </a:xfrm>
          <a:prstGeom prst="bentConnector3">
            <a:avLst>
              <a:gd name="adj1" fmla="val 69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1DD2FA-124E-4333-AF24-4B3968D00ABF}"/>
              </a:ext>
            </a:extLst>
          </p:cNvPr>
          <p:cNvSpPr txBox="1"/>
          <p:nvPr/>
        </p:nvSpPr>
        <p:spPr>
          <a:xfrm>
            <a:off x="454917" y="7361878"/>
            <a:ext cx="5167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</a:t>
            </a:r>
          </a:p>
          <a:p>
            <a:r>
              <a:rPr lang="en-US" sz="1400" dirty="0"/>
              <a:t>	# In Office sales No need to create Challan. </a:t>
            </a:r>
          </a:p>
          <a:p>
            <a:r>
              <a:rPr lang="en-US" sz="1400" dirty="0"/>
              <a:t>	# Qty Order Save as delivery and Inventory  deduct from Stock</a:t>
            </a:r>
          </a:p>
          <a:p>
            <a:r>
              <a:rPr lang="en-US" sz="1400" dirty="0"/>
              <a:t>	# Trade Promotion will not Impact.</a:t>
            </a:r>
          </a:p>
        </p:txBody>
      </p:sp>
    </p:spTree>
    <p:extLst>
      <p:ext uri="{BB962C8B-B14F-4D97-AF65-F5344CB8AC3E}">
        <p14:creationId xmlns:p14="http://schemas.microsoft.com/office/powerpoint/2010/main" val="175901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D9C5F-9B14-421D-AD0F-EB7C88DE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98" y="258837"/>
            <a:ext cx="5901346" cy="6185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Challan Flow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DC1D1-C0B3-49A4-BBDD-F986FA4C643E}"/>
              </a:ext>
            </a:extLst>
          </p:cNvPr>
          <p:cNvSpPr/>
          <p:nvPr/>
        </p:nvSpPr>
        <p:spPr>
          <a:xfrm>
            <a:off x="1851889" y="1562955"/>
            <a:ext cx="1544636" cy="328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Order 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82531-E653-4EDF-897E-DEA1EA00F6EA}"/>
              </a:ext>
            </a:extLst>
          </p:cNvPr>
          <p:cNvSpPr/>
          <p:nvPr/>
        </p:nvSpPr>
        <p:spPr>
          <a:xfrm>
            <a:off x="1851890" y="2001291"/>
            <a:ext cx="1544636" cy="328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PSR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91F1DF6-FAD1-4914-ADCC-F41E2459B0EF}"/>
              </a:ext>
            </a:extLst>
          </p:cNvPr>
          <p:cNvSpPr/>
          <p:nvPr/>
        </p:nvSpPr>
        <p:spPr>
          <a:xfrm>
            <a:off x="1830552" y="3003888"/>
            <a:ext cx="1587309" cy="68433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EBD55-F183-405B-8332-00F0EF42A44C}"/>
              </a:ext>
            </a:extLst>
          </p:cNvPr>
          <p:cNvSpPr/>
          <p:nvPr/>
        </p:nvSpPr>
        <p:spPr>
          <a:xfrm>
            <a:off x="1851890" y="2435141"/>
            <a:ext cx="1544636" cy="383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to get Order date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05C36CF-0543-4FD4-9236-994DB8819AA6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 flipH="1">
            <a:off x="1830551" y="1727073"/>
            <a:ext cx="21337" cy="1618982"/>
          </a:xfrm>
          <a:prstGeom prst="bentConnector3">
            <a:avLst>
              <a:gd name="adj1" fmla="val -10713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1C7690-FD20-4F3A-92E6-ED3A5647B42B}"/>
              </a:ext>
            </a:extLst>
          </p:cNvPr>
          <p:cNvSpPr txBox="1"/>
          <p:nvPr/>
        </p:nvSpPr>
        <p:spPr>
          <a:xfrm rot="16200000">
            <a:off x="854661" y="2109269"/>
            <a:ext cx="1109663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No Order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35FEFE-C456-42DB-BE08-BC0A8A21F37E}"/>
              </a:ext>
            </a:extLst>
          </p:cNvPr>
          <p:cNvCxnSpPr>
            <a:cxnSpLocks/>
            <a:stCxn id="20" idx="4"/>
            <a:endCxn id="5" idx="0"/>
          </p:cNvCxnSpPr>
          <p:nvPr/>
        </p:nvCxnSpPr>
        <p:spPr>
          <a:xfrm flipH="1">
            <a:off x="2624207" y="1377568"/>
            <a:ext cx="3" cy="185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5234D8-7B60-44C0-A7F1-2540CB3FD18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624207" y="1891190"/>
            <a:ext cx="1" cy="11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B14A3B-5EA6-48AF-A01A-A0E98B2DDBD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4208" y="2329527"/>
            <a:ext cx="0" cy="105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34DB29-35F0-4064-A830-AA1B8BECDFA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624207" y="2819001"/>
            <a:ext cx="1" cy="184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EBA07CE9-A96E-4B93-9DF4-EA5F543636B0}"/>
              </a:ext>
            </a:extLst>
          </p:cNvPr>
          <p:cNvSpPr/>
          <p:nvPr/>
        </p:nvSpPr>
        <p:spPr>
          <a:xfrm>
            <a:off x="1989521" y="3803839"/>
            <a:ext cx="1264219" cy="62205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Stock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7D2D6-6B75-4D10-9DC5-2F251215410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617759" y="4404744"/>
            <a:ext cx="3872" cy="44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0E4634-A53E-4EA8-9DD4-72957C14A412}"/>
              </a:ext>
            </a:extLst>
          </p:cNvPr>
          <p:cNvSpPr/>
          <p:nvPr/>
        </p:nvSpPr>
        <p:spPr>
          <a:xfrm>
            <a:off x="4386425" y="3846772"/>
            <a:ext cx="2250831" cy="53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Order Or Insert Stock  from Primary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01731C-1820-4E44-995B-EDD0FE52EE4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253740" y="4114866"/>
            <a:ext cx="11326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24DCAFE-C697-45A0-924F-BA9EF51B5BCC}"/>
              </a:ext>
            </a:extLst>
          </p:cNvPr>
          <p:cNvSpPr/>
          <p:nvPr/>
        </p:nvSpPr>
        <p:spPr>
          <a:xfrm>
            <a:off x="162622" y="4852905"/>
            <a:ext cx="4918018" cy="77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Challan</a:t>
            </a:r>
          </a:p>
          <a:p>
            <a:pPr algn="ctr"/>
            <a:r>
              <a:rPr lang="en-US" sz="1200" dirty="0"/>
              <a:t>[Update Challan number in Order and Order status change to Transit,</a:t>
            </a:r>
          </a:p>
          <a:p>
            <a:pPr algn="ctr"/>
            <a:r>
              <a:rPr lang="en-US" sz="1200" dirty="0"/>
              <a:t>Deduct from Current Inventory</a:t>
            </a:r>
          </a:p>
          <a:p>
            <a:pPr algn="ctr"/>
            <a:r>
              <a:rPr lang="en-US" sz="1200" dirty="0"/>
              <a:t>And Add as a book stock]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14306B-5DEE-461E-9F63-5C4E4757021B}"/>
              </a:ext>
            </a:extLst>
          </p:cNvPr>
          <p:cNvSpPr/>
          <p:nvPr/>
        </p:nvSpPr>
        <p:spPr>
          <a:xfrm>
            <a:off x="1992100" y="1059120"/>
            <a:ext cx="1264219" cy="3184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735ADE-92DC-471F-8124-39534AD5BC37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621631" y="3688221"/>
            <a:ext cx="2576" cy="115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691423-80C6-48EB-8F5D-3AC7C20BCCAE}"/>
              </a:ext>
            </a:extLst>
          </p:cNvPr>
          <p:cNvSpPr txBox="1"/>
          <p:nvPr/>
        </p:nvSpPr>
        <p:spPr>
          <a:xfrm>
            <a:off x="2176470" y="4359474"/>
            <a:ext cx="1150187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Stock Available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4A70A-E1FC-481E-8056-0185553E578D}"/>
              </a:ext>
            </a:extLst>
          </p:cNvPr>
          <p:cNvSpPr txBox="1"/>
          <p:nvPr/>
        </p:nvSpPr>
        <p:spPr>
          <a:xfrm>
            <a:off x="3076451" y="3827670"/>
            <a:ext cx="1309974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/>
              <a:t>Stock not Available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801A801-9CCE-42E5-9974-93F7BFCA18EF}"/>
              </a:ext>
            </a:extLst>
          </p:cNvPr>
          <p:cNvCxnSpPr>
            <a:stCxn id="17" idx="0"/>
            <a:endCxn id="5" idx="3"/>
          </p:cNvCxnSpPr>
          <p:nvPr/>
        </p:nvCxnSpPr>
        <p:spPr>
          <a:xfrm rot="16200000" flipV="1">
            <a:off x="3394334" y="1729265"/>
            <a:ext cx="2119699" cy="2115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0403EC85-F3C9-4FDF-8BC1-71C7ADD6D99C}"/>
              </a:ext>
            </a:extLst>
          </p:cNvPr>
          <p:cNvSpPr/>
          <p:nvPr/>
        </p:nvSpPr>
        <p:spPr>
          <a:xfrm>
            <a:off x="1528774" y="5872798"/>
            <a:ext cx="2177970" cy="85515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Delivery Complete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C447C8-31FC-41CD-87BF-56E07E76D34C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2617759" y="5623493"/>
            <a:ext cx="3872" cy="24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BB63D-8D4B-4871-A209-D6314D9D2831}"/>
              </a:ext>
            </a:extLst>
          </p:cNvPr>
          <p:cNvSpPr/>
          <p:nvPr/>
        </p:nvSpPr>
        <p:spPr>
          <a:xfrm>
            <a:off x="140708" y="8285766"/>
            <a:ext cx="4918018" cy="726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Confirm Delivery</a:t>
            </a:r>
          </a:p>
          <a:p>
            <a:pPr algn="ctr"/>
            <a:r>
              <a:rPr lang="en-US" sz="1200" dirty="0"/>
              <a:t>[Update Challan to delivery and Order status change to Delivery </a:t>
            </a:r>
          </a:p>
          <a:p>
            <a:pPr algn="ctr"/>
            <a:r>
              <a:rPr lang="en-US" sz="1200" dirty="0"/>
              <a:t>Update Book stock and current Inventory]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67887-496E-4721-AC42-59D82DDA3A11}"/>
              </a:ext>
            </a:extLst>
          </p:cNvPr>
          <p:cNvSpPr txBox="1"/>
          <p:nvPr/>
        </p:nvSpPr>
        <p:spPr>
          <a:xfrm>
            <a:off x="408198" y="9029065"/>
            <a:ext cx="4786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</a:t>
            </a:r>
          </a:p>
          <a:p>
            <a:r>
              <a:rPr lang="en-US" sz="1400" dirty="0"/>
              <a:t>	# Trade Promotion free will deducted from current stock </a:t>
            </a:r>
          </a:p>
          <a:p>
            <a:r>
              <a:rPr lang="en-US" sz="1400" dirty="0"/>
              <a:t>	# Booked stock never used with out challan confirmation.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D77B4-5894-4122-A9FB-A45047D5896E}"/>
              </a:ext>
            </a:extLst>
          </p:cNvPr>
          <p:cNvSpPr txBox="1"/>
          <p:nvPr/>
        </p:nvSpPr>
        <p:spPr>
          <a:xfrm>
            <a:off x="74439" y="3976367"/>
            <a:ext cx="134874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Extra Qty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A4629E-B03B-4295-950B-1298D167AEE1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423179" y="4114867"/>
            <a:ext cx="56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ACCBA-FB42-4177-B314-701555141376}"/>
              </a:ext>
            </a:extLst>
          </p:cNvPr>
          <p:cNvSpPr/>
          <p:nvPr/>
        </p:nvSpPr>
        <p:spPr>
          <a:xfrm>
            <a:off x="140708" y="6069952"/>
            <a:ext cx="1130285" cy="458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update after Delivery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E82A4F-6937-4C06-AB85-4ADED665EE66}"/>
              </a:ext>
            </a:extLst>
          </p:cNvPr>
          <p:cNvCxnSpPr>
            <a:stCxn id="31" idx="3"/>
            <a:endCxn id="25" idx="1"/>
          </p:cNvCxnSpPr>
          <p:nvPr/>
        </p:nvCxnSpPr>
        <p:spPr>
          <a:xfrm>
            <a:off x="1270993" y="6299374"/>
            <a:ext cx="257781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6155A546-AF7A-4EA7-9C7C-D07BA52A14C8}"/>
              </a:ext>
            </a:extLst>
          </p:cNvPr>
          <p:cNvSpPr/>
          <p:nvPr/>
        </p:nvSpPr>
        <p:spPr>
          <a:xfrm>
            <a:off x="1120140" y="6924564"/>
            <a:ext cx="2971800" cy="108619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Delivery qty less than or equal to booked Stock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53F864-6BA9-4EB4-9D9C-54576C7E59E9}"/>
              </a:ext>
            </a:extLst>
          </p:cNvPr>
          <p:cNvSpPr/>
          <p:nvPr/>
        </p:nvSpPr>
        <p:spPr>
          <a:xfrm>
            <a:off x="4496020" y="7199567"/>
            <a:ext cx="1125411" cy="536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728E3-65CA-4E28-87DC-3846672765A8}"/>
              </a:ext>
            </a:extLst>
          </p:cNvPr>
          <p:cNvSpPr txBox="1"/>
          <p:nvPr/>
        </p:nvSpPr>
        <p:spPr>
          <a:xfrm>
            <a:off x="4047399" y="716617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86B620-41C9-4618-878A-7EB32BC86C33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2606040" y="6727954"/>
            <a:ext cx="11719" cy="1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B723E2-1548-4863-B03D-8123E02FAE9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091940" y="7467661"/>
            <a:ext cx="40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91F6A1-77AA-4441-B75F-1918568D0EBF}"/>
              </a:ext>
            </a:extLst>
          </p:cNvPr>
          <p:cNvSpPr txBox="1"/>
          <p:nvPr/>
        </p:nvSpPr>
        <p:spPr>
          <a:xfrm>
            <a:off x="2176470" y="793036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B09073-D96B-425C-9666-62A8DFAE9979}"/>
              </a:ext>
            </a:extLst>
          </p:cNvPr>
          <p:cNvCxnSpPr>
            <a:cxnSpLocks/>
            <a:stCxn id="33" idx="2"/>
            <a:endCxn id="27" idx="0"/>
          </p:cNvCxnSpPr>
          <p:nvPr/>
        </p:nvCxnSpPr>
        <p:spPr>
          <a:xfrm flipH="1">
            <a:off x="2599717" y="8010758"/>
            <a:ext cx="6323" cy="27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4CE0F5A-5D24-4718-B655-97B9DD1F7489}"/>
              </a:ext>
            </a:extLst>
          </p:cNvPr>
          <p:cNvCxnSpPr>
            <a:stCxn id="34" idx="3"/>
            <a:endCxn id="25" idx="3"/>
          </p:cNvCxnSpPr>
          <p:nvPr/>
        </p:nvCxnSpPr>
        <p:spPr>
          <a:xfrm flipH="1" flipV="1">
            <a:off x="3706744" y="6300376"/>
            <a:ext cx="1914687" cy="1167285"/>
          </a:xfrm>
          <a:prstGeom prst="bentConnector3">
            <a:avLst>
              <a:gd name="adj1" fmla="val -11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0788854-64D3-4EA8-8454-11CEE696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98" y="258837"/>
            <a:ext cx="5901346" cy="6185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Delivery module Flow Chart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4E05E9-951C-401F-B102-5B778160129C}"/>
              </a:ext>
            </a:extLst>
          </p:cNvPr>
          <p:cNvGrpSpPr/>
          <p:nvPr/>
        </p:nvGrpSpPr>
        <p:grpSpPr>
          <a:xfrm>
            <a:off x="74439" y="1059120"/>
            <a:ext cx="6562817" cy="6461119"/>
            <a:chOff x="74439" y="1059120"/>
            <a:chExt cx="6562817" cy="646111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80FC865-C251-4F78-9956-AC017A6E1C3A}"/>
                </a:ext>
              </a:extLst>
            </p:cNvPr>
            <p:cNvSpPr txBox="1"/>
            <p:nvPr/>
          </p:nvSpPr>
          <p:spPr>
            <a:xfrm>
              <a:off x="2176470" y="4428743"/>
              <a:ext cx="11501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Stock Available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BBF813-1804-4ACF-8283-774783892569}"/>
                </a:ext>
              </a:extLst>
            </p:cNvPr>
            <p:cNvSpPr/>
            <p:nvPr/>
          </p:nvSpPr>
          <p:spPr>
            <a:xfrm>
              <a:off x="1851889" y="1562955"/>
              <a:ext cx="1544636" cy="3282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Order Date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53DB39-FC7E-46D2-83AA-B41F023EE715}"/>
                </a:ext>
              </a:extLst>
            </p:cNvPr>
            <p:cNvSpPr/>
            <p:nvPr/>
          </p:nvSpPr>
          <p:spPr>
            <a:xfrm>
              <a:off x="1851890" y="2001291"/>
              <a:ext cx="1544636" cy="3282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PSR</a:t>
              </a:r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8491505B-A10F-439A-BCD7-6C0F50729D3A}"/>
                </a:ext>
              </a:extLst>
            </p:cNvPr>
            <p:cNvSpPr/>
            <p:nvPr/>
          </p:nvSpPr>
          <p:spPr>
            <a:xfrm>
              <a:off x="1830552" y="3003888"/>
              <a:ext cx="1587309" cy="684333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Get Order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0F4A7C4-1D02-459D-BE5D-B6FF35303FE9}"/>
                </a:ext>
              </a:extLst>
            </p:cNvPr>
            <p:cNvSpPr/>
            <p:nvPr/>
          </p:nvSpPr>
          <p:spPr>
            <a:xfrm>
              <a:off x="1851890" y="2435141"/>
              <a:ext cx="1544636" cy="38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Search to get Order date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71FF702-9168-4ADC-A19B-C27952DCE5A7}"/>
                </a:ext>
              </a:extLst>
            </p:cNvPr>
            <p:cNvCxnSpPr>
              <a:cxnSpLocks/>
              <a:stCxn id="44" idx="1"/>
              <a:endCxn id="36" idx="1"/>
            </p:cNvCxnSpPr>
            <p:nvPr/>
          </p:nvCxnSpPr>
          <p:spPr>
            <a:xfrm rot="10800000" flipH="1">
              <a:off x="1830551" y="1727073"/>
              <a:ext cx="21337" cy="1618982"/>
            </a:xfrm>
            <a:prstGeom prst="bentConnector3">
              <a:avLst>
                <a:gd name="adj1" fmla="val -107137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2DE35D-CFC3-41EB-90EC-7468F6718A1A}"/>
                </a:ext>
              </a:extLst>
            </p:cNvPr>
            <p:cNvSpPr txBox="1"/>
            <p:nvPr/>
          </p:nvSpPr>
          <p:spPr>
            <a:xfrm rot="16200000">
              <a:off x="854661" y="2109269"/>
              <a:ext cx="110966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No Order Data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72767E-1B6A-45ED-93A8-FE180DE4739C}"/>
                </a:ext>
              </a:extLst>
            </p:cNvPr>
            <p:cNvCxnSpPr>
              <a:cxnSpLocks/>
              <a:stCxn id="69" idx="4"/>
              <a:endCxn id="36" idx="0"/>
            </p:cNvCxnSpPr>
            <p:nvPr/>
          </p:nvCxnSpPr>
          <p:spPr>
            <a:xfrm flipH="1">
              <a:off x="2624207" y="1377568"/>
              <a:ext cx="3" cy="1853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525FA50-1095-40B8-B04C-1BD7D05022CC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2624207" y="1891190"/>
              <a:ext cx="1" cy="11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3E50C6-44B8-43E2-B4A5-9C976EC1D2C8}"/>
                </a:ext>
              </a:extLst>
            </p:cNvPr>
            <p:cNvCxnSpPr>
              <a:cxnSpLocks/>
              <a:stCxn id="38" idx="2"/>
              <a:endCxn id="45" idx="0"/>
            </p:cNvCxnSpPr>
            <p:nvPr/>
          </p:nvCxnSpPr>
          <p:spPr>
            <a:xfrm>
              <a:off x="2624208" y="2329527"/>
              <a:ext cx="0" cy="10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6A54C4-6367-4EFB-8674-8263F245AF2A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 flipH="1">
              <a:off x="2624207" y="2819001"/>
              <a:ext cx="1" cy="18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2018B739-F218-4EED-B110-45DC91AFF196}"/>
                </a:ext>
              </a:extLst>
            </p:cNvPr>
            <p:cNvSpPr/>
            <p:nvPr/>
          </p:nvSpPr>
          <p:spPr>
            <a:xfrm>
              <a:off x="1989521" y="3873108"/>
              <a:ext cx="1264219" cy="622055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Stock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5C8A9D0-E60E-4F95-8234-7FFD1B4CE0AF}"/>
                </a:ext>
              </a:extLst>
            </p:cNvPr>
            <p:cNvCxnSpPr>
              <a:cxnSpLocks/>
              <a:stCxn id="56" idx="2"/>
              <a:endCxn id="155" idx="0"/>
            </p:cNvCxnSpPr>
            <p:nvPr/>
          </p:nvCxnSpPr>
          <p:spPr>
            <a:xfrm flipH="1">
              <a:off x="2617759" y="4495163"/>
              <a:ext cx="3872" cy="3625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4693E5-05C8-4C5D-9E34-9EBA4F2CA409}"/>
                </a:ext>
              </a:extLst>
            </p:cNvPr>
            <p:cNvSpPr/>
            <p:nvPr/>
          </p:nvSpPr>
          <p:spPr>
            <a:xfrm>
              <a:off x="4386425" y="3916041"/>
              <a:ext cx="2250831" cy="536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Edit Order Or Insert Stock  from Primary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9E377A2-9E79-49C9-85DA-4A1EB707B940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 flipV="1">
              <a:off x="3253740" y="4184135"/>
              <a:ext cx="11326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F8312F-ED16-4548-9454-E7F23D16529F}"/>
                </a:ext>
              </a:extLst>
            </p:cNvPr>
            <p:cNvSpPr/>
            <p:nvPr/>
          </p:nvSpPr>
          <p:spPr>
            <a:xfrm>
              <a:off x="1992100" y="1059120"/>
              <a:ext cx="1264219" cy="3184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AAC6503-3A25-4C8C-8D63-EFA2BAA6C5A9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 flipH="1">
              <a:off x="2621631" y="3688221"/>
              <a:ext cx="2576" cy="18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A634DD0-6B5F-4179-B3E5-04F80EFD949A}"/>
                </a:ext>
              </a:extLst>
            </p:cNvPr>
            <p:cNvSpPr txBox="1"/>
            <p:nvPr/>
          </p:nvSpPr>
          <p:spPr>
            <a:xfrm>
              <a:off x="3076451" y="3896939"/>
              <a:ext cx="1309974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b="1" dirty="0"/>
                <a:t>Stock not Available</a:t>
              </a:r>
            </a:p>
          </p:txBody>
        </p: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B517B13-BE7C-42A3-A46E-2684B3E73380}"/>
                </a:ext>
              </a:extLst>
            </p:cNvPr>
            <p:cNvCxnSpPr>
              <a:stCxn id="61" idx="0"/>
              <a:endCxn id="36" idx="3"/>
            </p:cNvCxnSpPr>
            <p:nvPr/>
          </p:nvCxnSpPr>
          <p:spPr>
            <a:xfrm rot="16200000" flipV="1">
              <a:off x="3359699" y="1763899"/>
              <a:ext cx="2188968" cy="211531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55" name="Diamond 154">
              <a:extLst>
                <a:ext uri="{FF2B5EF4-FFF2-40B4-BE49-F238E27FC236}">
                  <a16:creationId xmlns:a16="http://schemas.microsoft.com/office/drawing/2014/main" id="{E1EC661B-19DE-4763-9ED5-A78D64371DE8}"/>
                </a:ext>
              </a:extLst>
            </p:cNvPr>
            <p:cNvSpPr/>
            <p:nvPr/>
          </p:nvSpPr>
          <p:spPr>
            <a:xfrm>
              <a:off x="1528774" y="4857710"/>
              <a:ext cx="2177970" cy="855156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 Delivery Complete 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D65889E-BF5E-4DC6-AEE6-E8B82397B4A1}"/>
                </a:ext>
              </a:extLst>
            </p:cNvPr>
            <p:cNvSpPr/>
            <p:nvPr/>
          </p:nvSpPr>
          <p:spPr>
            <a:xfrm>
              <a:off x="165197" y="6253720"/>
              <a:ext cx="4918018" cy="7265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Confirm Delivery</a:t>
              </a:r>
            </a:p>
            <a:p>
              <a:pPr algn="ctr"/>
              <a:r>
                <a:rPr lang="en-US" sz="1200" dirty="0"/>
                <a:t>[Update  Order status change to Delivery </a:t>
              </a:r>
            </a:p>
            <a:p>
              <a:pPr algn="ctr"/>
              <a:r>
                <a:rPr lang="en-US" sz="1200" dirty="0"/>
                <a:t>Update Current Inventory]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AAA881-C23B-4A8E-9122-67A0CC2EBF03}"/>
                </a:ext>
              </a:extLst>
            </p:cNvPr>
            <p:cNvSpPr txBox="1"/>
            <p:nvPr/>
          </p:nvSpPr>
          <p:spPr>
            <a:xfrm>
              <a:off x="432687" y="6997019"/>
              <a:ext cx="4786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Note: </a:t>
              </a:r>
            </a:p>
            <a:p>
              <a:r>
                <a:rPr lang="en-US" sz="1400" dirty="0"/>
                <a:t>	# Trade Promotion free will deducted from current stock.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DAB5B9-8A8E-41DA-96E1-5069A24AF721}"/>
                </a:ext>
              </a:extLst>
            </p:cNvPr>
            <p:cNvSpPr txBox="1"/>
            <p:nvPr/>
          </p:nvSpPr>
          <p:spPr>
            <a:xfrm>
              <a:off x="74439" y="4045636"/>
              <a:ext cx="1348740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Add Extra Qty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0C555E-336C-4518-B04B-F95F0E44EA87}"/>
                </a:ext>
              </a:extLst>
            </p:cNvPr>
            <p:cNvCxnSpPr>
              <a:stCxn id="40" idx="3"/>
              <a:endCxn id="56" idx="1"/>
            </p:cNvCxnSpPr>
            <p:nvPr/>
          </p:nvCxnSpPr>
          <p:spPr>
            <a:xfrm>
              <a:off x="1423179" y="4184136"/>
              <a:ext cx="566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EFBE2B4-1002-4CE0-82CA-8701B83F297C}"/>
                </a:ext>
              </a:extLst>
            </p:cNvPr>
            <p:cNvSpPr txBox="1"/>
            <p:nvPr/>
          </p:nvSpPr>
          <p:spPr>
            <a:xfrm>
              <a:off x="4020619" y="505051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3A43B85-0720-4237-AE3A-489CA27AD084}"/>
                </a:ext>
              </a:extLst>
            </p:cNvPr>
            <p:cNvCxnSpPr>
              <a:cxnSpLocks/>
              <a:stCxn id="155" idx="2"/>
              <a:endCxn id="167" idx="0"/>
            </p:cNvCxnSpPr>
            <p:nvPr/>
          </p:nvCxnSpPr>
          <p:spPr>
            <a:xfrm>
              <a:off x="2617759" y="5712866"/>
              <a:ext cx="6447" cy="540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3387B05-0E4D-4685-A731-6D65281CF1C4}"/>
                </a:ext>
              </a:extLst>
            </p:cNvPr>
            <p:cNvSpPr txBox="1"/>
            <p:nvPr/>
          </p:nvSpPr>
          <p:spPr>
            <a:xfrm>
              <a:off x="2234612" y="5814430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US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C46B906-FEAB-4E71-9D83-7D2E2B817BE9}"/>
                </a:ext>
              </a:extLst>
            </p:cNvPr>
            <p:cNvCxnSpPr>
              <a:stCxn id="155" idx="3"/>
              <a:endCxn id="61" idx="2"/>
            </p:cNvCxnSpPr>
            <p:nvPr/>
          </p:nvCxnSpPr>
          <p:spPr>
            <a:xfrm flipV="1">
              <a:off x="3706744" y="4452228"/>
              <a:ext cx="1805097" cy="8330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66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436</Words>
  <Application>Microsoft Office PowerPoint</Application>
  <PresentationFormat>A4 Paper (210x297 mm)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Order Flow chart </vt:lpstr>
      <vt:lpstr>1. Mobile order</vt:lpstr>
      <vt:lpstr>2.Manual Order 2.1 Ready Sales</vt:lpstr>
      <vt:lpstr>2.2 Regular Sales</vt:lpstr>
      <vt:lpstr>2.3 Office Sales</vt:lpstr>
      <vt:lpstr>Challan Flow chart</vt:lpstr>
      <vt:lpstr>Delivery module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</dc:creator>
  <cp:lastModifiedBy>Mahtab</cp:lastModifiedBy>
  <cp:revision>42</cp:revision>
  <dcterms:created xsi:type="dcterms:W3CDTF">2017-08-29T05:53:18Z</dcterms:created>
  <dcterms:modified xsi:type="dcterms:W3CDTF">2018-04-11T03:51:50Z</dcterms:modified>
</cp:coreProperties>
</file>