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7EE8FD-5063-4E78-B5D5-17CD856946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EB768E-EA4F-4FB8-954B-68ABF94634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874963-2588-49B4-9C73-B3BF655CA1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035952-7E66-49FF-A96D-432C8268CC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07F29AE-A7F4-4A2C-974F-C6311A99A4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182F2C-5456-4181-83A0-E76CE7D2B0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02F83A-A630-4035-BA38-9035405C132D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A971A5-78F6-4780-9536-15A7A2EE19AF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B30E4B-F7AA-4DD9-87C0-F3A2B9DF0C9B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C38339-654D-421B-9958-E55F963DC995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0F1CE2-A212-424B-A9E5-C0FC84C79A9B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8360" y="1620000"/>
            <a:ext cx="9070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Применение различных систем счисления в цифровой технике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ubTitle"/>
          </p:nvPr>
        </p:nvSpPr>
        <p:spPr>
          <a:xfrm>
            <a:off x="6660000" y="2880000"/>
            <a:ext cx="2950200" cy="23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Ученик 8А класса 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МБОУ «АКЛ им. Ю.В. Кондратюка» 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Бабушкин Сергей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0"/>
            <a:ext cx="5038560" cy="566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-1980000" y="6696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Продукт II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382360" y="305640"/>
            <a:ext cx="3994560" cy="47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database.moscow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618560" y="180000"/>
            <a:ext cx="3420000" cy="34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-720000" y="1080000"/>
            <a:ext cx="3240000" cy="32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1260000" y="2239920"/>
            <a:ext cx="3780000" cy="37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7560000" y="1080000"/>
            <a:ext cx="3240000" cy="32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5"/>
          <a:stretch/>
        </p:blipFill>
        <p:spPr>
          <a:xfrm>
            <a:off x="5040000" y="180000"/>
            <a:ext cx="3420000" cy="34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6"/>
          <a:stretch/>
        </p:blipFill>
        <p:spPr>
          <a:xfrm>
            <a:off x="5040000" y="2239920"/>
            <a:ext cx="3780000" cy="378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Заключение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Системы счисления встречаются во всем, что связано с цифровой электроникой. Они активно помогают нам в различных задачах и без них множество целей получались сложнее, чем могли бы быть. Многие люди немного знают о системах счисления, хотя пользуются ими в разном виде каждый день. Системы счисления являются основополагающими математики и программирования. Без них можно было бы забыть о цифровом мире.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16000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Готов ответить на ваши вопросы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Введение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080000"/>
            <a:ext cx="921420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indent="0" algn="just">
              <a:lnSpc>
                <a:spcPct val="100000"/>
              </a:lnSpc>
              <a:spcAft>
                <a:spcPts val="1766"/>
              </a:spcAft>
              <a:buNone/>
              <a:tabLst>
                <a:tab algn="l" pos="0"/>
              </a:tabLst>
            </a:pPr>
            <a:r>
              <a:rPr b="1" lang="ru-RU" sz="2000" strike="noStrike" u="none"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Актуальность:</a:t>
            </a:r>
            <a:r>
              <a:rPr b="0" lang="ru-RU" sz="2000" strike="noStrike" u="none"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 цифровой мир каждый день расширяется, а производительность, скорость работы, анализа данных и вычислительных функций напрямую зависят от скорости перевода из программного кода в двоичную систему счисления(генерация кода). Шифрование данных, которое защищает цифровое пространство и не позволяет «черным» хакерам получать доступ к скрытым файлам идет также в различных системах счисления, узнать основание которой является их целью.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000" strike="noStrike" u="none"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Цель:</a:t>
            </a:r>
            <a:r>
              <a:rPr b="0" lang="ru-RU" sz="2000" strike="noStrike" u="none"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 создание программы для обработки систем счисления. 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000" strike="noStrike" u="none"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Задачи: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Изучить системы счисления и их применение.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Изучить компиляторы/практическое приминение систем счисления в современом мире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Сделать продукт.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Понятие системы счисления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Система счисления — символический метод записи чисел, представление чисел с помощью письменных знаков.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Двоичная система счисления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Двоичная система счисления — позиционная система счисления с основанием 2.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Восьмеричная система счисления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Восьмеричная система счисления — позиционная система счисления с основанием 8.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Шестнадцатеричная система счисления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Шестнадцатеричная система счисления — позиционная система счисления по основанию 16.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Компиляторы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104360" y="1620000"/>
            <a:ext cx="5614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Компилятор получает на вход файл с кодом на каком-то языке программирования. Он преобразовывает конструкции языка в формат, понятный компьютеру и возвращает файл, который тот сможет выполнять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rcRect l="27321" t="4245" r="28011" b="3643"/>
          <a:stretch/>
        </p:blipFill>
        <p:spPr>
          <a:xfrm>
            <a:off x="316080" y="1080000"/>
            <a:ext cx="3642480" cy="4225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2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Переводы систем счисления в программировании на языке C++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260000" y="1495800"/>
            <a:ext cx="2958480" cy="390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"/>
          <p:cNvSpPr/>
          <p:nvPr/>
        </p:nvSpPr>
        <p:spPr>
          <a:xfrm>
            <a:off x="5040000" y="1800000"/>
            <a:ext cx="377856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По умолчанию — десятичная система счисления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dec — десятичная система счисления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oct — восьмеричная система счисления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hex — шестнадцатеричная система счисления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ffffff"/>
                </a:solidFill>
                <a:uFillTx/>
                <a:latin typeface="Arial"/>
              </a:rPr>
              <a:t>Продукт I</a:t>
            </a: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980000" y="993600"/>
            <a:ext cx="3238560" cy="3223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6480000" y="1800000"/>
            <a:ext cx="3058560" cy="19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2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0%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20%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40%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60%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80%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100%</a:t>
            </a:r>
            <a:endParaRPr b="0" lang="ru-RU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940000" y="1872000"/>
            <a:ext cx="538560" cy="268560"/>
          </a:xfrm>
          <a:prstGeom prst="rect">
            <a:avLst/>
          </a:prstGeom>
          <a:solidFill>
            <a:srgbClr val="4f81bd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>
            <a:off x="5940000" y="2174400"/>
            <a:ext cx="538560" cy="268560"/>
          </a:xfrm>
          <a:prstGeom prst="rect">
            <a:avLst/>
          </a:prstGeom>
          <a:solidFill>
            <a:srgbClr val="c0504d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>
            <a:off x="5940000" y="2484000"/>
            <a:ext cx="538560" cy="268560"/>
          </a:xfrm>
          <a:prstGeom prst="rect">
            <a:avLst/>
          </a:prstGeom>
          <a:solidFill>
            <a:srgbClr val="9bbb59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5940000" y="2790000"/>
            <a:ext cx="538560" cy="268560"/>
          </a:xfrm>
          <a:prstGeom prst="rect">
            <a:avLst/>
          </a:prstGeom>
          <a:solidFill>
            <a:srgbClr val="8064a2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5940000" y="3092400"/>
            <a:ext cx="538560" cy="268560"/>
          </a:xfrm>
          <a:prstGeom prst="rect">
            <a:avLst/>
          </a:prstGeom>
          <a:solidFill>
            <a:srgbClr val="4bacc6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5940000" y="3402000"/>
            <a:ext cx="538560" cy="268560"/>
          </a:xfrm>
          <a:prstGeom prst="rect">
            <a:avLst/>
          </a:prstGeom>
          <a:solidFill>
            <a:srgbClr val="f79646"/>
          </a:solidFill>
          <a:ln w="0">
            <a:solidFill>
              <a:srgbClr val="3465a4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graphicFrame>
        <p:nvGraphicFramePr>
          <p:cNvPr id="61" name=""/>
          <p:cNvGraphicFramePr/>
          <p:nvPr/>
        </p:nvGraphicFramePr>
        <p:xfrm>
          <a:off x="2271240" y="4273920"/>
          <a:ext cx="5938920" cy="1243080"/>
        </p:xfrm>
        <a:graphic>
          <a:graphicData uri="http://schemas.openxmlformats.org/drawingml/2006/table">
            <a:tbl>
              <a:tblPr/>
              <a:tblGrid>
                <a:gridCol w="2270160"/>
                <a:gridCol w="611640"/>
                <a:gridCol w="611280"/>
                <a:gridCol w="612360"/>
                <a:gridCol w="613800"/>
                <a:gridCol w="610920"/>
                <a:gridCol w="609120"/>
              </a:tblGrid>
              <a:tr h="528120">
                <a:tc gridSpan="7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32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Опрос</a:t>
                      </a:r>
                      <a:endParaRPr b="0" lang="ru-RU" sz="32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600" strike="noStrike" u="none">
                          <a:solidFill>
                            <a:srgbClr val="ffffff"/>
                          </a:solidFill>
                          <a:uFillTx/>
                          <a:latin typeface="Times New Roman"/>
                          <a:ea typeface="Times New Roman"/>
                        </a:rPr>
                        <a:t>Результат в процентах</a:t>
                      </a:r>
                      <a:endParaRPr b="0" lang="ru-RU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0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20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40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60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80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100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</a:tr>
              <a:tr h="347400"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600" strike="noStrike" u="none">
                          <a:solidFill>
                            <a:srgbClr val="ffffff"/>
                          </a:solidFill>
                          <a:uFillTx/>
                          <a:latin typeface="Times New Roman"/>
                          <a:ea typeface="Times New Roman"/>
                        </a:rPr>
                        <a:t>Количество людей</a:t>
                      </a:r>
                      <a:endParaRPr b="0" lang="ru-RU" sz="16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2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5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6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3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0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2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eeeeee"/>
                      </a:solidFill>
                      <a:prstDash val="solid"/>
                    </a:lnL>
                    <a:lnR w="7200">
                      <a:solidFill>
                        <a:srgbClr val="eeeeee"/>
                      </a:solidFill>
                      <a:prstDash val="solid"/>
                    </a:lnR>
                    <a:lnT w="7200">
                      <a:solidFill>
                        <a:srgbClr val="eeeeee"/>
                      </a:solidFill>
                      <a:prstDash val="solid"/>
                    </a:lnT>
                    <a:lnB w="7200">
                      <a:solidFill>
                        <a:srgbClr val="eeeee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LibreOffice/24.8.5.2$Linux_X86_64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2025-03-12T22:19:10Z</dcterms:created>
  <dc:creator/>
  <dc:description/>
  <dc:language>en-US</dc:language>
  <cp:lastModifiedBy/>
  <dcterms:modified xsi:type="dcterms:W3CDTF">2025-03-26T23:45:38Z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