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60" r:id="rId4"/>
    <p:sldId id="30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2" r:id="rId54"/>
    <p:sldId id="314" r:id="rId55"/>
    <p:sldId id="317" r:id="rId56"/>
    <p:sldId id="316" r:id="rId57"/>
    <p:sldId id="318" r:id="rId58"/>
    <p:sldId id="320" r:id="rId59"/>
    <p:sldId id="319" r:id="rId60"/>
    <p:sldId id="321" r:id="rId61"/>
    <p:sldId id="322" r:id="rId62"/>
    <p:sldId id="323" r:id="rId63"/>
    <p:sldId id="324" r:id="rId64"/>
    <p:sldId id="325" r:id="rId65"/>
    <p:sldId id="326" r:id="rId66"/>
    <p:sldId id="313" r:id="rId67"/>
    <p:sldId id="327" r:id="rId68"/>
    <p:sldId id="259" r:id="rId69"/>
    <p:sldId id="25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3BF9-313D-4F87-AF9C-7598FC3174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5136F-0794-44EE-8E75-D4E7EA59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3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1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1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42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0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3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8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E7DD-30DF-4BA1-8E08-C3EE3F4E995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statsgeek.com/2015/05/16/a-statisticians-initial-experiences-of-gitgithub" TargetMode="External"/><Relationship Id="rId4" Type="http://schemas.openxmlformats.org/officeDocument/2006/relationships/hyperlink" Target="https://kbroman.org/github_tutorial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Git</a:t>
            </a:r>
            <a:r>
              <a:rPr lang="en-US" b="1" dirty="0" smtClean="0"/>
              <a:t> for Version Control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tutorial is aimed at Data Scientists and Statisticians</a:t>
            </a:r>
          </a:p>
          <a:p>
            <a:endParaRPr lang="en-US" dirty="0"/>
          </a:p>
          <a:p>
            <a:r>
              <a:rPr lang="en-US" dirty="0" smtClean="0"/>
              <a:t>Presented by: Pavan Datta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1" b="25954"/>
          <a:stretch/>
        </p:blipFill>
        <p:spPr>
          <a:xfrm>
            <a:off x="8985504" y="226314"/>
            <a:ext cx="3206496" cy="90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2" y="279813"/>
            <a:ext cx="2391609" cy="795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6" y="5831508"/>
            <a:ext cx="2690805" cy="9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Clone</a:t>
            </a:r>
            <a:r>
              <a:rPr lang="en-US" sz="2400" dirty="0" smtClean="0"/>
              <a:t> the remote repository locally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7" name="Down Arrow 6"/>
          <p:cNvSpPr/>
          <p:nvPr/>
        </p:nvSpPr>
        <p:spPr>
          <a:xfrm>
            <a:off x="6851863" y="269569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</a:t>
            </a:r>
            <a:r>
              <a:rPr lang="en-US" sz="2400" b="1" dirty="0" smtClean="0"/>
              <a:t>branch</a:t>
            </a:r>
            <a:r>
              <a:rPr lang="en-US" sz="2400" dirty="0" smtClean="0"/>
              <a:t> in the </a:t>
            </a:r>
            <a:r>
              <a:rPr lang="en-US" sz="2400" b="1" dirty="0" smtClean="0"/>
              <a:t>local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endCxn id="27" idx="4"/>
          </p:cNvCxnSpPr>
          <p:nvPr/>
        </p:nvCxnSpPr>
        <p:spPr>
          <a:xfrm flipV="1">
            <a:off x="7505563" y="4934686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6767" y="5238873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b="1" dirty="0" smtClean="0"/>
              <a:t>commits</a:t>
            </a:r>
            <a:r>
              <a:rPr lang="en-US" sz="2400" dirty="0" smtClean="0"/>
              <a:t> to the </a:t>
            </a:r>
            <a:r>
              <a:rPr lang="en-US" sz="2400" b="1" dirty="0" smtClean="0"/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Head</a:t>
            </a:r>
            <a:r>
              <a:rPr lang="en-US" sz="2000" dirty="0" smtClean="0"/>
              <a:t> is a pointer the current commit in your workspace</a:t>
            </a:r>
            <a:endParaRPr lang="en-US" sz="20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7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pointer the current commit in your workspace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commits associated with the </a:t>
            </a:r>
            <a:r>
              <a:rPr lang="en-US" sz="2400" b="1" dirty="0" smtClean="0"/>
              <a:t>new branch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Down Arrow 58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459552" y="4817078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pointer the current commit in your workspace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 </a:t>
            </a:r>
            <a:r>
              <a:rPr lang="en-US" sz="2400" dirty="0" smtClean="0"/>
              <a:t>the </a:t>
            </a:r>
            <a:r>
              <a:rPr lang="en-US" sz="2400" b="1" dirty="0" smtClean="0"/>
              <a:t>new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9" name="Straight Connector 38"/>
          <p:cNvCxnSpPr>
            <a:stCxn id="27" idx="1"/>
            <a:endCxn id="35" idx="5"/>
          </p:cNvCxnSpPr>
          <p:nvPr/>
        </p:nvCxnSpPr>
        <p:spPr>
          <a:xfrm>
            <a:off x="7457070" y="4817613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7474" y="4860166"/>
            <a:ext cx="27079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3436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93674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16745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36983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63175" y="4477277"/>
            <a:ext cx="173130" cy="307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5800" y="4662020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3025" y="4181205"/>
            <a:ext cx="638124" cy="614329"/>
            <a:chOff x="8302862" y="4662020"/>
            <a:chExt cx="638124" cy="614329"/>
          </a:xfrm>
        </p:grpSpPr>
        <p:cxnSp>
          <p:nvCxnSpPr>
            <p:cNvPr id="30" name="Straight Arrow Connector 29"/>
            <p:cNvCxnSpPr>
              <a:endCxn id="51" idx="7"/>
            </p:cNvCxnSpPr>
            <p:nvPr/>
          </p:nvCxnSpPr>
          <p:spPr>
            <a:xfrm flipH="1">
              <a:off x="8395366" y="4951360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02862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502232" y="5411272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7474" y="5167474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74143" y="5341623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70105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90343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13414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33652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787081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changes to the remote repository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3575349" cy="1567778"/>
            <a:chOff x="5855800" y="4181205"/>
            <a:chExt cx="357534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76" name="Straight Arrow Connector 75"/>
              <p:cNvCxnSpPr>
                <a:endCxn id="75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74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another developer </a:t>
            </a:r>
            <a:r>
              <a:rPr lang="en-US" sz="2400" b="1" dirty="0" smtClean="0"/>
              <a:t>pushes</a:t>
            </a:r>
            <a:r>
              <a:rPr lang="en-US" sz="2400" dirty="0" smtClean="0"/>
              <a:t> changes to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84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10711747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9912743" y="3735619"/>
            <a:ext cx="0" cy="280803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12743" y="3779243"/>
            <a:ext cx="8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Fetch</a:t>
            </a:r>
            <a:r>
              <a:rPr lang="en-US" sz="2400" dirty="0" smtClean="0"/>
              <a:t> the new commits from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830634" cy="1567778"/>
            <a:chOff x="5855800" y="4181205"/>
            <a:chExt cx="3830634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946557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Fetch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new commits from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</a:t>
            </a:r>
            <a:r>
              <a:rPr lang="en-US" sz="2400" dirty="0" smtClean="0"/>
              <a:t> the differences in your local repository</a:t>
            </a: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4230801" cy="1567778"/>
            <a:chOff x="5855800" y="4181205"/>
            <a:chExt cx="4230801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18627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48477" y="4181205"/>
              <a:ext cx="638124" cy="614329"/>
              <a:chOff x="8958314" y="4662020"/>
              <a:chExt cx="638124" cy="61432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9050818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958314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Snapshot of </a:t>
            </a:r>
            <a:r>
              <a:rPr lang="en-US" b="1" dirty="0" err="1" smtClean="0"/>
              <a:t>Git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4646" y="1716180"/>
            <a:ext cx="4222709" cy="1567778"/>
            <a:chOff x="5860173" y="1625855"/>
            <a:chExt cx="4222709" cy="1567778"/>
          </a:xfrm>
        </p:grpSpPr>
        <p:grpSp>
          <p:nvGrpSpPr>
            <p:cNvPr id="49" name="Group 48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4" idx="1"/>
                <a:endCxn id="71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3768" y="4181205"/>
            <a:ext cx="4230801" cy="1567778"/>
            <a:chOff x="223768" y="4181205"/>
            <a:chExt cx="4230801" cy="1567778"/>
          </a:xfrm>
        </p:grpSpPr>
        <p:grpSp>
          <p:nvGrpSpPr>
            <p:cNvPr id="12" name="Group 11"/>
            <p:cNvGrpSpPr/>
            <p:nvPr/>
          </p:nvGrpSpPr>
          <p:grpSpPr>
            <a:xfrm>
              <a:off x="223768" y="4181205"/>
              <a:ext cx="4230801" cy="1567778"/>
              <a:chOff x="5855800" y="4181205"/>
              <a:chExt cx="4230801" cy="156777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7" idx="1"/>
                <a:endCxn id="35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9318627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9448477" y="4181205"/>
                <a:ext cx="638124" cy="614329"/>
                <a:chOff x="8958314" y="4662020"/>
                <a:chExt cx="638124" cy="614329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9050818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8958314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3366970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9004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279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 rot="5400000">
            <a:off x="2896978" y="5244563"/>
            <a:ext cx="301752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917371" y="5257928"/>
            <a:ext cx="301752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05261" y="3752671"/>
            <a:ext cx="8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30876" y="3752671"/>
            <a:ext cx="8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3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95550" y="4465026"/>
            <a:ext cx="4074736" cy="1769501"/>
            <a:chOff x="4395550" y="4465026"/>
            <a:chExt cx="4074736" cy="176950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999302" y="480966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4" idx="1"/>
              <a:endCxn id="104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117224" y="485274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8047691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endCxn id="120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326831" y="478416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545606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768677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88915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8541671" y="4209267"/>
            <a:ext cx="2955558" cy="1557634"/>
            <a:chOff x="5855800" y="1636715"/>
            <a:chExt cx="2955558" cy="1557634"/>
          </a:xfrm>
        </p:grpSpPr>
        <p:cxnSp>
          <p:nvCxnSpPr>
            <p:cNvPr id="174" name="Straight Connector 173"/>
            <p:cNvCxnSpPr>
              <a:endCxn id="17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Arrow Connector 187"/>
              <p:cNvCxnSpPr>
                <a:endCxn id="18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endCxn id="18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8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 of 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Git</a:t>
            </a:r>
            <a:r>
              <a:rPr lang="en-US" b="1" dirty="0" smtClean="0"/>
              <a:t>? 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Definition of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Common and Useful </a:t>
            </a:r>
            <a:r>
              <a:rPr lang="en-US" b="1" dirty="0"/>
              <a:t>C</a:t>
            </a:r>
            <a:r>
              <a:rPr lang="en-US" b="1" dirty="0" smtClean="0"/>
              <a:t>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Step-by-Step Walkthrough with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Live Tutorial + Setup </a:t>
            </a:r>
            <a:r>
              <a:rPr lang="en-US" b="1" dirty="0" err="1" smtClean="0"/>
              <a:t>Git</a:t>
            </a:r>
            <a:r>
              <a:rPr lang="en-US" b="1" dirty="0" smtClean="0"/>
              <a:t>/GitHub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6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Navigating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process of promoting code/changes is as follows: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Source code changes made locally in </a:t>
            </a:r>
            <a:r>
              <a:rPr lang="en-US" b="1" dirty="0" smtClean="0"/>
              <a:t>workspace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is unaware)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Stage</a:t>
            </a:r>
            <a:r>
              <a:rPr lang="en-US" dirty="0" smtClean="0"/>
              <a:t> the files that changed (e.g. tell </a:t>
            </a:r>
            <a:r>
              <a:rPr lang="en-US" dirty="0" err="1" smtClean="0"/>
              <a:t>Git</a:t>
            </a:r>
            <a:r>
              <a:rPr lang="en-US" dirty="0" smtClean="0"/>
              <a:t> which files you want to commit)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Commit</a:t>
            </a:r>
            <a:r>
              <a:rPr lang="en-US" dirty="0" smtClean="0"/>
              <a:t> the files that changed to your </a:t>
            </a:r>
            <a:r>
              <a:rPr lang="en-US" b="1" dirty="0" smtClean="0"/>
              <a:t>local repository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aware of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Push</a:t>
            </a:r>
            <a:r>
              <a:rPr lang="en-US" dirty="0" smtClean="0"/>
              <a:t> changes from </a:t>
            </a:r>
            <a:r>
              <a:rPr lang="en-US" b="1" dirty="0" smtClean="0"/>
              <a:t>local repository</a:t>
            </a:r>
            <a:r>
              <a:rPr lang="en-US" dirty="0" smtClean="0"/>
              <a:t> to </a:t>
            </a:r>
            <a:r>
              <a:rPr lang="en-US" b="1" dirty="0" smtClean="0"/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 err="1" smtClean="0"/>
              <a:t>Git</a:t>
            </a:r>
            <a:r>
              <a:rPr lang="en-US" dirty="0" smtClean="0"/>
              <a:t> operations may be performed by </a:t>
            </a:r>
            <a:r>
              <a:rPr lang="en-US" b="1" dirty="0" smtClean="0"/>
              <a:t>command-line</a:t>
            </a:r>
            <a:r>
              <a:rPr lang="en-US" dirty="0" smtClean="0"/>
              <a:t> or using conveniently designed </a:t>
            </a:r>
            <a:r>
              <a:rPr lang="en-US" b="1" dirty="0" smtClean="0"/>
              <a:t>user-interfaces</a:t>
            </a:r>
            <a:r>
              <a:rPr lang="en-US" dirty="0" smtClean="0"/>
              <a:t> for your OS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tutorial relies exclusively on the </a:t>
            </a:r>
            <a:r>
              <a:rPr lang="en-US" b="1" dirty="0" smtClean="0"/>
              <a:t>command-line</a:t>
            </a:r>
            <a:r>
              <a:rPr lang="en-US" dirty="0" smtClean="0"/>
              <a:t>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Used by most people in the user community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Well documented and easy to get help</a:t>
            </a:r>
          </a:p>
        </p:txBody>
      </p:sp>
    </p:spTree>
    <p:extLst>
      <p:ext uri="{BB962C8B-B14F-4D97-AF65-F5344CB8AC3E}">
        <p14:creationId xmlns:p14="http://schemas.microsoft.com/office/powerpoint/2010/main" val="18173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clone &lt;repo-location&gt;:&lt;user&gt;/&lt;repo-name&gt;.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</a:t>
            </a:r>
            <a:r>
              <a:rPr lang="en-US" b="1" dirty="0" smtClean="0"/>
              <a:t>clone</a:t>
            </a:r>
            <a:r>
              <a:rPr lang="en-US" dirty="0" smtClean="0"/>
              <a:t> of the </a:t>
            </a:r>
            <a:r>
              <a:rPr lang="en-US" b="1" dirty="0" smtClean="0"/>
              <a:t>remote repository</a:t>
            </a:r>
            <a:r>
              <a:rPr lang="en-US" dirty="0" smtClean="0"/>
              <a:t> locally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remote -v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Check the </a:t>
            </a:r>
            <a:r>
              <a:rPr lang="en-US" b="1" dirty="0" smtClean="0"/>
              <a:t>remote repository</a:t>
            </a:r>
            <a:r>
              <a:rPr lang="en-US" dirty="0" smtClean="0"/>
              <a:t> and its </a:t>
            </a:r>
            <a:r>
              <a:rPr lang="en-US" b="1" dirty="0" smtClean="0"/>
              <a:t>alias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&lt;branch-name | commit-SHA&gt;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Look at a particular branch or commit (sets the HEAD pointer)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–b &lt;branch-name&gt;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new branch and switch to it (sets the HEAD pointer to the new branch)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4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80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pull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Fetch</a:t>
            </a:r>
            <a:r>
              <a:rPr lang="en-US" dirty="0" smtClean="0"/>
              <a:t> commits and </a:t>
            </a:r>
            <a:r>
              <a:rPr lang="en-US" b="1" dirty="0" smtClean="0"/>
              <a:t>merge</a:t>
            </a:r>
            <a:r>
              <a:rPr lang="en-US" dirty="0" smtClean="0"/>
              <a:t> differences from a </a:t>
            </a:r>
            <a:r>
              <a:rPr lang="en-US" b="1" dirty="0" smtClean="0"/>
              <a:t>branch</a:t>
            </a:r>
            <a:r>
              <a:rPr lang="en-US" dirty="0" smtClean="0"/>
              <a:t> in the </a:t>
            </a:r>
            <a:r>
              <a:rPr lang="en-US" b="1" dirty="0" smtClean="0"/>
              <a:t>remote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Only state the </a:t>
            </a:r>
            <a:r>
              <a:rPr lang="en-US" b="1" dirty="0" smtClean="0"/>
              <a:t>remote repository </a:t>
            </a:r>
            <a:r>
              <a:rPr lang="en-US" dirty="0" smtClean="0"/>
              <a:t>and </a:t>
            </a:r>
            <a:r>
              <a:rPr lang="en-US" b="1" dirty="0" smtClean="0"/>
              <a:t>branch name </a:t>
            </a:r>
            <a:r>
              <a:rPr lang="en-US" dirty="0" smtClean="0"/>
              <a:t>if it isn’t already set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Push</a:t>
            </a:r>
            <a:r>
              <a:rPr lang="en-US" dirty="0" smtClean="0"/>
              <a:t> commits to the </a:t>
            </a:r>
            <a:r>
              <a:rPr lang="en-US" b="1" dirty="0" smtClean="0"/>
              <a:t>remote repository</a:t>
            </a:r>
            <a:r>
              <a:rPr lang="en-US" dirty="0" smtClean="0"/>
              <a:t> and its respective branch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Only state the </a:t>
            </a:r>
            <a:r>
              <a:rPr lang="en-US" b="1" dirty="0" smtClean="0"/>
              <a:t>remote repository </a:t>
            </a:r>
            <a:r>
              <a:rPr lang="en-US" dirty="0" smtClean="0"/>
              <a:t>and </a:t>
            </a:r>
            <a:r>
              <a:rPr lang="en-US" b="1" dirty="0" smtClean="0"/>
              <a:t>branch name </a:t>
            </a:r>
            <a:r>
              <a:rPr lang="en-US" dirty="0" smtClean="0"/>
              <a:t>if it isn’t already set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–u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Push</a:t>
            </a:r>
            <a:r>
              <a:rPr lang="en-US" dirty="0" smtClean="0"/>
              <a:t> a newly created branch to the </a:t>
            </a:r>
            <a:r>
              <a:rPr lang="en-US" b="1" dirty="0" smtClean="0"/>
              <a:t>remote repository</a:t>
            </a:r>
            <a:r>
              <a:rPr lang="en-US" dirty="0" smtClean="0"/>
              <a:t>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log –-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oneline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–n10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View the last 10 commits, with each commit taking up a single line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98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Check the status of tracked files, staged files, and files ready for commit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add &lt;file(s)&gt;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Stages</a:t>
            </a:r>
            <a:r>
              <a:rPr lang="en-US" dirty="0" smtClean="0"/>
              <a:t> files for </a:t>
            </a: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commit –m “&lt;Commit message&gt;”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Commits</a:t>
            </a:r>
            <a:r>
              <a:rPr lang="en-US" dirty="0" smtClean="0"/>
              <a:t> all </a:t>
            </a:r>
            <a:r>
              <a:rPr lang="en-US" b="1" dirty="0" smtClean="0"/>
              <a:t>staged</a:t>
            </a:r>
            <a:r>
              <a:rPr lang="en-US" dirty="0" smtClean="0"/>
              <a:t> files with the specified commit message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Preceded by the </a:t>
            </a:r>
            <a:r>
              <a:rPr lang="en-US" b="1" dirty="0" smtClean="0"/>
              <a:t>add</a:t>
            </a:r>
            <a:r>
              <a:rPr lang="en-US" dirty="0" smtClean="0"/>
              <a:t> command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revert &lt;commit-hash&gt;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Revert</a:t>
            </a:r>
            <a:r>
              <a:rPr lang="en-US" dirty="0" smtClean="0"/>
              <a:t> or undo a </a:t>
            </a: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This adds a new commit to undo a previous commit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88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diff &lt;commit-hash-1&gt; &lt;commit-hash-2&gt;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Visually see the differences between two 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commit-hash is provided, then run </a:t>
            </a:r>
            <a:r>
              <a:rPr lang="en-US" sz="2000" b="1" dirty="0" smtClean="0"/>
              <a:t>diff</a:t>
            </a:r>
            <a:r>
              <a:rPr lang="en-US" sz="2000" dirty="0" smtClean="0"/>
              <a:t> against the HEAD commit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no commit-hash is provided, then run diff against the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diff –-stat &lt;commit-hash-1&gt; &lt;commit-hash-2&gt;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List the files that differ between two 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72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Consider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with one </a:t>
            </a:r>
            <a:r>
              <a:rPr lang="en-US" sz="2400" b="1" dirty="0" smtClean="0"/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Dots represent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arrows represent </a:t>
            </a:r>
            <a:r>
              <a:rPr lang="en-US" sz="2000" b="1" dirty="0" smtClean="0"/>
              <a:t>pointers</a:t>
            </a:r>
            <a:r>
              <a:rPr lang="en-US" sz="2000" dirty="0" smtClean="0"/>
              <a:t> to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31462" y="3746612"/>
            <a:ext cx="53310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1462" y="334201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462" y="3746612"/>
            <a:ext cx="7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local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474" y="2312980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3436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93674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6745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36983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7353905" y="1974457"/>
            <a:ext cx="151658" cy="27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800" y="210996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7505563" y="1940460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9379" y="16367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43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Clone</a:t>
            </a:r>
            <a:r>
              <a:rPr lang="en-US" sz="2400" dirty="0" smtClean="0"/>
              <a:t> the remote repository locally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clone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git@github.com:user1/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my_repo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7" name="Down Arrow 6"/>
          <p:cNvSpPr/>
          <p:nvPr/>
        </p:nvSpPr>
        <p:spPr>
          <a:xfrm>
            <a:off x="6851863" y="269569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06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endParaRPr lang="en-US" sz="2400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clone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git@github.com:user1/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my_repo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</a:t>
            </a:r>
            <a:r>
              <a:rPr lang="en-US" sz="2400" b="1" dirty="0" smtClean="0"/>
              <a:t>branch</a:t>
            </a:r>
            <a:r>
              <a:rPr lang="en-US" sz="2400" dirty="0" smtClean="0"/>
              <a:t> in the </a:t>
            </a:r>
            <a:r>
              <a:rPr lang="en-US" sz="2400" b="1" dirty="0" smtClean="0"/>
              <a:t>local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checkout –b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endCxn id="27" idx="4"/>
          </p:cNvCxnSpPr>
          <p:nvPr/>
        </p:nvCxnSpPr>
        <p:spPr>
          <a:xfrm flipV="1">
            <a:off x="7505563" y="4934686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6767" y="5238873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41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endParaRPr lang="en-US" sz="2400" b="1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checkout –b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b="1" dirty="0" smtClean="0"/>
              <a:t>commits</a:t>
            </a:r>
            <a:r>
              <a:rPr lang="en-US" sz="2400" dirty="0" smtClean="0"/>
              <a:t> to the </a:t>
            </a:r>
            <a:r>
              <a:rPr lang="en-US" sz="2400" b="1" dirty="0" smtClean="0"/>
              <a:t>new branch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# Make changes to files...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add &lt;file(s) that changed&gt;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commit –m “Initial commit”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33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# Make changes to files...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add &lt;file(s) that changed&gt;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commit –m “Initial commit”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commits associated with the </a:t>
            </a:r>
            <a:r>
              <a:rPr lang="en-US" sz="2400" b="1" dirty="0" smtClean="0"/>
              <a:t>new branch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000" b="1" dirty="0" smtClean="0"/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Down Arrow 58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What is </a:t>
            </a:r>
            <a:r>
              <a:rPr lang="en-US" b="1" dirty="0" err="1" smtClean="0"/>
              <a:t>Git</a:t>
            </a:r>
            <a:r>
              <a:rPr lang="en-US" b="1" dirty="0" smtClean="0"/>
              <a:t>? 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708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open source distributed version control system (DVCS)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Source code is available on a </a:t>
            </a:r>
            <a:r>
              <a:rPr lang="en-US" b="1" dirty="0" smtClean="0"/>
              <a:t>remote repository</a:t>
            </a:r>
            <a:r>
              <a:rPr lang="en-US" dirty="0" smtClean="0"/>
              <a:t> (GitHub /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Source code can be </a:t>
            </a:r>
            <a:r>
              <a:rPr lang="en-US" b="1" dirty="0" smtClean="0"/>
              <a:t>cloned</a:t>
            </a:r>
            <a:r>
              <a:rPr lang="en-US" dirty="0" smtClean="0"/>
              <a:t> onto numerous </a:t>
            </a:r>
            <a:r>
              <a:rPr lang="en-US" b="1" dirty="0" smtClean="0"/>
              <a:t>local repositories</a:t>
            </a:r>
            <a:br>
              <a:rPr lang="en-US" b="1" dirty="0" smtClean="0"/>
            </a:b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Lightweight, fast, and flexible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operations are performed </a:t>
            </a:r>
            <a:r>
              <a:rPr lang="en-US" b="1" dirty="0" smtClean="0"/>
              <a:t>locally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only stores </a:t>
            </a:r>
            <a:r>
              <a:rPr lang="en-US" b="1" dirty="0" smtClean="0"/>
              <a:t>differences</a:t>
            </a:r>
            <a:r>
              <a:rPr lang="en-US" dirty="0" smtClean="0"/>
              <a:t> between </a:t>
            </a:r>
            <a:r>
              <a:rPr lang="en-US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Easily context switch between </a:t>
            </a:r>
            <a:r>
              <a:rPr lang="en-US" b="1" dirty="0" smtClean="0"/>
              <a:t>branches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Easily manage changes to files across large teams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keeps track of </a:t>
            </a:r>
            <a:r>
              <a:rPr lang="en-US" b="1" dirty="0" smtClean="0"/>
              <a:t>every</a:t>
            </a:r>
            <a:r>
              <a:rPr lang="en-US" dirty="0" smtClean="0"/>
              <a:t> change ever made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backups are supported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Many different workflow styles supported</a:t>
            </a:r>
          </a:p>
        </p:txBody>
      </p:sp>
    </p:spTree>
    <p:extLst>
      <p:ext uri="{BB962C8B-B14F-4D97-AF65-F5344CB8AC3E}">
        <p14:creationId xmlns:p14="http://schemas.microsoft.com/office/powerpoint/2010/main" val="393332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459552" y="4817078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push –u origin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 </a:t>
            </a:r>
            <a:r>
              <a:rPr lang="en-US" sz="2400" dirty="0" smtClean="0"/>
              <a:t>the </a:t>
            </a:r>
            <a:r>
              <a:rPr lang="en-US" sz="2400" b="1" dirty="0" smtClean="0"/>
              <a:t>new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master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merge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9" name="Straight Connector 38"/>
          <p:cNvCxnSpPr>
            <a:stCxn id="27" idx="1"/>
            <a:endCxn id="35" idx="5"/>
          </p:cNvCxnSpPr>
          <p:nvPr/>
        </p:nvCxnSpPr>
        <p:spPr>
          <a:xfrm>
            <a:off x="7457070" y="4817613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7474" y="4860166"/>
            <a:ext cx="27079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3436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93674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16745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36983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63175" y="4477277"/>
            <a:ext cx="173130" cy="307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5800" y="4662020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3025" y="4181205"/>
            <a:ext cx="638124" cy="614329"/>
            <a:chOff x="8302862" y="4662020"/>
            <a:chExt cx="638124" cy="614329"/>
          </a:xfrm>
        </p:grpSpPr>
        <p:cxnSp>
          <p:nvCxnSpPr>
            <p:cNvPr id="30" name="Straight Arrow Connector 29"/>
            <p:cNvCxnSpPr>
              <a:endCxn id="51" idx="7"/>
            </p:cNvCxnSpPr>
            <p:nvPr/>
          </p:nvCxnSpPr>
          <p:spPr>
            <a:xfrm flipH="1">
              <a:off x="8395366" y="4951360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02862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502232" y="5411272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7474" y="5167474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74143" y="5341623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70105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90343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13414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33652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787081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checkout master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merge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changes to the remote repository</a:t>
            </a:r>
            <a:endParaRPr lang="en-US" sz="2400" b="1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 origin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3575349" cy="1567778"/>
            <a:chOff x="5855800" y="4181205"/>
            <a:chExt cx="357534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76" name="Straight Arrow Connector 75"/>
              <p:cNvCxnSpPr>
                <a:endCxn id="75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15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push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push origin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another developer </a:t>
            </a:r>
            <a:r>
              <a:rPr lang="en-US" sz="2400" b="1" dirty="0" smtClean="0"/>
              <a:t>pushes</a:t>
            </a:r>
            <a:r>
              <a:rPr lang="en-US" sz="2400" dirty="0" smtClean="0"/>
              <a:t> changes to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84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10711747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9912743" y="3735619"/>
            <a:ext cx="0" cy="280803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12743" y="3779243"/>
            <a:ext cx="8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Fetch</a:t>
            </a:r>
            <a:r>
              <a:rPr lang="en-US" sz="2400" dirty="0" smtClean="0"/>
              <a:t> the new commits from the </a:t>
            </a:r>
            <a:r>
              <a:rPr lang="en-US" sz="2400" b="1" dirty="0" smtClean="0"/>
              <a:t>remote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fetch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fetch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830634" cy="1567778"/>
            <a:chOff x="5855800" y="4181205"/>
            <a:chExt cx="3830634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946557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Fetch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new commits from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checkout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fetch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fetch 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</a:t>
            </a:r>
            <a:r>
              <a:rPr lang="en-US" sz="2400" dirty="0" smtClean="0"/>
              <a:t> the differences in your local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merge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4230801" cy="1567778"/>
            <a:chOff x="5855800" y="4181205"/>
            <a:chExt cx="4230801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18627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48477" y="4181205"/>
              <a:ext cx="638124" cy="614329"/>
              <a:chOff x="8958314" y="4662020"/>
              <a:chExt cx="638124" cy="61432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9050818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958314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Typical Workflow with Common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507370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Clone the repository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git@github.com:&lt;user&gt;/&lt;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repo_name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Create a new ‘feature’ branch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my_feature_branch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Do work locally on your files...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Get ready to commit your code changes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 &lt;file1&gt; &lt;file2&gt; ... &lt;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commit –m “A meaningful commit message...”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Make sure you branch is sync’d with the remote repository before pushing commits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pull &lt;remote-repo&gt; &lt;branch&gt;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 &lt;remote-repo&gt; &lt;branch&gt;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833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Step-by-Step Walkthrough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Below is the state information for the example to be presented: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There exists a </a:t>
            </a:r>
            <a:r>
              <a:rPr lang="en-US" b="1" dirty="0" smtClean="0"/>
              <a:t>remote repository</a:t>
            </a:r>
            <a:r>
              <a:rPr lang="en-US" dirty="0" smtClean="0"/>
              <a:t> with the </a:t>
            </a:r>
            <a:r>
              <a:rPr lang="en-US" b="1" dirty="0" smtClean="0"/>
              <a:t>master branch</a:t>
            </a:r>
            <a:r>
              <a:rPr lang="en-US" dirty="0" smtClean="0"/>
              <a:t> and one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Only one individual is actively making changes to the repository at a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following will be demonstrated: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Branch</a:t>
            </a:r>
            <a:r>
              <a:rPr lang="en-US" dirty="0" smtClean="0"/>
              <a:t>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Changes local to the </a:t>
            </a:r>
            <a:r>
              <a:rPr lang="en-US" b="1" dirty="0" smtClean="0"/>
              <a:t>workspace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Staging</a:t>
            </a:r>
            <a:r>
              <a:rPr lang="en-US" dirty="0" smtClean="0"/>
              <a:t> and </a:t>
            </a:r>
            <a:r>
              <a:rPr lang="en-US" b="1" dirty="0" smtClean="0"/>
              <a:t>committing</a:t>
            </a:r>
            <a:r>
              <a:rPr lang="en-US" dirty="0" smtClean="0"/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Updating the </a:t>
            </a:r>
            <a:r>
              <a:rPr lang="en-US" b="1" dirty="0" smtClean="0"/>
              <a:t>local</a:t>
            </a:r>
            <a:r>
              <a:rPr lang="en-US" dirty="0" smtClean="0"/>
              <a:t> and </a:t>
            </a:r>
            <a:r>
              <a:rPr lang="en-US" b="1" dirty="0" smtClean="0"/>
              <a:t>remote</a:t>
            </a:r>
            <a:r>
              <a:rPr lang="en-US" dirty="0" smtClean="0"/>
              <a:t> </a:t>
            </a:r>
            <a:r>
              <a:rPr lang="en-US" b="1" dirty="0" smtClean="0"/>
              <a:t>repositories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6625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1719" y="1353390"/>
            <a:ext cx="26706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files in local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0723" y="5568441"/>
            <a:ext cx="2344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files in staging 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6732" y="3222088"/>
            <a:ext cx="19925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local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21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6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6317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8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What is GitHub? Why use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70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 is like Facebook, but for hosting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the right permissions, code sharing and collaboration are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R-packages are now available via GitHub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 </a:t>
            </a:r>
            <a:r>
              <a:rPr lang="en-US" dirty="0"/>
              <a:t>makes code </a:t>
            </a:r>
            <a:r>
              <a:rPr lang="en-US" dirty="0" smtClean="0"/>
              <a:t>collaborating </a:t>
            </a:r>
            <a:r>
              <a:rPr lang="en-US" dirty="0"/>
              <a:t>easier </a:t>
            </a:r>
            <a:r>
              <a:rPr lang="en-US" dirty="0" smtClean="0"/>
              <a:t>than before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Supports many different workflow styles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Let’s check it out!</a:t>
            </a:r>
          </a:p>
        </p:txBody>
      </p:sp>
    </p:spTree>
    <p:extLst>
      <p:ext uri="{BB962C8B-B14F-4D97-AF65-F5344CB8AC3E}">
        <p14:creationId xmlns:p14="http://schemas.microsoft.com/office/powerpoint/2010/main" val="13802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339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051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8515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074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07400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7400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2375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07400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7400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98311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98311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88512" y="2534633"/>
            <a:ext cx="0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885964" y="3562551"/>
            <a:ext cx="638124" cy="609959"/>
            <a:chOff x="7270560" y="5983207"/>
            <a:chExt cx="638124" cy="609959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7351694" y="5983207"/>
              <a:ext cx="135674" cy="349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70560" y="6254612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76627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57476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42357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49853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296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33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3082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56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312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33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3082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56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0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755972" y="1825625"/>
            <a:ext cx="95978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Subversion (SVN) style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Integration Manager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Dictator and Lieutenants Workflow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Flexible Workflow Styles Supported by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1867" y="177837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A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01867" y="2781782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B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01867" y="3785190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65761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5. Make more changes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68725" y="3408726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3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7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branch –d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5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*** Forking vs Cloning ***</a:t>
            </a:r>
            <a:endParaRPr lang="en-US" b="1" dirty="0"/>
          </a:p>
        </p:txBody>
      </p:sp>
      <p:pic>
        <p:nvPicPr>
          <p:cNvPr id="1026" name="Picture 2" descr="https://www-ccn-com.exactdn.com/wp-content/uploads/2016/06/Fork-Sneaks.jpg?lossy=1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3288"/>
            <a:ext cx="5151443" cy="34360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8"/>
          <a:stretch/>
        </p:blipFill>
        <p:spPr bwMode="auto">
          <a:xfrm>
            <a:off x="6832599" y="2283289"/>
            <a:ext cx="4524047" cy="34360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425" y="2400300"/>
            <a:ext cx="4057650" cy="3219450"/>
          </a:xfrm>
        </p:spPr>
        <p:txBody>
          <a:bodyPr/>
          <a:lstStyle/>
          <a:p>
            <a:pPr marL="457200" lvl="1" indent="0" algn="ctr"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en-US" sz="4400" b="1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89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*** Forking vs Cloning ***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77946"/>
            <a:ext cx="10515600" cy="512225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Fork </a:t>
            </a:r>
            <a:r>
              <a:rPr lang="en-US" sz="2400" dirty="0" smtClean="0"/>
              <a:t>–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copy of a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at a certain point in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GitHub</a:t>
            </a:r>
            <a:r>
              <a:rPr lang="en-US" sz="2000" dirty="0" smtClean="0"/>
              <a:t> construct (e.g. applies to all public </a:t>
            </a:r>
            <a:r>
              <a:rPr lang="en-US" sz="2000" b="1" dirty="0" smtClean="0"/>
              <a:t>remote repositories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Ex.</a:t>
            </a:r>
            <a:r>
              <a:rPr lang="en-US" sz="2000" dirty="0" smtClean="0"/>
              <a:t> Making a </a:t>
            </a:r>
            <a:r>
              <a:rPr lang="en-US" sz="2000" i="1" u="sng" dirty="0" smtClean="0"/>
              <a:t>copy</a:t>
            </a:r>
            <a:r>
              <a:rPr lang="en-US" sz="2000" dirty="0" smtClean="0"/>
              <a:t> of someone else’s </a:t>
            </a:r>
            <a:r>
              <a:rPr lang="en-US" sz="2000" b="1" dirty="0" smtClean="0"/>
              <a:t>GitHub</a:t>
            </a:r>
            <a:r>
              <a:rPr lang="en-US" sz="2000" dirty="0" smtClean="0"/>
              <a:t> [remote] repository in </a:t>
            </a:r>
            <a:r>
              <a:rPr lang="en-US" sz="2000" i="1" u="sng" dirty="0" smtClean="0"/>
              <a:t>your</a:t>
            </a:r>
            <a:r>
              <a:rPr lang="en-US" sz="2000" dirty="0" smtClean="0"/>
              <a:t> </a:t>
            </a:r>
            <a:r>
              <a:rPr lang="en-US" sz="2000" b="1" dirty="0" smtClean="0"/>
              <a:t>GitHub</a:t>
            </a:r>
            <a:r>
              <a:rPr lang="en-US" sz="2000" dirty="0" smtClean="0"/>
              <a:t> account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 public repositories on </a:t>
            </a:r>
            <a:r>
              <a:rPr lang="en-US" sz="2000" b="1" dirty="0"/>
              <a:t>GitHub</a:t>
            </a:r>
            <a:r>
              <a:rPr lang="en-US" sz="2000" dirty="0"/>
              <a:t> can be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forked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Clone </a:t>
            </a:r>
            <a:r>
              <a:rPr lang="en-US" sz="2400" dirty="0" smtClean="0"/>
              <a:t>– a </a:t>
            </a:r>
            <a:r>
              <a:rPr lang="en-US" sz="2400" b="1" dirty="0" smtClean="0"/>
              <a:t>local</a:t>
            </a:r>
            <a:r>
              <a:rPr lang="en-US" sz="2400" dirty="0" smtClean="0"/>
              <a:t> copy of a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at a certain point in time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err="1" smtClean="0"/>
              <a:t>Git</a:t>
            </a:r>
            <a:r>
              <a:rPr lang="en-US" sz="2000" dirty="0" smtClean="0"/>
              <a:t> construct (independent of </a:t>
            </a:r>
            <a:r>
              <a:rPr lang="en-US" sz="2000" b="1" dirty="0" smtClean="0"/>
              <a:t>GitHub</a:t>
            </a:r>
            <a:r>
              <a:rPr lang="en-US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All public repositories on </a:t>
            </a:r>
            <a:r>
              <a:rPr lang="en-US" sz="2000" b="1" dirty="0" smtClean="0"/>
              <a:t>GitHub </a:t>
            </a:r>
            <a:r>
              <a:rPr lang="en-US" sz="2000" dirty="0" smtClean="0"/>
              <a:t>(including </a:t>
            </a:r>
            <a:r>
              <a:rPr lang="en-US" sz="2000" b="1" dirty="0" smtClean="0">
                <a:solidFill>
                  <a:srgbClr val="0070C0"/>
                </a:solidFill>
              </a:rPr>
              <a:t>forks</a:t>
            </a:r>
            <a:r>
              <a:rPr lang="en-US" sz="2000" dirty="0" smtClean="0"/>
              <a:t>) can be </a:t>
            </a:r>
            <a:r>
              <a:rPr lang="en-US" sz="2000" b="1" dirty="0" smtClean="0">
                <a:solidFill>
                  <a:srgbClr val="0070C0"/>
                </a:solidFill>
              </a:rPr>
              <a:t>cloned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a </a:t>
            </a:r>
            <a:r>
              <a:rPr lang="en-US" sz="2000" b="1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You can </a:t>
            </a:r>
            <a:r>
              <a:rPr lang="en-US" sz="2000" u="sng" dirty="0"/>
              <a:t>always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en-US" sz="2000" b="1" dirty="0"/>
              <a:t> </a:t>
            </a:r>
            <a:r>
              <a:rPr lang="en-US" sz="2000" dirty="0"/>
              <a:t>to your </a:t>
            </a:r>
            <a:r>
              <a:rPr lang="en-US" sz="2000" b="1" dirty="0">
                <a:solidFill>
                  <a:srgbClr val="0070C0"/>
                </a:solidFill>
              </a:rPr>
              <a:t>fork</a:t>
            </a:r>
            <a:r>
              <a:rPr lang="en-US" sz="2000" dirty="0"/>
              <a:t>, but you </a:t>
            </a:r>
            <a:r>
              <a:rPr lang="en-US" sz="2000" dirty="0" smtClean="0"/>
              <a:t>might not have permission to </a:t>
            </a:r>
            <a:r>
              <a:rPr lang="en-US" sz="2000" b="1" dirty="0" smtClean="0">
                <a:solidFill>
                  <a:srgbClr val="0070C0"/>
                </a:solidFill>
              </a:rPr>
              <a:t>push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an arbitrary </a:t>
            </a:r>
            <a:r>
              <a:rPr lang="en-US" sz="2000" b="1" dirty="0" smtClean="0"/>
              <a:t>repo</a:t>
            </a:r>
            <a:endParaRPr lang="en-US" sz="2000" b="1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Collaborative Workflow: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Create a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of a </a:t>
            </a:r>
            <a:r>
              <a:rPr lang="en-US" sz="2000" b="1" dirty="0" smtClean="0"/>
              <a:t>project or repository </a:t>
            </a:r>
            <a:r>
              <a:rPr lang="en-US" sz="2000" dirty="0" smtClean="0"/>
              <a:t>that you want to contribute to in </a:t>
            </a:r>
            <a:r>
              <a:rPr lang="en-US" sz="2000" b="1" dirty="0" smtClean="0"/>
              <a:t>GitHub</a:t>
            </a: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Clone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your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your </a:t>
            </a:r>
            <a:r>
              <a:rPr lang="en-US" sz="2000" b="1" dirty="0" smtClean="0"/>
              <a:t>local repository </a:t>
            </a:r>
            <a:r>
              <a:rPr lang="en-US" sz="2000" dirty="0" smtClean="0"/>
              <a:t>(refer to your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/>
              <a:t> as </a:t>
            </a:r>
            <a:r>
              <a:rPr lang="en-US" sz="2000" b="1" dirty="0" smtClean="0"/>
              <a:t>origin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the </a:t>
            </a:r>
            <a:r>
              <a:rPr lang="en-US" sz="2000" b="1" dirty="0" smtClean="0"/>
              <a:t>origin</a:t>
            </a:r>
            <a:r>
              <a:rPr lang="en-US" sz="2000" dirty="0" smtClean="0"/>
              <a:t>al </a:t>
            </a:r>
            <a:r>
              <a:rPr lang="en-US" sz="2000" b="1" dirty="0" smtClean="0"/>
              <a:t>remote repository </a:t>
            </a:r>
            <a:r>
              <a:rPr lang="en-US" sz="2000" dirty="0" smtClean="0"/>
              <a:t>to your </a:t>
            </a:r>
            <a:r>
              <a:rPr lang="en-US" sz="2000" b="1" dirty="0" smtClean="0"/>
              <a:t>local repository</a:t>
            </a:r>
            <a:r>
              <a:rPr lang="en-US" sz="2000" dirty="0" smtClean="0"/>
              <a:t> (refer to this as </a:t>
            </a:r>
            <a:r>
              <a:rPr lang="en-US" sz="2000" b="1" dirty="0" smtClean="0"/>
              <a:t>upstream</a:t>
            </a:r>
            <a:r>
              <a:rPr lang="en-US" sz="2000" dirty="0" smtClean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Pull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changes from </a:t>
            </a:r>
            <a:r>
              <a:rPr lang="en-US" sz="2000" b="1" dirty="0" smtClean="0"/>
              <a:t>upstream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push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changes to </a:t>
            </a:r>
            <a:r>
              <a:rPr lang="en-US" sz="2000" b="1" dirty="0" smtClean="0"/>
              <a:t>origin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When you are ready to make your changes available to the </a:t>
            </a:r>
            <a:r>
              <a:rPr lang="en-US" sz="2000" b="1" dirty="0" smtClean="0"/>
              <a:t>origin</a:t>
            </a:r>
            <a:r>
              <a:rPr lang="en-US" sz="2000" dirty="0" smtClean="0"/>
              <a:t>al </a:t>
            </a:r>
            <a:r>
              <a:rPr lang="en-US" sz="2000" b="1" dirty="0" smtClean="0"/>
              <a:t>remote repository</a:t>
            </a:r>
            <a:r>
              <a:rPr lang="en-US" sz="2000" dirty="0" smtClean="0"/>
              <a:t>, create a </a:t>
            </a:r>
            <a:r>
              <a:rPr lang="en-US" sz="2000" b="1" dirty="0" smtClean="0">
                <a:solidFill>
                  <a:srgbClr val="C00000"/>
                </a:solidFill>
              </a:rPr>
              <a:t>pull-request</a:t>
            </a:r>
            <a:r>
              <a:rPr lang="en-US" sz="2000" b="1" dirty="0" smtClean="0"/>
              <a:t> </a:t>
            </a:r>
            <a:r>
              <a:rPr lang="en-US" sz="2000" dirty="0" smtClean="0"/>
              <a:t>from your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/>
              <a:t>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Repeat steps (4) – (5)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53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4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42" name="Down Arrow 141"/>
          <p:cNvSpPr/>
          <p:nvPr/>
        </p:nvSpPr>
        <p:spPr>
          <a:xfrm rot="16200000">
            <a:off x="5809796" y="1794359"/>
            <a:ext cx="607198" cy="183081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 O R K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468144" y="1580509"/>
            <a:ext cx="2955558" cy="1557634"/>
            <a:chOff x="5855800" y="1636715"/>
            <a:chExt cx="2955558" cy="1557634"/>
          </a:xfrm>
        </p:grpSpPr>
        <p:cxnSp>
          <p:nvCxnSpPr>
            <p:cNvPr id="144" name="Straight Connector 143"/>
            <p:cNvCxnSpPr>
              <a:endCxn id="14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0" name="Straight Arrow Connector 159"/>
              <p:cNvCxnSpPr>
                <a:endCxn id="15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7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468144" y="1580509"/>
            <a:ext cx="2955558" cy="1557634"/>
            <a:chOff x="5855800" y="1636715"/>
            <a:chExt cx="2955558" cy="1557634"/>
          </a:xfrm>
        </p:grpSpPr>
        <p:cxnSp>
          <p:nvCxnSpPr>
            <p:cNvPr id="144" name="Straight Connector 143"/>
            <p:cNvCxnSpPr>
              <a:endCxn id="14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0" name="Straight Arrow Connector 159"/>
              <p:cNvCxnSpPr>
                <a:endCxn id="15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01014" y="4241143"/>
            <a:ext cx="2955558" cy="1557634"/>
            <a:chOff x="5855800" y="1636715"/>
            <a:chExt cx="2955558" cy="1557634"/>
          </a:xfrm>
        </p:grpSpPr>
        <p:cxnSp>
          <p:nvCxnSpPr>
            <p:cNvPr id="49" name="Straight Connector 48"/>
            <p:cNvCxnSpPr>
              <a:endCxn id="54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endCxn id="62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own Arrow 66"/>
          <p:cNvSpPr/>
          <p:nvPr/>
        </p:nvSpPr>
        <p:spPr>
          <a:xfrm>
            <a:off x="8252037" y="2892084"/>
            <a:ext cx="607198" cy="183081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CLONE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468144" y="1580509"/>
            <a:ext cx="2955558" cy="1557634"/>
            <a:chOff x="5855800" y="1636715"/>
            <a:chExt cx="2955558" cy="1557634"/>
          </a:xfrm>
        </p:grpSpPr>
        <p:cxnSp>
          <p:nvCxnSpPr>
            <p:cNvPr id="144" name="Straight Connector 143"/>
            <p:cNvCxnSpPr>
              <a:endCxn id="14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0" name="Straight Arrow Connector 159"/>
              <p:cNvCxnSpPr>
                <a:endCxn id="15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03666" y="4521012"/>
            <a:ext cx="4074736" cy="1769501"/>
            <a:chOff x="4395550" y="4465026"/>
            <a:chExt cx="4074736" cy="176950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2" idx="1"/>
              <a:endCxn id="120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117224" y="4862079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41609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Straight Arrow Connector 114"/>
            <p:cNvCxnSpPr>
              <a:endCxn id="174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705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003666" y="4521012"/>
            <a:ext cx="4074736" cy="1769501"/>
            <a:chOff x="4395550" y="4465026"/>
            <a:chExt cx="4074736" cy="176950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2" idx="1"/>
              <a:endCxn id="120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117224" y="4852748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41609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Straight Arrow Connector 114"/>
            <p:cNvCxnSpPr>
              <a:endCxn id="174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sp>
        <p:nvSpPr>
          <p:cNvPr id="233" name="Down Arrow 232"/>
          <p:cNvSpPr/>
          <p:nvPr/>
        </p:nvSpPr>
        <p:spPr>
          <a:xfrm rot="10800000">
            <a:off x="8252037" y="2892084"/>
            <a:ext cx="607198" cy="183081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S 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0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Flexible Workflow Styles Supported by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15" y="1683143"/>
            <a:ext cx="4081252" cy="20553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3" y="1730266"/>
            <a:ext cx="4788377" cy="1929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89" y="4104425"/>
            <a:ext cx="4670622" cy="251814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5675216" y="1513211"/>
            <a:ext cx="0" cy="2346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01867" y="3859901"/>
            <a:ext cx="102519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01867" y="161653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A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46002" y="161653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B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5955" y="4147982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64375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003666" y="4521012"/>
            <a:ext cx="4074736" cy="1769501"/>
            <a:chOff x="4395550" y="4465026"/>
            <a:chExt cx="4074736" cy="176950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2" idx="1"/>
              <a:endCxn id="120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117224" y="4852748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41609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Straight Arrow Connector 114"/>
            <p:cNvCxnSpPr>
              <a:endCxn id="174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097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06770" y="4524116"/>
            <a:ext cx="4074736" cy="1769501"/>
            <a:chOff x="4395550" y="4465026"/>
            <a:chExt cx="4074736" cy="1769501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6999302" y="480966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87" idx="1"/>
              <a:endCxn id="195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5117224" y="485274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8047691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0" name="Straight Arrow Connector 189"/>
            <p:cNvCxnSpPr>
              <a:endCxn id="238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326831" y="478416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545606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7768677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7988915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4360891" y="2877976"/>
            <a:ext cx="607198" cy="183081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L </a:t>
            </a:r>
            <a:r>
              <a:rPr lang="en-US" b="1" dirty="0" err="1" smtClean="0">
                <a:solidFill>
                  <a:schemeClr val="bg1"/>
                </a:solidFill>
              </a:rPr>
              <a:t>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43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972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82496" y="1582438"/>
            <a:ext cx="4474282" cy="2055060"/>
            <a:chOff x="4006770" y="4238557"/>
            <a:chExt cx="4474282" cy="205506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239" idx="1"/>
                <a:endCxn id="244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68" name="Straight Connector 167"/>
            <p:cNvCxnSpPr>
              <a:endCxn id="259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Down Arrow 259"/>
          <p:cNvSpPr/>
          <p:nvPr/>
        </p:nvSpPr>
        <p:spPr>
          <a:xfrm rot="10800000">
            <a:off x="8252037" y="2892084"/>
            <a:ext cx="607198" cy="183081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S 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82496" y="1582438"/>
            <a:ext cx="4474282" cy="2055060"/>
            <a:chOff x="4006770" y="4238557"/>
            <a:chExt cx="4474282" cy="205506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239" idx="1"/>
                <a:endCxn id="244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68" name="Straight Connector 167"/>
            <p:cNvCxnSpPr>
              <a:endCxn id="259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Down Arrow 109"/>
          <p:cNvSpPr/>
          <p:nvPr/>
        </p:nvSpPr>
        <p:spPr>
          <a:xfrm rot="5400000">
            <a:off x="5696778" y="1560038"/>
            <a:ext cx="607198" cy="229945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L </a:t>
            </a:r>
            <a:r>
              <a:rPr lang="en-US" b="1" dirty="0" err="1" smtClean="0">
                <a:solidFill>
                  <a:schemeClr val="bg1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 – R E Q U E S 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2063" y="3157674"/>
            <a:ext cx="537089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When performing a </a:t>
            </a:r>
            <a:r>
              <a:rPr lang="en-US" b="1" dirty="0" smtClean="0">
                <a:solidFill>
                  <a:srgbClr val="C00000"/>
                </a:solidFill>
              </a:rPr>
              <a:t>pull-request</a:t>
            </a:r>
            <a:r>
              <a:rPr lang="en-US" dirty="0" smtClean="0"/>
              <a:t>, the following </a:t>
            </a:r>
          </a:p>
          <a:p>
            <a:r>
              <a:rPr lang="en-US" dirty="0" smtClean="0"/>
              <a:t>must be specified: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s</a:t>
            </a:r>
            <a:r>
              <a:rPr lang="en-US" dirty="0" err="1" smtClean="0"/>
              <a:t>rc_repo</a:t>
            </a:r>
            <a:r>
              <a:rPr lang="en-US" dirty="0" smtClean="0"/>
              <a:t>&gt;/&lt;</a:t>
            </a:r>
            <a:r>
              <a:rPr lang="en-US" dirty="0" err="1" smtClean="0"/>
              <a:t>src_branch</a:t>
            </a:r>
            <a:r>
              <a:rPr lang="en-US" dirty="0" smtClean="0"/>
              <a:t>&gt; </a:t>
            </a:r>
            <a:r>
              <a:rPr lang="en-US" dirty="0" smtClean="0">
                <a:sym typeface="Wingdings" panose="05000000000000000000" pitchFamily="2" charset="2"/>
              </a:rPr>
              <a:t> &lt;</a:t>
            </a:r>
            <a:r>
              <a:rPr lang="en-US" dirty="0" err="1" smtClean="0">
                <a:sym typeface="Wingdings" panose="05000000000000000000" pitchFamily="2" charset="2"/>
              </a:rPr>
              <a:t>dst_repo</a:t>
            </a:r>
            <a:r>
              <a:rPr lang="en-US" dirty="0" smtClean="0">
                <a:sym typeface="Wingdings" panose="05000000000000000000" pitchFamily="2" charset="2"/>
              </a:rPr>
              <a:t>&gt;/&lt;</a:t>
            </a:r>
            <a:r>
              <a:rPr lang="en-US" dirty="0" err="1" smtClean="0">
                <a:sym typeface="Wingdings" panose="05000000000000000000" pitchFamily="2" charset="2"/>
              </a:rPr>
              <a:t>dst_branch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Only commits from the specified source branch will be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pull-requested to the destination branch.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3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465303" cy="1567778"/>
            <a:chOff x="5860173" y="1625855"/>
            <a:chExt cx="4465303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465303" cy="1567778"/>
              <a:chOff x="5855800" y="4181205"/>
              <a:chExt cx="4465303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29184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553129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682979" y="4181205"/>
                <a:ext cx="638124" cy="614329"/>
                <a:chOff x="9192816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285320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9192816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82496" y="1582438"/>
            <a:ext cx="4474282" cy="2055060"/>
            <a:chOff x="4006770" y="4238557"/>
            <a:chExt cx="4474282" cy="205506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239" idx="1"/>
                <a:endCxn id="244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68" name="Straight Connector 167"/>
            <p:cNvCxnSpPr>
              <a:endCxn id="259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5039824" y="21837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Getting Set-Up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you haven’t already, you will need to do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 on your computer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Create an account on GitHub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Fork a repository on GitHub, make changes, and generate a pull-request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public/private repository on GitHub and practice the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 smtClean="0"/>
              <a:t>Topics Not Covered…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topics listed below slightly </a:t>
            </a:r>
            <a:r>
              <a:rPr lang="en-US" sz="2400" b="1" dirty="0" smtClean="0"/>
              <a:t>advanced</a:t>
            </a:r>
            <a:r>
              <a:rPr lang="en-US" sz="2400" dirty="0" smtClean="0"/>
              <a:t> and have not been covered. They considered </a:t>
            </a:r>
            <a:r>
              <a:rPr lang="en-US" sz="2400" b="1" dirty="0" smtClean="0"/>
              <a:t>advanced</a:t>
            </a:r>
            <a:r>
              <a:rPr lang="en-US" sz="2400" dirty="0" smtClean="0"/>
              <a:t> because they involve </a:t>
            </a:r>
            <a:r>
              <a:rPr lang="en-US" sz="2400" b="1" dirty="0" smtClean="0"/>
              <a:t>changing history</a:t>
            </a:r>
            <a:r>
              <a:rPr lang="en-US" sz="2400" dirty="0" smtClean="0"/>
              <a:t>. They can have </a:t>
            </a:r>
            <a:r>
              <a:rPr lang="en-US" sz="2400" b="1" dirty="0" smtClean="0"/>
              <a:t>dangerous</a:t>
            </a:r>
            <a:r>
              <a:rPr lang="en-US" sz="2400" dirty="0" smtClean="0"/>
              <a:t> consequences if applied improperly.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Rebasing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squashing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Resetting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commits (at various levels)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Force</a:t>
            </a:r>
            <a:r>
              <a:rPr lang="en-US" b="1" dirty="0" smtClean="0"/>
              <a:t> </a:t>
            </a:r>
            <a:r>
              <a:rPr lang="en-US" dirty="0" smtClean="0"/>
              <a:t>pushing commits to branches in remote repositories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r>
              <a:rPr lang="en-US" sz="2400" b="1" dirty="0" smtClean="0"/>
              <a:t>NOTE: </a:t>
            </a:r>
            <a:r>
              <a:rPr lang="en-US" sz="2400" dirty="0" smtClean="0"/>
              <a:t>The above topics are not necessary to use </a:t>
            </a:r>
            <a:r>
              <a:rPr lang="en-US" sz="2400" dirty="0" err="1" smtClean="0"/>
              <a:t>Git</a:t>
            </a:r>
            <a:r>
              <a:rPr lang="en-US" sz="2400" dirty="0" smtClean="0"/>
              <a:t>, although they may provide some convenience in certain situations… All required topics have already </a:t>
            </a:r>
            <a:r>
              <a:rPr lang="en-US" sz="2400" smtClean="0"/>
              <a:t>been addressed in </a:t>
            </a:r>
            <a:r>
              <a:rPr lang="en-US" sz="2400" dirty="0" smtClean="0"/>
              <a:t>this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Official </a:t>
            </a:r>
            <a:r>
              <a:rPr lang="en-US" b="1" dirty="0" err="1" smtClean="0"/>
              <a:t>Git</a:t>
            </a:r>
            <a:r>
              <a:rPr lang="en-US" b="1" dirty="0" smtClean="0"/>
              <a:t> documentation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https://git-scm.com/doc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downloads (Windows / Mac)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https://git-scm.com/downloads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/GitHub Guide: A Minimal Tutorial</a:t>
            </a:r>
            <a:br>
              <a:rPr lang="en-US" b="1" dirty="0" smtClean="0"/>
            </a:br>
            <a:r>
              <a:rPr lang="en-US" sz="2000" dirty="0" smtClean="0">
                <a:hlinkClick r:id="rId4"/>
              </a:rPr>
              <a:t>https://kbroman.org/github_tutorial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A statistician's initial experiences of </a:t>
            </a:r>
            <a:r>
              <a:rPr lang="en-US" b="1" dirty="0" err="1">
                <a:solidFill>
                  <a:prstClr val="black"/>
                </a:solidFill>
              </a:rPr>
              <a:t>Git</a:t>
            </a:r>
            <a:r>
              <a:rPr lang="en-US" b="1" dirty="0">
                <a:solidFill>
                  <a:prstClr val="black"/>
                </a:solidFill>
              </a:rPr>
              <a:t>/GitHub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hlinkClick r:id="rId5"/>
              </a:rPr>
              <a:t>https://thestatsgeek.com/2015/05/16/a-statisticians-initial-experiences-of-gitgithub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1670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02" y="685507"/>
            <a:ext cx="2529396" cy="169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33" y="3449314"/>
            <a:ext cx="3401767" cy="3401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24" y="293786"/>
            <a:ext cx="219456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8242"/>
            <a:ext cx="3159413" cy="315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10619"/>
            <a:ext cx="30480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2"/>
          <a:stretch/>
        </p:blipFill>
        <p:spPr>
          <a:xfrm>
            <a:off x="5156652" y="4186656"/>
            <a:ext cx="1878695" cy="1688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43" y="3981187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11" y="3805822"/>
            <a:ext cx="2450203" cy="24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epository</a:t>
            </a:r>
            <a:r>
              <a:rPr lang="en-US" sz="2400" dirty="0" smtClean="0"/>
              <a:t> – directory structure under which all files are stored for a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Local Repository </a:t>
            </a:r>
            <a:r>
              <a:rPr lang="en-US" sz="2000" b="1" dirty="0" smtClean="0"/>
              <a:t>– </a:t>
            </a:r>
            <a:r>
              <a:rPr lang="en-US" sz="2000" dirty="0" smtClean="0"/>
              <a:t>the repository hosted </a:t>
            </a:r>
            <a:r>
              <a:rPr lang="en-US" sz="2000" u="sng" dirty="0" smtClean="0"/>
              <a:t>locally</a:t>
            </a:r>
            <a:r>
              <a:rPr lang="en-US" sz="2000" dirty="0" smtClean="0"/>
              <a:t> on your computer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make their changes 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in their own </a:t>
            </a:r>
            <a:r>
              <a:rPr lang="en-US" sz="1600" dirty="0" smtClean="0">
                <a:solidFill>
                  <a:srgbClr val="0070C0"/>
                </a:solidFill>
              </a:rPr>
              <a:t>local repositories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R</a:t>
            </a:r>
            <a:r>
              <a:rPr lang="en-US" sz="2000" b="1" dirty="0" smtClean="0">
                <a:solidFill>
                  <a:srgbClr val="0070C0"/>
                </a:solidFill>
              </a:rPr>
              <a:t>emote Repository </a:t>
            </a:r>
            <a:r>
              <a:rPr lang="en-US" sz="2000" b="1" dirty="0" smtClean="0"/>
              <a:t>– </a:t>
            </a:r>
            <a:r>
              <a:rPr lang="en-US" sz="2000" dirty="0" smtClean="0"/>
              <a:t>the repository hosted </a:t>
            </a:r>
            <a:r>
              <a:rPr lang="en-US" sz="2000" u="sng" dirty="0" smtClean="0"/>
              <a:t>remotely</a:t>
            </a:r>
            <a:r>
              <a:rPr lang="en-US" sz="2000" dirty="0" smtClean="0"/>
              <a:t> on GitHub /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</a:t>
            </a:r>
            <a:r>
              <a:rPr lang="en-US" sz="1600" b="1" dirty="0" smtClean="0"/>
              <a:t>push </a:t>
            </a:r>
            <a:r>
              <a:rPr lang="en-US" sz="1600" dirty="0" smtClean="0"/>
              <a:t>their </a:t>
            </a:r>
            <a:r>
              <a:rPr lang="en-US" sz="1600" b="1" dirty="0" smtClean="0">
                <a:solidFill>
                  <a:srgbClr val="0070C0"/>
                </a:solidFill>
              </a:rPr>
              <a:t>local changes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to the </a:t>
            </a:r>
            <a:r>
              <a:rPr lang="en-US" sz="1600" b="1" dirty="0" smtClean="0">
                <a:solidFill>
                  <a:srgbClr val="0070C0"/>
                </a:solidFill>
              </a:rPr>
              <a:t>remote repository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</a:t>
            </a:r>
            <a:r>
              <a:rPr lang="en-US" sz="1600" b="1" dirty="0" smtClean="0"/>
              <a:t>pull</a:t>
            </a:r>
            <a:r>
              <a:rPr lang="en-US" sz="1600" dirty="0" smtClean="0"/>
              <a:t> changes 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from the </a:t>
            </a:r>
            <a:r>
              <a:rPr lang="en-US" sz="1600" b="1" dirty="0" smtClean="0">
                <a:solidFill>
                  <a:srgbClr val="0070C0"/>
                </a:solidFill>
              </a:rPr>
              <a:t>remote repository</a:t>
            </a:r>
            <a:r>
              <a:rPr lang="en-US" sz="1600" dirty="0" smtClean="0"/>
              <a:t> into their </a:t>
            </a:r>
            <a:r>
              <a:rPr lang="en-US" sz="1600" b="1" dirty="0" smtClean="0"/>
              <a:t>local  repositories</a:t>
            </a:r>
            <a:br>
              <a:rPr lang="en-US" sz="1600" b="1" dirty="0" smtClean="0"/>
            </a:br>
            <a:endParaRPr lang="en-US" sz="1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Branches</a:t>
            </a:r>
            <a:r>
              <a:rPr lang="en-US" sz="2400" dirty="0" smtClean="0"/>
              <a:t> – the different workflows or paths in a </a:t>
            </a:r>
            <a:r>
              <a:rPr lang="en-US" sz="2400" b="1" dirty="0" smtClean="0"/>
              <a:t>repository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repository</a:t>
            </a:r>
            <a:r>
              <a:rPr lang="en-US" sz="2000" dirty="0" smtClean="0"/>
              <a:t> has </a:t>
            </a:r>
            <a:r>
              <a:rPr lang="en-US" sz="2000" i="1" dirty="0" smtClean="0"/>
              <a:t>at least</a:t>
            </a:r>
            <a:r>
              <a:rPr lang="en-US" sz="2000" dirty="0" smtClean="0"/>
              <a:t> one </a:t>
            </a:r>
            <a:r>
              <a:rPr lang="en-US" sz="2000" b="1" dirty="0" smtClean="0"/>
              <a:t>branch</a:t>
            </a:r>
            <a:r>
              <a:rPr lang="en-US" sz="2000" dirty="0" smtClean="0"/>
              <a:t> (the default branch is called </a:t>
            </a:r>
            <a:r>
              <a:rPr lang="en-US" sz="2000" b="1" dirty="0" smtClean="0"/>
              <a:t>master</a:t>
            </a:r>
            <a:r>
              <a:rPr lang="en-US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get sync’d between </a:t>
            </a:r>
            <a:r>
              <a:rPr lang="en-US" sz="2000" b="1" dirty="0" smtClean="0"/>
              <a:t>remote</a:t>
            </a:r>
            <a:r>
              <a:rPr lang="en-US" sz="2000" dirty="0" smtClean="0"/>
              <a:t> and </a:t>
            </a:r>
            <a:r>
              <a:rPr lang="en-US" sz="2000" b="1" dirty="0" smtClean="0"/>
              <a:t>local</a:t>
            </a:r>
            <a:r>
              <a:rPr lang="en-US" sz="2000" dirty="0" smtClean="0"/>
              <a:t> </a:t>
            </a:r>
            <a:r>
              <a:rPr lang="en-US" sz="2000" b="1" dirty="0" smtClean="0"/>
              <a:t>repositories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can be </a:t>
            </a:r>
            <a:r>
              <a:rPr lang="en-US" sz="2000" b="1" dirty="0" smtClean="0"/>
              <a:t>created</a:t>
            </a:r>
            <a:r>
              <a:rPr lang="en-US" sz="2000" dirty="0" smtClean="0"/>
              <a:t>, </a:t>
            </a:r>
            <a:r>
              <a:rPr lang="en-US" sz="2000" b="1" dirty="0" smtClean="0"/>
              <a:t>deleted</a:t>
            </a:r>
            <a:r>
              <a:rPr lang="en-US" sz="2000" dirty="0" smtClean="0"/>
              <a:t>, and </a:t>
            </a:r>
            <a:r>
              <a:rPr lang="en-US" sz="2000" b="1" dirty="0" smtClean="0"/>
              <a:t>merged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can be used as a </a:t>
            </a:r>
            <a:r>
              <a:rPr lang="en-US" sz="2000" i="1" dirty="0" smtClean="0"/>
              <a:t>playground</a:t>
            </a:r>
            <a:r>
              <a:rPr lang="en-US" sz="2000" dirty="0" smtClean="0"/>
              <a:t> for your changes so that they do not interfere with the </a:t>
            </a:r>
            <a:r>
              <a:rPr lang="en-US" sz="2000" b="1" dirty="0" smtClean="0"/>
              <a:t>master</a:t>
            </a:r>
            <a:r>
              <a:rPr lang="en-US" sz="2000" dirty="0" smtClean="0"/>
              <a:t> branch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Clone </a:t>
            </a:r>
            <a:r>
              <a:rPr lang="en-US" sz="2400" dirty="0" smtClean="0"/>
              <a:t>– the process of creating a </a:t>
            </a:r>
            <a:r>
              <a:rPr lang="en-US" sz="2400" b="1" dirty="0" smtClean="0"/>
              <a:t>local copy</a:t>
            </a:r>
            <a:r>
              <a:rPr lang="en-US" sz="2400" dirty="0" smtClean="0"/>
              <a:t> of a </a:t>
            </a:r>
            <a:r>
              <a:rPr lang="en-US" sz="2400" b="1" dirty="0" smtClean="0"/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46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6"/>
            <a:ext cx="10515600" cy="51222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Commit </a:t>
            </a:r>
            <a:r>
              <a:rPr lang="en-US" sz="2400" dirty="0" smtClean="0"/>
              <a:t>– a change (or snapshot in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branch</a:t>
            </a:r>
            <a:r>
              <a:rPr lang="en-US" sz="2000" dirty="0" smtClean="0"/>
              <a:t> consists of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commit</a:t>
            </a:r>
            <a:r>
              <a:rPr lang="en-US" sz="2000" dirty="0" smtClean="0"/>
              <a:t> has a unique SHA or hash (40 character checksum) by which it is identified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commit considers only </a:t>
            </a:r>
            <a:r>
              <a:rPr lang="en-US" sz="2000" b="1" dirty="0" smtClean="0"/>
              <a:t>diffs</a:t>
            </a:r>
            <a:r>
              <a:rPr lang="en-US" sz="2000" dirty="0" smtClean="0"/>
              <a:t> or </a:t>
            </a:r>
            <a:r>
              <a:rPr lang="en-US" sz="2000" b="1" dirty="0" smtClean="0"/>
              <a:t>deltas</a:t>
            </a:r>
            <a:r>
              <a:rPr lang="en-US" sz="2000" dirty="0" smtClean="0"/>
              <a:t> from the previous commit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Checkout </a:t>
            </a:r>
            <a:r>
              <a:rPr lang="en-US" sz="2400" dirty="0" smtClean="0"/>
              <a:t>– the process of selecting a specific </a:t>
            </a:r>
            <a:r>
              <a:rPr lang="en-US" sz="2400" b="1" dirty="0" smtClean="0"/>
              <a:t>branch</a:t>
            </a:r>
            <a:r>
              <a:rPr lang="en-US" sz="2400" dirty="0" smtClean="0"/>
              <a:t> or </a:t>
            </a:r>
            <a:r>
              <a:rPr lang="en-US" sz="2400" b="1" dirty="0" smtClean="0"/>
              <a:t>commit</a:t>
            </a:r>
            <a:r>
              <a:rPr lang="en-US" sz="2400" dirty="0" smtClean="0"/>
              <a:t> (snapshot)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Pull </a:t>
            </a:r>
            <a:r>
              <a:rPr lang="en-US" sz="2400" dirty="0" smtClean="0"/>
              <a:t>– the process of </a:t>
            </a:r>
            <a:r>
              <a:rPr lang="en-US" sz="2400" b="1" dirty="0" smtClean="0">
                <a:solidFill>
                  <a:srgbClr val="0070C0"/>
                </a:solidFill>
              </a:rPr>
              <a:t>fetching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commits from the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merging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 differences into the </a:t>
            </a:r>
            <a:r>
              <a:rPr lang="en-US" sz="2400" b="1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Fetch – </a:t>
            </a:r>
            <a:r>
              <a:rPr lang="en-US" sz="2000" dirty="0" smtClean="0"/>
              <a:t>get/copy commits from the remote repository, into the 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Merge – </a:t>
            </a:r>
            <a:r>
              <a:rPr lang="en-US" sz="2000" dirty="0" smtClean="0"/>
              <a:t>account for all differences between the local repository and remote repository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Push </a:t>
            </a:r>
            <a:r>
              <a:rPr lang="en-US" sz="2400" dirty="0" smtClean="0"/>
              <a:t>– send changes from the </a:t>
            </a:r>
            <a:r>
              <a:rPr lang="en-US" sz="2400" b="1" dirty="0" smtClean="0"/>
              <a:t>local repository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This is frequently preceded by a </a:t>
            </a:r>
            <a:r>
              <a:rPr lang="en-US" sz="2000" b="1" dirty="0" smtClean="0"/>
              <a:t>pull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Permissions in the remote repository may prevent you from performing a </a:t>
            </a:r>
            <a:r>
              <a:rPr lang="en-US" sz="2000" b="1" dirty="0" smtClean="0"/>
              <a:t>push</a:t>
            </a:r>
            <a:r>
              <a:rPr lang="en-US" sz="2000" dirty="0" smtClean="0"/>
              <a:t> and may instead require a formal </a:t>
            </a:r>
            <a:r>
              <a:rPr lang="en-US" sz="2000" b="1" dirty="0" smtClean="0"/>
              <a:t>pull-request </a:t>
            </a:r>
            <a:r>
              <a:rPr lang="en-US" sz="2000" dirty="0" smtClean="0"/>
              <a:t>(e.g. merge-request) through GitHub /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332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Consider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with one </a:t>
            </a:r>
            <a:r>
              <a:rPr lang="en-US" sz="2400" b="1" dirty="0" smtClean="0"/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Dots represent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arrows represent </a:t>
            </a:r>
            <a:r>
              <a:rPr lang="en-US" sz="2000" b="1" dirty="0" smtClean="0"/>
              <a:t>pointers</a:t>
            </a:r>
            <a:r>
              <a:rPr lang="en-US" sz="2000" dirty="0" smtClean="0"/>
              <a:t> to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31462" y="3746612"/>
            <a:ext cx="53310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1462" y="334201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462" y="3746612"/>
            <a:ext cx="7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local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474" y="2312980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3436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93674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6745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36983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7353905" y="1974457"/>
            <a:ext cx="151658" cy="27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800" y="210996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7505563" y="1940460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9379" y="16367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9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3823</Words>
  <Application>Microsoft Office PowerPoint</Application>
  <PresentationFormat>Widescreen</PresentationFormat>
  <Paragraphs>1309</Paragraphs>
  <Slides>69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Wingdings</vt:lpstr>
      <vt:lpstr>Office Theme</vt:lpstr>
      <vt:lpstr>Introduction to Git for Version Control</vt:lpstr>
      <vt:lpstr>Outline of Topics</vt:lpstr>
      <vt:lpstr>1. What is Git? Why use Git?</vt:lpstr>
      <vt:lpstr>1. What is GitHub? Why use GitHub?</vt:lpstr>
      <vt:lpstr>1. Flexible Workflow Styles Supported by Git</vt:lpstr>
      <vt:lpstr>1. Flexible Workflow Styles Supported by Git</vt:lpstr>
      <vt:lpstr>2. Definition of Terms</vt:lpstr>
      <vt:lpstr>2. Definition of Terms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Snapshot of Git Repositories</vt:lpstr>
      <vt:lpstr>3. Navigating with Git</vt:lpstr>
      <vt:lpstr>3. Common and Useful Commands</vt:lpstr>
      <vt:lpstr>3. Common and Useful Commands</vt:lpstr>
      <vt:lpstr>3. Common and Useful Commands</vt:lpstr>
      <vt:lpstr>3. Common and Useful Commands</vt:lpstr>
      <vt:lpstr>PowerPoint Presentation</vt:lpstr>
      <vt:lpstr>PowerPoint Presentation</vt:lpstr>
      <vt:lpstr>PowerPoint Presentation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Typical Workflow with Common Commands</vt:lpstr>
      <vt:lpstr>4. Step-by-Step Walkthrough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*** Forking vs Cloning ***</vt:lpstr>
      <vt:lpstr>*** Forking vs Cloning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5. Getting Set-Up with Git</vt:lpstr>
      <vt:lpstr>6. Topics Not Covered…</vt:lpstr>
      <vt:lpstr>Useful 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for Version Control</dc:title>
  <dc:creator>database89</dc:creator>
  <cp:lastModifiedBy>database89</cp:lastModifiedBy>
  <cp:revision>83</cp:revision>
  <dcterms:created xsi:type="dcterms:W3CDTF">2019-11-17T00:45:33Z</dcterms:created>
  <dcterms:modified xsi:type="dcterms:W3CDTF">2019-12-02T09:05:37Z</dcterms:modified>
</cp:coreProperties>
</file>