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60" r:id="rId4"/>
    <p:sldId id="30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1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2" r:id="rId54"/>
    <p:sldId id="314" r:id="rId55"/>
    <p:sldId id="317" r:id="rId56"/>
    <p:sldId id="316" r:id="rId57"/>
    <p:sldId id="318" r:id="rId58"/>
    <p:sldId id="320" r:id="rId59"/>
    <p:sldId id="319" r:id="rId60"/>
    <p:sldId id="321" r:id="rId61"/>
    <p:sldId id="322" r:id="rId62"/>
    <p:sldId id="323" r:id="rId63"/>
    <p:sldId id="324" r:id="rId64"/>
    <p:sldId id="325" r:id="rId65"/>
    <p:sldId id="326" r:id="rId66"/>
    <p:sldId id="313" r:id="rId67"/>
    <p:sldId id="327" r:id="rId68"/>
    <p:sldId id="259" r:id="rId69"/>
    <p:sldId id="25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3BF9-313D-4F87-AF9C-7598FC31744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5136F-0794-44EE-8E75-D4E7EA59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3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5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2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1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1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42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0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3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8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1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5136F-0794-44EE-8E75-D4E7EA5904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9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E7DD-30DF-4BA1-8E08-C3EE3F4E995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ECEF-AA81-4A12-9C3E-732E2E08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statsgeek.com/2015/05/16/a-statisticians-initial-experiences-of-gitgithub" TargetMode="External"/><Relationship Id="rId4" Type="http://schemas.openxmlformats.org/officeDocument/2006/relationships/hyperlink" Target="https://kbroman.org/github_tutorial" TargetMode="Externa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Git</a:t>
            </a:r>
            <a:r>
              <a:rPr lang="en-US" b="1" dirty="0" smtClean="0"/>
              <a:t> for Version Control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tutorial is aimed at Data Scientists and Statisticians</a:t>
            </a:r>
          </a:p>
          <a:p>
            <a:endParaRPr lang="en-US" dirty="0"/>
          </a:p>
          <a:p>
            <a:r>
              <a:rPr lang="en-US" dirty="0" smtClean="0"/>
              <a:t>Presented by: Pavan Datta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1" b="25954"/>
          <a:stretch/>
        </p:blipFill>
        <p:spPr>
          <a:xfrm>
            <a:off x="8985504" y="226314"/>
            <a:ext cx="3206496" cy="90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2" y="279813"/>
            <a:ext cx="2391609" cy="79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6" y="5831508"/>
            <a:ext cx="2690805" cy="9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6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Head</a:t>
            </a:r>
            <a:r>
              <a:rPr lang="en-US" sz="2000" dirty="0" smtClean="0"/>
              <a:t> is a pointer the current commit in your workspace</a:t>
            </a:r>
            <a:endParaRPr lang="en-US" sz="20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7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Head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is a pointer the current commit in your workspace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74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Snapshot of </a:t>
            </a:r>
            <a:r>
              <a:rPr lang="en-US" b="1" dirty="0" err="1" smtClean="0"/>
              <a:t>Git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4646" y="1716180"/>
            <a:ext cx="4222709" cy="1567778"/>
            <a:chOff x="5860173" y="1625855"/>
            <a:chExt cx="4222709" cy="1567778"/>
          </a:xfrm>
        </p:grpSpPr>
        <p:grpSp>
          <p:nvGrpSpPr>
            <p:cNvPr id="49" name="Group 48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4" idx="1"/>
                <a:endCxn id="71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68" name="Straight Arrow Connector 67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3768" y="4181205"/>
            <a:ext cx="4230801" cy="1567778"/>
            <a:chOff x="223768" y="4181205"/>
            <a:chExt cx="4230801" cy="1567778"/>
          </a:xfrm>
        </p:grpSpPr>
        <p:grpSp>
          <p:nvGrpSpPr>
            <p:cNvPr id="12" name="Group 11"/>
            <p:cNvGrpSpPr/>
            <p:nvPr/>
          </p:nvGrpSpPr>
          <p:grpSpPr>
            <a:xfrm>
              <a:off x="223768" y="4181205"/>
              <a:ext cx="4230801" cy="1567778"/>
              <a:chOff x="5855800" y="4181205"/>
              <a:chExt cx="4230801" cy="156777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27" idx="1"/>
                <a:endCxn id="35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9318627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9448477" y="4181205"/>
                <a:ext cx="638124" cy="614329"/>
                <a:chOff x="8958314" y="4662020"/>
                <a:chExt cx="638124" cy="614329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9050818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8958314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3366970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59004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279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/>
          <p:cNvCxnSpPr/>
          <p:nvPr/>
        </p:nvCxnSpPr>
        <p:spPr>
          <a:xfrm rot="5400000">
            <a:off x="2896978" y="5244563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917371" y="5257928"/>
            <a:ext cx="301752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05261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30876" y="3752671"/>
            <a:ext cx="85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3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95550" y="4465026"/>
            <a:ext cx="4074736" cy="1769501"/>
            <a:chOff x="4395550" y="4465026"/>
            <a:chExt cx="4074736" cy="1769501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999302" y="480966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4" idx="1"/>
              <a:endCxn id="104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5117224" y="485274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8047691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endCxn id="120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326831" y="478416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545606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68677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988915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8541671" y="4209267"/>
            <a:ext cx="2955558" cy="1557634"/>
            <a:chOff x="5855800" y="1636715"/>
            <a:chExt cx="2955558" cy="1557634"/>
          </a:xfrm>
        </p:grpSpPr>
        <p:cxnSp>
          <p:nvCxnSpPr>
            <p:cNvPr id="174" name="Straight Connector 173"/>
            <p:cNvCxnSpPr>
              <a:endCxn id="17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Arrow Connector 187"/>
              <p:cNvCxnSpPr>
                <a:endCxn id="18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endCxn id="18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8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 of 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7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Definition of Terms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Common and Useful </a:t>
            </a:r>
            <a:r>
              <a:rPr lang="en-US" b="1" dirty="0"/>
              <a:t>C</a:t>
            </a:r>
            <a:r>
              <a:rPr lang="en-US" b="1" dirty="0" smtClean="0"/>
              <a:t>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Step-by-Step Walkthrough with </a:t>
            </a:r>
            <a:r>
              <a:rPr lang="en-US" b="1" dirty="0" err="1" smtClean="0"/>
              <a:t>Git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Live Tutorial + Setup </a:t>
            </a:r>
            <a:r>
              <a:rPr lang="en-US" b="1" dirty="0" err="1" smtClean="0"/>
              <a:t>Git</a:t>
            </a:r>
            <a:r>
              <a:rPr lang="en-US" b="1" dirty="0" smtClean="0"/>
              <a:t>/GitHub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6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Navigating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process of promoting code/changes is as follows: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Source code changes made locally in </a:t>
            </a:r>
            <a:r>
              <a:rPr lang="en-US" b="1" dirty="0" smtClean="0"/>
              <a:t>workspace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is unaware)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Stage</a:t>
            </a:r>
            <a:r>
              <a:rPr lang="en-US" dirty="0" smtClean="0"/>
              <a:t> the files that changed (e.g. tell </a:t>
            </a:r>
            <a:r>
              <a:rPr lang="en-US" dirty="0" err="1" smtClean="0"/>
              <a:t>Git</a:t>
            </a:r>
            <a:r>
              <a:rPr lang="en-US" dirty="0" smtClean="0"/>
              <a:t> which files you want to commit)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Commit</a:t>
            </a:r>
            <a:r>
              <a:rPr lang="en-US" dirty="0" smtClean="0"/>
              <a:t> the files that changed to your </a:t>
            </a:r>
            <a:r>
              <a:rPr lang="en-US" b="1" dirty="0" smtClean="0"/>
              <a:t>local repository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is aware of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Push</a:t>
            </a:r>
            <a:r>
              <a:rPr lang="en-US" dirty="0" smtClean="0"/>
              <a:t> changes from </a:t>
            </a:r>
            <a:r>
              <a:rPr lang="en-US" b="1" dirty="0" smtClean="0"/>
              <a:t>local repository</a:t>
            </a:r>
            <a:r>
              <a:rPr lang="en-US" dirty="0" smtClean="0"/>
              <a:t> to </a:t>
            </a:r>
            <a:r>
              <a:rPr lang="en-US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 err="1" smtClean="0"/>
              <a:t>Git</a:t>
            </a:r>
            <a:r>
              <a:rPr lang="en-US" dirty="0" smtClean="0"/>
              <a:t> operations may be performed by </a:t>
            </a:r>
            <a:r>
              <a:rPr lang="en-US" b="1" dirty="0" smtClean="0"/>
              <a:t>command-line</a:t>
            </a:r>
            <a:r>
              <a:rPr lang="en-US" dirty="0" smtClean="0"/>
              <a:t> or using conveniently designed </a:t>
            </a:r>
            <a:r>
              <a:rPr lang="en-US" b="1" dirty="0" smtClean="0"/>
              <a:t>user-interfaces</a:t>
            </a:r>
            <a:r>
              <a:rPr lang="en-US" dirty="0" smtClean="0"/>
              <a:t> for your OS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tutorial relies exclusively on the </a:t>
            </a:r>
            <a:r>
              <a:rPr lang="en-US" b="1" dirty="0" smtClean="0"/>
              <a:t>command-line</a:t>
            </a:r>
            <a:r>
              <a:rPr lang="en-US" dirty="0" smtClean="0"/>
              <a:t>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Used by most people in the user community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Well documented and easy to get help</a:t>
            </a:r>
          </a:p>
        </p:txBody>
      </p:sp>
    </p:spTree>
    <p:extLst>
      <p:ext uri="{BB962C8B-B14F-4D97-AF65-F5344CB8AC3E}">
        <p14:creationId xmlns:p14="http://schemas.microsoft.com/office/powerpoint/2010/main" val="18173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clone &lt;repo-location&gt;:&lt;user&gt;/&lt;repo-name&gt;.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</a:t>
            </a:r>
            <a:r>
              <a:rPr lang="en-US" b="1" dirty="0" smtClean="0"/>
              <a:t>clone</a:t>
            </a:r>
            <a:r>
              <a:rPr lang="en-US" dirty="0" smtClean="0"/>
              <a:t> of the </a:t>
            </a:r>
            <a:r>
              <a:rPr lang="en-US" b="1" dirty="0" smtClean="0"/>
              <a:t>remote repository</a:t>
            </a:r>
            <a:r>
              <a:rPr lang="en-US" dirty="0" smtClean="0"/>
              <a:t>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remote -v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</a:t>
            </a:r>
            <a:r>
              <a:rPr lang="en-US" b="1" dirty="0" smtClean="0"/>
              <a:t>alias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&lt;branch-name | commit-SHA&gt;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Look at a particular branch or commit (sets the HEAD pointer)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–b &lt;branch-name&gt;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 new branch and switch to it (sets the HEAD pointer to the new branch)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43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80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pull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Fetch</a:t>
            </a:r>
            <a:r>
              <a:rPr lang="en-US" dirty="0" smtClean="0"/>
              <a:t> commits and </a:t>
            </a:r>
            <a:r>
              <a:rPr lang="en-US" b="1" dirty="0" smtClean="0"/>
              <a:t>merge</a:t>
            </a:r>
            <a:r>
              <a:rPr lang="en-US" dirty="0" smtClean="0"/>
              <a:t> differences from a </a:t>
            </a:r>
            <a:r>
              <a:rPr lang="en-US" b="1" dirty="0" smtClean="0"/>
              <a:t>branch</a:t>
            </a:r>
            <a:r>
              <a:rPr lang="en-US" dirty="0" smtClean="0"/>
              <a:t> in the </a:t>
            </a:r>
            <a:r>
              <a:rPr lang="en-US" b="1" dirty="0" smtClean="0"/>
              <a:t>remote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commits to the </a:t>
            </a:r>
            <a:r>
              <a:rPr lang="en-US" b="1" dirty="0" smtClean="0"/>
              <a:t>remote repository</a:t>
            </a:r>
            <a:r>
              <a:rPr lang="en-US" dirty="0" smtClean="0"/>
              <a:t> and its respective branch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Only state the </a:t>
            </a:r>
            <a:r>
              <a:rPr lang="en-US" b="1" dirty="0" smtClean="0"/>
              <a:t>remote repository </a:t>
            </a:r>
            <a:r>
              <a:rPr lang="en-US" dirty="0" smtClean="0"/>
              <a:t>and </a:t>
            </a:r>
            <a:r>
              <a:rPr lang="en-US" b="1" dirty="0" smtClean="0"/>
              <a:t>branch name </a:t>
            </a:r>
            <a:r>
              <a:rPr lang="en-US" dirty="0" smtClean="0"/>
              <a:t>if it isn’t already set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&lt;remote-repo&gt; &lt;branch&gt;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Push</a:t>
            </a:r>
            <a:r>
              <a:rPr lang="en-US" dirty="0" smtClean="0"/>
              <a:t> a newly created branch to the </a:t>
            </a:r>
            <a:r>
              <a:rPr lang="en-US" b="1" dirty="0" smtClean="0"/>
              <a:t>remote repository</a:t>
            </a:r>
            <a:r>
              <a:rPr lang="en-US" dirty="0" smtClean="0"/>
              <a:t>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log –-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oneline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–n10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View the last 10 commits, with each commit taking up a single line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98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Check the status of tracked files, staged files, and files ready for 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Stages</a:t>
            </a:r>
            <a:r>
              <a:rPr lang="en-US" dirty="0" smtClean="0"/>
              <a:t> files for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“&lt;Commit message&gt;”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Commits</a:t>
            </a:r>
            <a:r>
              <a:rPr lang="en-US" dirty="0" smtClean="0"/>
              <a:t> all </a:t>
            </a:r>
            <a:r>
              <a:rPr lang="en-US" b="1" dirty="0" smtClean="0"/>
              <a:t>staged</a:t>
            </a:r>
            <a:r>
              <a:rPr lang="en-US" dirty="0" smtClean="0"/>
              <a:t> files with the specified commit 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Preceded by the </a:t>
            </a:r>
            <a:r>
              <a:rPr lang="en-US" b="1" dirty="0" smtClean="0"/>
              <a:t>add</a:t>
            </a:r>
            <a:r>
              <a:rPr lang="en-US" dirty="0" smtClean="0"/>
              <a:t> command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revert &lt;commit-hash&gt;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Revert</a:t>
            </a:r>
            <a:r>
              <a:rPr lang="en-US" dirty="0" smtClean="0"/>
              <a:t> or undo a </a:t>
            </a:r>
            <a:r>
              <a:rPr lang="en-US" b="1" dirty="0" smtClean="0"/>
              <a:t>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NOTE: </a:t>
            </a:r>
            <a:r>
              <a:rPr lang="en-US" dirty="0" smtClean="0"/>
              <a:t>This adds a new commit to undo a previous commit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7880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Common and Useful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diff &lt;commit-hash-1&gt; &lt;commit-hash-2&gt;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Visually see the differences between two 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commit-hash is provided, then run </a:t>
            </a:r>
            <a:r>
              <a:rPr lang="en-US" sz="2000" b="1" dirty="0" smtClean="0"/>
              <a:t>diff</a:t>
            </a:r>
            <a:r>
              <a:rPr lang="en-US" sz="2000" dirty="0" smtClean="0"/>
              <a:t> against the HEAD commit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If no commit-hash is provided, then run diff against the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diff –-stat &lt;commit-hash-1&gt; &lt;commit-hash-2&gt;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List the files that differ between two 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72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8430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Consider a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with one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Dots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Small arrows represent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pointers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Clone</a:t>
            </a:r>
            <a:r>
              <a:rPr lang="en-US" sz="2400" dirty="0" smtClean="0"/>
              <a:t> the remote repository locally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7" name="Down Arrow 6"/>
          <p:cNvSpPr/>
          <p:nvPr/>
        </p:nvSpPr>
        <p:spPr>
          <a:xfrm>
            <a:off x="6851863" y="269569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6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Clone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remote repository locally</a:t>
            </a:r>
            <a:endParaRPr lang="en-US" sz="24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clone  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git@github.com:user1/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my_repo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Create a new </a:t>
            </a:r>
            <a:r>
              <a:rPr lang="en-US" sz="2400" b="1" dirty="0" smtClean="0"/>
              <a:t>branch</a:t>
            </a:r>
            <a:r>
              <a:rPr lang="en-US" sz="2400" dirty="0" smtClean="0"/>
              <a:t> in the </a:t>
            </a:r>
            <a:r>
              <a:rPr lang="en-US" sz="2400" b="1" dirty="0" smtClean="0"/>
              <a:t>local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checkout –b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55800" y="4188772"/>
            <a:ext cx="2604623" cy="811802"/>
            <a:chOff x="5855800" y="1636715"/>
            <a:chExt cx="2604623" cy="81180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7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endCxn id="27" idx="4"/>
          </p:cNvCxnSpPr>
          <p:nvPr/>
        </p:nvCxnSpPr>
        <p:spPr>
          <a:xfrm flipV="1">
            <a:off x="7505563" y="4934686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6767" y="5238873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41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new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in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repository</a:t>
            </a:r>
            <a:endParaRPr lang="en-US" sz="2400" b="1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–b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Make </a:t>
            </a:r>
            <a:r>
              <a:rPr lang="en-US" sz="2400" b="1" dirty="0" smtClean="0"/>
              <a:t>commits</a:t>
            </a:r>
            <a:r>
              <a:rPr lang="en-US" sz="2400" dirty="0" smtClean="0"/>
              <a:t> to the </a:t>
            </a:r>
            <a:r>
              <a:rPr lang="en-US" sz="2400" b="1" dirty="0" smtClean="0"/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commit –m “Initial commit”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55800" y="1636715"/>
            <a:ext cx="2604623" cy="811802"/>
            <a:chOff x="5855800" y="1636715"/>
            <a:chExt cx="2604623" cy="81180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577474" y="2312980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73436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3674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16745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6983" y="224546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>
              <a:off x="7353905" y="1974457"/>
              <a:ext cx="151658" cy="2710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55800" y="2109963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6" idx="0"/>
            </p:cNvCxnSpPr>
            <p:nvPr/>
          </p:nvCxnSpPr>
          <p:spPr>
            <a:xfrm flipH="1">
              <a:off x="7505563" y="1940460"/>
              <a:ext cx="147242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89379" y="1636715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330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Make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commits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# Make changes to files...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add &lt;file(s) that changed&gt;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commit –m “Initial commit”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commits associated with the </a:t>
            </a:r>
            <a:r>
              <a:rPr lang="en-US" sz="2400" b="1" dirty="0" smtClean="0"/>
              <a:t>new branch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000" b="1" dirty="0" smtClean="0"/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55800" y="4499172"/>
            <a:ext cx="2955714" cy="1249811"/>
            <a:chOff x="5855800" y="4499172"/>
            <a:chExt cx="2955714" cy="1249811"/>
          </a:xfrm>
        </p:grpSpPr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577474" y="4865037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7" idx="0"/>
            </p:cNvCxnSpPr>
            <p:nvPr/>
          </p:nvCxnSpPr>
          <p:spPr>
            <a:xfrm>
              <a:off x="7505563" y="4499172"/>
              <a:ext cx="0" cy="2983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492452" y="4951360"/>
              <a:ext cx="9780" cy="305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173390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Down Arrow 58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</a:t>
            </a:r>
            <a:r>
              <a:rPr lang="en-US" b="1" dirty="0" err="1" smtClean="0"/>
              <a:t>Git</a:t>
            </a:r>
            <a:r>
              <a:rPr lang="en-US" b="1" dirty="0" smtClean="0"/>
              <a:t>? Why use </a:t>
            </a:r>
            <a:r>
              <a:rPr lang="en-US" b="1" dirty="0" err="1" smtClean="0"/>
              <a:t>Git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open source distributed version control system (DVCS)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is available on a </a:t>
            </a:r>
            <a:r>
              <a:rPr lang="en-US" b="1" dirty="0" smtClean="0"/>
              <a:t>remote repository</a:t>
            </a:r>
            <a:r>
              <a:rPr lang="en-US" dirty="0" smtClean="0"/>
              <a:t> (GitHub /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Source code can be </a:t>
            </a:r>
            <a:r>
              <a:rPr lang="en-US" b="1" dirty="0" smtClean="0"/>
              <a:t>cloned</a:t>
            </a:r>
            <a:r>
              <a:rPr lang="en-US" dirty="0" smtClean="0"/>
              <a:t> onto numerous </a:t>
            </a:r>
            <a:r>
              <a:rPr lang="en-US" b="1" dirty="0" smtClean="0"/>
              <a:t>local repositories</a:t>
            </a:r>
            <a:br>
              <a:rPr lang="en-US" b="1" dirty="0" smtClean="0"/>
            </a:b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Lightweight, fast, and flexible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operations are performed </a:t>
            </a:r>
            <a:r>
              <a:rPr lang="en-US" b="1" dirty="0" smtClean="0"/>
              <a:t>locally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only stores </a:t>
            </a:r>
            <a:r>
              <a:rPr lang="en-US" b="1" dirty="0" smtClean="0"/>
              <a:t>differences</a:t>
            </a:r>
            <a:r>
              <a:rPr lang="en-US" dirty="0" smtClean="0"/>
              <a:t> between </a:t>
            </a:r>
            <a:r>
              <a:rPr lang="en-US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context switch between </a:t>
            </a:r>
            <a:r>
              <a:rPr lang="en-US" b="1" dirty="0" smtClean="0"/>
              <a:t>branches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Easily manage changes to files across large teams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Git</a:t>
            </a:r>
            <a:r>
              <a:rPr lang="en-US" dirty="0" smtClean="0"/>
              <a:t> keeps track of </a:t>
            </a:r>
            <a:r>
              <a:rPr lang="en-US" b="1" dirty="0" smtClean="0"/>
              <a:t>every</a:t>
            </a:r>
            <a:r>
              <a:rPr lang="en-US" dirty="0" smtClean="0"/>
              <a:t> change ever made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Multiple backups are supported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Many different workflow styles supported</a:t>
            </a:r>
          </a:p>
        </p:txBody>
      </p:sp>
    </p:spTree>
    <p:extLst>
      <p:ext uri="{BB962C8B-B14F-4D97-AF65-F5344CB8AC3E}">
        <p14:creationId xmlns:p14="http://schemas.microsoft.com/office/powerpoint/2010/main" val="3933328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H="1">
            <a:off x="8459552" y="4817078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commits associated with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 branch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push –u origin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 </a:t>
            </a:r>
            <a:r>
              <a:rPr lang="en-US" sz="2400" dirty="0" smtClean="0"/>
              <a:t>the </a:t>
            </a:r>
            <a:r>
              <a:rPr lang="en-US" sz="2400" b="1" dirty="0" smtClean="0"/>
              <a:t>new</a:t>
            </a:r>
            <a:r>
              <a:rPr lang="en-US" sz="2400" dirty="0" smtClean="0"/>
              <a:t> branch into the </a:t>
            </a:r>
            <a:r>
              <a:rPr lang="en-US" sz="2400" b="1" dirty="0" smtClean="0"/>
              <a:t>master</a:t>
            </a:r>
            <a:r>
              <a:rPr lang="en-US" sz="2400" dirty="0" smtClean="0"/>
              <a:t> branch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9" name="Straight Connector 38"/>
          <p:cNvCxnSpPr>
            <a:stCxn id="27" idx="1"/>
            <a:endCxn id="35" idx="5"/>
          </p:cNvCxnSpPr>
          <p:nvPr/>
        </p:nvCxnSpPr>
        <p:spPr>
          <a:xfrm>
            <a:off x="7457070" y="4817613"/>
            <a:ext cx="430108" cy="57357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77474" y="4860166"/>
            <a:ext cx="270799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73436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93674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16745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36983" y="47975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63175" y="4477277"/>
            <a:ext cx="173130" cy="307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55800" y="4662020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93025" y="4181205"/>
            <a:ext cx="638124" cy="614329"/>
            <a:chOff x="8302862" y="4662020"/>
            <a:chExt cx="638124" cy="614329"/>
          </a:xfrm>
        </p:grpSpPr>
        <p:cxnSp>
          <p:nvCxnSpPr>
            <p:cNvPr id="30" name="Straight Arrow Connector 29"/>
            <p:cNvCxnSpPr>
              <a:endCxn id="51" idx="7"/>
            </p:cNvCxnSpPr>
            <p:nvPr/>
          </p:nvCxnSpPr>
          <p:spPr>
            <a:xfrm flipH="1">
              <a:off x="8395366" y="4951360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302862" y="4662020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502232" y="5411272"/>
            <a:ext cx="0" cy="33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77474" y="5167474"/>
            <a:ext cx="107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</a:rPr>
              <a:t>mybranch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574143" y="5341623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770105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90343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13414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33652" y="5274112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55800" y="1636715"/>
            <a:ext cx="2955558" cy="1557634"/>
            <a:chOff x="5855800" y="1636715"/>
            <a:chExt cx="2955558" cy="1557634"/>
          </a:xfrm>
        </p:grpSpPr>
        <p:cxnSp>
          <p:nvCxnSpPr>
            <p:cNvPr id="41" name="Straight Connector 40"/>
            <p:cNvCxnSpPr>
              <a:endCxn id="55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>
                <a:endCxn id="16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>
                <a:endCxn id="16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8787081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Merge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 into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master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branch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checkout master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merge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Push</a:t>
            </a:r>
            <a:r>
              <a:rPr lang="en-US" sz="2400" dirty="0" smtClean="0"/>
              <a:t> all changes to the remote repository</a:t>
            </a:r>
            <a:endParaRPr lang="en-US" sz="2400" b="1" dirty="0" smtClean="0"/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push origin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8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70C0"/>
                  </a:solidFill>
                </a:rPr>
                <a:t>local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772579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3575349" cy="1567778"/>
            <a:chOff x="5855800" y="4181205"/>
            <a:chExt cx="357534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76" name="Straight Arrow Connector 75"/>
              <p:cNvCxnSpPr>
                <a:endCxn id="75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157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all changes to the remote repository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push origin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Suppose another developer </a:t>
            </a:r>
            <a:r>
              <a:rPr lang="en-US" sz="2400" b="1" dirty="0" smtClean="0"/>
              <a:t>pushes</a:t>
            </a:r>
            <a:r>
              <a:rPr lang="en-US" sz="2400" dirty="0" smtClean="0"/>
              <a:t> changes to the </a:t>
            </a:r>
            <a:r>
              <a:rPr lang="en-US" sz="2400" b="1" dirty="0" smtClean="0"/>
              <a:t>remote repository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84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575349" cy="1567778"/>
            <a:chOff x="5855800" y="4181205"/>
            <a:chExt cx="3575349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2707998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46"/>
          <p:cNvSpPr/>
          <p:nvPr/>
        </p:nvSpPr>
        <p:spPr>
          <a:xfrm flipV="1">
            <a:off x="10711747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9912743" y="3735619"/>
            <a:ext cx="0" cy="280803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912743" y="3779243"/>
            <a:ext cx="8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ocal 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Suppose another developer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pushes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changes to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Fetch</a:t>
            </a:r>
            <a:r>
              <a:rPr lang="en-US" sz="2400" dirty="0" smtClean="0"/>
              <a:t> the new commits from the </a:t>
            </a:r>
            <a:r>
              <a:rPr lang="en-US" sz="2400" b="1" dirty="0" smtClean="0"/>
              <a:t>remote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fetch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3830634" cy="1567778"/>
            <a:chOff x="5855800" y="4181205"/>
            <a:chExt cx="3830634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66317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793025" y="4181205"/>
              <a:ext cx="638124" cy="614329"/>
              <a:chOff x="8302862" y="4662020"/>
              <a:chExt cx="638124" cy="614329"/>
            </a:xfrm>
          </p:grpSpPr>
          <p:cxnSp>
            <p:nvCxnSpPr>
              <p:cNvPr id="30" name="Straight Arrow Connector 29"/>
              <p:cNvCxnSpPr>
                <a:endCxn id="51" idx="7"/>
              </p:cNvCxnSpPr>
              <p:nvPr/>
            </p:nvCxnSpPr>
            <p:spPr>
              <a:xfrm flipH="1">
                <a:off x="839536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30286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9465579" y="2938458"/>
            <a:ext cx="607198" cy="1830815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5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Common and Useful Commands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Fetch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the new commits from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remote repository</a:t>
            </a: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checkout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fetch 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Merge</a:t>
            </a:r>
            <a:r>
              <a:rPr lang="en-US" sz="2400" dirty="0" smtClean="0"/>
              <a:t> the differences in your local repository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git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merge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origin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mybranch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b="1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5931462" y="3342011"/>
            <a:ext cx="5331032" cy="773933"/>
            <a:chOff x="5931462" y="3342011"/>
            <a:chExt cx="5331032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31462" y="3746612"/>
              <a:ext cx="7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5800" y="4181205"/>
            <a:ext cx="4230801" cy="1567778"/>
            <a:chOff x="5855800" y="4181205"/>
            <a:chExt cx="4230801" cy="1567778"/>
          </a:xfrm>
        </p:grpSpPr>
        <p:cxnSp>
          <p:nvCxnSpPr>
            <p:cNvPr id="48" name="Straight Connector 47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1"/>
              <a:endCxn id="35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318627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448477" y="4181205"/>
              <a:ext cx="638124" cy="614329"/>
              <a:chOff x="8958314" y="4662020"/>
              <a:chExt cx="638124" cy="61432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9050818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958314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60173" y="1625855"/>
            <a:ext cx="4222709" cy="1567778"/>
            <a:chOff x="5855800" y="4181205"/>
            <a:chExt cx="4222709" cy="156777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459552" y="4817078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4" idx="1"/>
              <a:endCxn id="71" idx="5"/>
            </p:cNvCxnSpPr>
            <p:nvPr/>
          </p:nvCxnSpPr>
          <p:spPr>
            <a:xfrm>
              <a:off x="7457070" y="4817613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577474" y="4860166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9310535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9440385" y="4181205"/>
              <a:ext cx="638124" cy="614329"/>
              <a:chOff x="8950222" y="4662020"/>
              <a:chExt cx="638124" cy="61432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9042726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8950222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02232" y="5411272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577474" y="5167474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7574143" y="5341623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770105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990343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213414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433652" y="5274112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787081" y="479158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9010229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233300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453538" y="223360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15186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38257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458495" y="479158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. Typical Workflow with Common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5073706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Clone the repository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git@github.com:&lt;user&gt;/&lt;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repo_name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Create a new ‘feature’ 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my_feature_branch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Do work locally on your files...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Get ready to commit your code changes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 &lt;file1&gt; &lt;file2&gt; ... &lt;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fileN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commit –m “A meaningful commit message...”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# Make sure you branch is sync’d with the remote repository before pushing commits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pull &lt;remote-repo&gt; &lt;branch&gt;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 &lt;remote-repo&gt; &lt;branch&gt;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83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Step-by-Step Walkthrough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Below is the state information for the example to be presented: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There exists a </a:t>
            </a:r>
            <a:r>
              <a:rPr lang="en-US" b="1" dirty="0" smtClean="0"/>
              <a:t>remote repository</a:t>
            </a:r>
            <a:r>
              <a:rPr lang="en-US" dirty="0" smtClean="0"/>
              <a:t> with the </a:t>
            </a:r>
            <a:r>
              <a:rPr lang="en-US" b="1" dirty="0" smtClean="0"/>
              <a:t>master branch</a:t>
            </a:r>
            <a:r>
              <a:rPr lang="en-US" dirty="0" smtClean="0"/>
              <a:t> and one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Only one individual is actively making changes to the repository at a time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following will be demonstrated: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Branch</a:t>
            </a:r>
            <a:r>
              <a:rPr lang="en-US" dirty="0" smtClean="0"/>
              <a:t>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Changes local to the </a:t>
            </a:r>
            <a:r>
              <a:rPr lang="en-US" b="1" dirty="0" smtClean="0"/>
              <a:t>workspace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Staging</a:t>
            </a:r>
            <a:r>
              <a:rPr lang="en-US" dirty="0" smtClean="0"/>
              <a:t> and </a:t>
            </a:r>
            <a:r>
              <a:rPr lang="en-US" b="1" dirty="0" smtClean="0"/>
              <a:t>committing</a:t>
            </a:r>
            <a:r>
              <a:rPr lang="en-US" dirty="0" smtClean="0"/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Updating the </a:t>
            </a:r>
            <a:r>
              <a:rPr lang="en-US" b="1" dirty="0" smtClean="0"/>
              <a:t>local</a:t>
            </a:r>
            <a:r>
              <a:rPr lang="en-US" dirty="0" smtClean="0"/>
              <a:t> and </a:t>
            </a:r>
            <a:r>
              <a:rPr lang="en-US" b="1" dirty="0" smtClean="0"/>
              <a:t>remote</a:t>
            </a:r>
            <a:r>
              <a:rPr lang="en-US" dirty="0" smtClean="0"/>
              <a:t> </a:t>
            </a:r>
            <a:r>
              <a:rPr lang="en-US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625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1719" y="1353390"/>
            <a:ext cx="26706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0723" y="5568441"/>
            <a:ext cx="23445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files in staging area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6732" y="3222088"/>
            <a:ext cx="19925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 local repository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21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6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6317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8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What is GitHub? Why use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58"/>
            <a:ext cx="10515600" cy="5170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is like Facebook, but for hosting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With the right permissions, code sharing and collaboration are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Many R-packages are now available via GitHub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 </a:t>
            </a:r>
            <a:r>
              <a:rPr lang="en-US" dirty="0"/>
              <a:t>makes code </a:t>
            </a:r>
            <a:r>
              <a:rPr lang="en-US" dirty="0" smtClean="0"/>
              <a:t>collaborating </a:t>
            </a:r>
            <a:r>
              <a:rPr lang="en-US" dirty="0"/>
              <a:t>easier </a:t>
            </a:r>
            <a:r>
              <a:rPr lang="en-US" dirty="0" smtClean="0"/>
              <a:t>than before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Supports many different workflow styles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Let’s check it out!</a:t>
            </a:r>
          </a:p>
        </p:txBody>
      </p:sp>
    </p:spTree>
    <p:extLst>
      <p:ext uri="{BB962C8B-B14F-4D97-AF65-F5344CB8AC3E}">
        <p14:creationId xmlns:p14="http://schemas.microsoft.com/office/powerpoint/2010/main" val="13802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339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9087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317019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051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8779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241364"/>
            <a:ext cx="3830634" cy="819369"/>
            <a:chOff x="5855800" y="4181205"/>
            <a:chExt cx="3830634" cy="81936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34" idx="4"/>
          </p:cNvCxnSpPr>
          <p:nvPr/>
        </p:nvCxnSpPr>
        <p:spPr>
          <a:xfrm flipV="1">
            <a:off x="7409134" y="2994845"/>
            <a:ext cx="0" cy="3481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40637" y="3269808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38515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074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237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107400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7400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59371" y="2534633"/>
            <a:ext cx="3830634" cy="1637877"/>
            <a:chOff x="5855800" y="4474474"/>
            <a:chExt cx="3830634" cy="16378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484941" y="4474474"/>
              <a:ext cx="0" cy="31061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760723" y="5502392"/>
              <a:ext cx="638124" cy="609959"/>
              <a:chOff x="7270560" y="5983207"/>
              <a:chExt cx="638124" cy="609959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351694" y="5983207"/>
                <a:ext cx="135674" cy="3498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270560" y="6254612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5. Make more changes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54460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98311" y="5108419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798311" y="5483850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88512" y="2534633"/>
            <a:ext cx="0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85964" y="3562551"/>
            <a:ext cx="638124" cy="609959"/>
            <a:chOff x="7270560" y="5983207"/>
            <a:chExt cx="638124" cy="609959"/>
          </a:xfrm>
        </p:grpSpPr>
        <p:cxnSp>
          <p:nvCxnSpPr>
            <p:cNvPr id="40" name="Straight Arrow Connector 39"/>
            <p:cNvCxnSpPr/>
            <p:nvPr/>
          </p:nvCxnSpPr>
          <p:spPr>
            <a:xfrm flipH="1" flipV="1">
              <a:off x="7351694" y="5983207"/>
              <a:ext cx="135674" cy="3498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270560" y="6254612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766272" y="3564166"/>
            <a:ext cx="186946" cy="3520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57476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42357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9853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296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69130"/>
            <a:ext cx="3830634" cy="819369"/>
            <a:chOff x="5855800" y="4181205"/>
            <a:chExt cx="3830634" cy="81936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11811" y="4477277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41661" y="4181205"/>
              <a:ext cx="638124" cy="614329"/>
              <a:chOff x="6951498" y="4662020"/>
              <a:chExt cx="638124" cy="61432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7044002" y="4951360"/>
                <a:ext cx="106866" cy="3249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951498" y="4662020"/>
                <a:ext cx="63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726934" y="1389007"/>
            <a:ext cx="4614" cy="3381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312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233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5. Make more changes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3082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156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0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755972" y="1825625"/>
            <a:ext cx="95978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Subversion (SVN) style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Integration Manager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Dictator and Lieutenants Workflow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1101867" y="177837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01867" y="27817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01867" y="3785190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65761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5. Make more changes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Testing…1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68725" y="3408726"/>
            <a:ext cx="182880" cy="182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3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953218" y="3564166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92504" y="330834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7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>
            <a:endCxn id="60" idx="0"/>
          </p:cNvCxnSpPr>
          <p:nvPr/>
        </p:nvCxnSpPr>
        <p:spPr>
          <a:xfrm>
            <a:off x="7415475" y="75299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2" idx="0"/>
          </p:cNvCxnSpPr>
          <p:nvPr/>
        </p:nvCxnSpPr>
        <p:spPr>
          <a:xfrm>
            <a:off x="7420090" y="2928158"/>
            <a:ext cx="320040" cy="548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56921" y="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8763000" y="-1263699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8763000" y="1219207"/>
            <a:ext cx="0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671592" y="731520"/>
            <a:ext cx="0" cy="53949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429000"/>
            <a:ext cx="53218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clone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git@github.com:user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myrepo.git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–b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test.txt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test.txt”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 –u origin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add text.txt todo.txt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commit –m “Updated test.txt + todo.txt”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checkout master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merge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push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revert &lt;commit-id&gt;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branch –d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newbranch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9072" y="1795969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remote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9992" y="216530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2687" y="4739087"/>
            <a:ext cx="2182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Changes for Commit: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759371" y="549945"/>
            <a:ext cx="3830634" cy="338554"/>
            <a:chOff x="5855800" y="4662020"/>
            <a:chExt cx="3830634" cy="338554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577474" y="486825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773436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993674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216745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436983" y="4797526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5800" y="4662020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6481045" y="2928417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77007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97245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20316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340554" y="28576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25620" y="2534633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9371" y="2722179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563" y="315588"/>
            <a:ext cx="2468880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Things to do: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1. Clone repo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2. Make changes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3. Commit changes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4. Update remote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6202" y="123401"/>
            <a:ext cx="931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odo.txt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81102" y="4739087"/>
            <a:ext cx="1554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Changed Files: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6082" y="4739087"/>
            <a:ext cx="1708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Untracked Files: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43201" y="315588"/>
            <a:ext cx="2466722" cy="292122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Testing…testing…1…2…3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558970" y="130921"/>
            <a:ext cx="845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test.txt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7469336" y="349773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665298" y="342700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87889" y="1133184"/>
            <a:ext cx="113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</a:rPr>
              <a:t>newbranch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464721" y="1322578"/>
            <a:ext cx="31089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60683" y="125184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91469" y="342859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510501" y="2524400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7997" y="2235060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 flipH="1">
            <a:off x="7889462" y="2864429"/>
            <a:ext cx="461904" cy="706481"/>
            <a:chOff x="7509138" y="2856337"/>
            <a:chExt cx="461904" cy="70648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8121972" y="356537"/>
            <a:ext cx="131036" cy="3106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951870" y="1386070"/>
            <a:ext cx="0" cy="315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8306853" y="346304"/>
            <a:ext cx="106866" cy="324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14349" y="56964"/>
            <a:ext cx="63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87" name="Group 86"/>
          <p:cNvGrpSpPr/>
          <p:nvPr/>
        </p:nvGrpSpPr>
        <p:grpSpPr>
          <a:xfrm flipH="1">
            <a:off x="7888114" y="686333"/>
            <a:ext cx="461904" cy="706481"/>
            <a:chOff x="7509138" y="2856337"/>
            <a:chExt cx="461904" cy="706481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7588674" y="2926810"/>
              <a:ext cx="320040" cy="54864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509138" y="28563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33882" y="342565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flipH="1">
            <a:off x="8423250" y="286308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5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*** Forking vs Cloning ***</a:t>
            </a:r>
            <a:endParaRPr lang="en-US" b="1" dirty="0"/>
          </a:p>
        </p:txBody>
      </p:sp>
      <p:pic>
        <p:nvPicPr>
          <p:cNvPr id="1026" name="Picture 2" descr="https://www-ccn-com.exactdn.com/wp-content/uploads/2016/06/Fork-Sneaks.jpg?lossy=1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288"/>
            <a:ext cx="5151443" cy="34360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8"/>
          <a:stretch/>
        </p:blipFill>
        <p:spPr bwMode="auto">
          <a:xfrm>
            <a:off x="6832599" y="2283289"/>
            <a:ext cx="4524047" cy="343601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425" y="2400300"/>
            <a:ext cx="4057650" cy="3219450"/>
          </a:xfrm>
        </p:spPr>
        <p:txBody>
          <a:bodyPr/>
          <a:lstStyle/>
          <a:p>
            <a:pPr marL="457200" lvl="1" indent="0" algn="ctr">
              <a:buNone/>
            </a:pPr>
            <a:endParaRPr lang="en-US" sz="4400" b="1" dirty="0" smtClean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endParaRPr lang="en-US" sz="4400" b="1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8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*** Forking vs Cloning ***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512225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Fork </a:t>
            </a:r>
            <a:r>
              <a:rPr lang="en-US" sz="2400" dirty="0" smtClean="0"/>
              <a:t>–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copy of a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at a certain point in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GitHub</a:t>
            </a:r>
            <a:r>
              <a:rPr lang="en-US" sz="2000" dirty="0" smtClean="0"/>
              <a:t> construct (e.g. applies to all public </a:t>
            </a:r>
            <a:r>
              <a:rPr lang="en-US" sz="2000" b="1" dirty="0" smtClean="0"/>
              <a:t>remote repositories</a:t>
            </a:r>
            <a:r>
              <a:rPr lang="en-US" sz="2000" dirty="0" smtClean="0"/>
              <a:t>)</a:t>
            </a: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Ex.</a:t>
            </a:r>
            <a:r>
              <a:rPr lang="en-US" sz="2000" dirty="0" smtClean="0"/>
              <a:t> Making a </a:t>
            </a:r>
            <a:r>
              <a:rPr lang="en-US" sz="2000" i="1" u="sng" dirty="0" smtClean="0"/>
              <a:t>copy</a:t>
            </a:r>
            <a:r>
              <a:rPr lang="en-US" sz="2000" dirty="0" smtClean="0"/>
              <a:t> of someone else’s </a:t>
            </a:r>
            <a:r>
              <a:rPr lang="en-US" sz="2000" b="1" dirty="0" smtClean="0"/>
              <a:t>GitHub</a:t>
            </a:r>
            <a:r>
              <a:rPr lang="en-US" sz="2000" dirty="0" smtClean="0"/>
              <a:t> [remote] repository in </a:t>
            </a:r>
            <a:r>
              <a:rPr lang="en-US" sz="2000" i="1" u="sng" dirty="0" smtClean="0"/>
              <a:t>your</a:t>
            </a:r>
            <a:r>
              <a:rPr lang="en-US" sz="2000" dirty="0" smtClean="0"/>
              <a:t> </a:t>
            </a:r>
            <a:r>
              <a:rPr lang="en-US" sz="2000" b="1" dirty="0" smtClean="0"/>
              <a:t>GitHub</a:t>
            </a:r>
            <a:r>
              <a:rPr lang="en-US" sz="2000" dirty="0" smtClean="0"/>
              <a:t> account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 public repositories on </a:t>
            </a:r>
            <a:r>
              <a:rPr lang="en-US" sz="2000" b="1" dirty="0"/>
              <a:t>GitHub</a:t>
            </a:r>
            <a:r>
              <a:rPr lang="en-US" sz="2000" dirty="0"/>
              <a:t> can be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forked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Clone </a:t>
            </a:r>
            <a:r>
              <a:rPr lang="en-US" sz="2400" dirty="0" smtClean="0"/>
              <a:t>– a </a:t>
            </a:r>
            <a:r>
              <a:rPr lang="en-US" sz="2400" b="1" dirty="0" smtClean="0"/>
              <a:t>local</a:t>
            </a:r>
            <a:r>
              <a:rPr lang="en-US" sz="2400" dirty="0" smtClean="0"/>
              <a:t> copy of a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at a certain point in time</a:t>
            </a:r>
            <a:endParaRPr lang="en-US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err="1" smtClean="0"/>
              <a:t>Git</a:t>
            </a:r>
            <a:r>
              <a:rPr lang="en-US" sz="2000" dirty="0" smtClean="0"/>
              <a:t> construct (independent of </a:t>
            </a:r>
            <a:r>
              <a:rPr lang="en-US" sz="2000" b="1" dirty="0" smtClean="0"/>
              <a:t>GitHub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All public repositories on </a:t>
            </a:r>
            <a:r>
              <a:rPr lang="en-US" sz="2000" b="1" dirty="0" smtClean="0"/>
              <a:t>GitHub </a:t>
            </a:r>
            <a:r>
              <a:rPr lang="en-US" sz="2000" dirty="0" smtClean="0"/>
              <a:t>(including </a:t>
            </a:r>
            <a:r>
              <a:rPr lang="en-US" sz="2000" b="1" dirty="0" smtClean="0">
                <a:solidFill>
                  <a:srgbClr val="0070C0"/>
                </a:solidFill>
              </a:rPr>
              <a:t>forks</a:t>
            </a:r>
            <a:r>
              <a:rPr lang="en-US" sz="2000" dirty="0" smtClean="0"/>
              <a:t>) can be </a:t>
            </a:r>
            <a:r>
              <a:rPr lang="en-US" sz="2000" b="1" dirty="0" smtClean="0">
                <a:solidFill>
                  <a:srgbClr val="0070C0"/>
                </a:solidFill>
              </a:rPr>
              <a:t>cloned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a </a:t>
            </a:r>
            <a:r>
              <a:rPr lang="en-US" sz="2000" b="1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You can </a:t>
            </a:r>
            <a:r>
              <a:rPr lang="en-US" sz="2000" u="sng" dirty="0"/>
              <a:t>always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push</a:t>
            </a:r>
            <a:r>
              <a:rPr lang="en-US" sz="2000" b="1" dirty="0"/>
              <a:t> </a:t>
            </a:r>
            <a:r>
              <a:rPr lang="en-US" sz="2000" dirty="0"/>
              <a:t>to your </a:t>
            </a:r>
            <a:r>
              <a:rPr lang="en-US" sz="2000" b="1" dirty="0">
                <a:solidFill>
                  <a:srgbClr val="0070C0"/>
                </a:solidFill>
              </a:rPr>
              <a:t>fork</a:t>
            </a:r>
            <a:r>
              <a:rPr lang="en-US" sz="2000" dirty="0"/>
              <a:t>, but you </a:t>
            </a:r>
            <a:r>
              <a:rPr lang="en-US" sz="2000" dirty="0" smtClean="0"/>
              <a:t>might not have permission to </a:t>
            </a:r>
            <a:r>
              <a:rPr lang="en-US" sz="2000" b="1" dirty="0" smtClean="0">
                <a:solidFill>
                  <a:srgbClr val="0070C0"/>
                </a:solidFill>
              </a:rPr>
              <a:t>push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an arbitrary </a:t>
            </a:r>
            <a:r>
              <a:rPr lang="en-US" sz="2000" b="1" dirty="0" smtClean="0"/>
              <a:t>repo</a:t>
            </a:r>
            <a:endParaRPr lang="en-US" sz="2000" b="1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Collaborative Workflow: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a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of a </a:t>
            </a:r>
            <a:r>
              <a:rPr lang="en-US" sz="2000" b="1" dirty="0" smtClean="0"/>
              <a:t>project or repository </a:t>
            </a:r>
            <a:r>
              <a:rPr lang="en-US" sz="2000" dirty="0" smtClean="0"/>
              <a:t>that you want to contribute to in </a:t>
            </a:r>
            <a:r>
              <a:rPr lang="en-US" sz="2000" b="1" dirty="0" smtClean="0"/>
              <a:t>GitHub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Clone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to your </a:t>
            </a:r>
            <a:r>
              <a:rPr lang="en-US" sz="2000" b="1" dirty="0" smtClean="0"/>
              <a:t>local repository </a:t>
            </a:r>
            <a:r>
              <a:rPr lang="en-US" sz="2000" dirty="0" smtClean="0"/>
              <a:t>(refer to 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/>
              <a:t> as </a:t>
            </a:r>
            <a:r>
              <a:rPr lang="en-US" sz="2000" b="1" dirty="0" smtClean="0"/>
              <a:t>origin</a:t>
            </a:r>
            <a:r>
              <a:rPr lang="en-US" sz="20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the original </a:t>
            </a:r>
            <a:r>
              <a:rPr lang="en-US" sz="2000" b="1" dirty="0" smtClean="0"/>
              <a:t>remote repository </a:t>
            </a:r>
            <a:r>
              <a:rPr lang="en-US" sz="2000" dirty="0" smtClean="0"/>
              <a:t>to your </a:t>
            </a:r>
            <a:r>
              <a:rPr lang="en-US" sz="2000" b="1" dirty="0" smtClean="0"/>
              <a:t>local repository</a:t>
            </a:r>
            <a:r>
              <a:rPr lang="en-US" sz="2000" dirty="0" smtClean="0"/>
              <a:t> (refer to this as </a:t>
            </a:r>
            <a:r>
              <a:rPr lang="en-US" sz="2000" b="1" dirty="0" smtClean="0"/>
              <a:t>upstream</a:t>
            </a:r>
            <a:r>
              <a:rPr lang="en-US" sz="2000" dirty="0" smtClean="0"/>
              <a:t>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</a:rPr>
              <a:t>Pull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changes from </a:t>
            </a:r>
            <a:r>
              <a:rPr lang="en-US" sz="2000" b="1" dirty="0" smtClean="0"/>
              <a:t>upstream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push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changes to </a:t>
            </a:r>
            <a:r>
              <a:rPr lang="en-US" sz="2000" b="1" dirty="0" smtClean="0"/>
              <a:t>origin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When you are ready to make your changes available to the original </a:t>
            </a:r>
            <a:r>
              <a:rPr lang="en-US" sz="2000" b="1" dirty="0" smtClean="0"/>
              <a:t>remote repository</a:t>
            </a:r>
            <a:r>
              <a:rPr lang="en-US" sz="2000" dirty="0" smtClean="0"/>
              <a:t>, create a </a:t>
            </a:r>
            <a:r>
              <a:rPr lang="en-US" sz="2000" b="1" dirty="0" smtClean="0">
                <a:solidFill>
                  <a:srgbClr val="C00000"/>
                </a:solidFill>
              </a:rPr>
              <a:t>pull-request</a:t>
            </a:r>
            <a:r>
              <a:rPr lang="en-US" sz="2000" b="1" dirty="0" smtClean="0"/>
              <a:t> </a:t>
            </a:r>
            <a:r>
              <a:rPr lang="en-US" sz="2000" dirty="0" smtClean="0"/>
              <a:t>from your </a:t>
            </a:r>
            <a:r>
              <a:rPr lang="en-US" sz="2000" b="1" dirty="0" smtClean="0">
                <a:solidFill>
                  <a:srgbClr val="0070C0"/>
                </a:solidFill>
              </a:rPr>
              <a:t>fork</a:t>
            </a:r>
            <a:r>
              <a:rPr lang="en-US" sz="2000" dirty="0" smtClean="0"/>
              <a:t>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Repeat steps (4) – (5) 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</a:t>
              </a:r>
              <a:r>
                <a:rPr lang="en-US" b="1" dirty="0" smtClean="0">
                  <a:solidFill>
                    <a:srgbClr val="0070C0"/>
                  </a:solidFill>
                </a:rPr>
                <a:t>ocal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4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42" name="Down Arrow 141"/>
          <p:cNvSpPr/>
          <p:nvPr/>
        </p:nvSpPr>
        <p:spPr>
          <a:xfrm rot="16200000">
            <a:off x="5809796" y="1794359"/>
            <a:ext cx="607198" cy="183081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 O R K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7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01014" y="4241143"/>
            <a:ext cx="2955558" cy="1557634"/>
            <a:chOff x="5855800" y="1636715"/>
            <a:chExt cx="2955558" cy="1557634"/>
          </a:xfrm>
        </p:grpSpPr>
        <p:cxnSp>
          <p:nvCxnSpPr>
            <p:cNvPr id="49" name="Straight Connector 48"/>
            <p:cNvCxnSpPr>
              <a:endCxn id="54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endCxn id="62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8252037" y="2892084"/>
            <a:ext cx="607198" cy="183081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6468144" y="1580509"/>
            <a:ext cx="2955558" cy="1557634"/>
            <a:chOff x="5855800" y="1636715"/>
            <a:chExt cx="2955558" cy="1557634"/>
          </a:xfrm>
        </p:grpSpPr>
        <p:cxnSp>
          <p:nvCxnSpPr>
            <p:cNvPr id="144" name="Straight Connector 143"/>
            <p:cNvCxnSpPr>
              <a:endCxn id="149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0" name="Straight Arrow Connector 159"/>
              <p:cNvCxnSpPr>
                <a:endCxn id="157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46" name="Straight Arrow Connector 145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62079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705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221236" y="1577405"/>
            <a:ext cx="2955558" cy="1557634"/>
            <a:chOff x="5855800" y="1636715"/>
            <a:chExt cx="2955558" cy="1557634"/>
          </a:xfrm>
        </p:grpSpPr>
        <p:cxnSp>
          <p:nvCxnSpPr>
            <p:cNvPr id="122" name="Straight Connector 121"/>
            <p:cNvCxnSpPr>
              <a:endCxn id="127" idx="5"/>
            </p:cNvCxnSpPr>
            <p:nvPr/>
          </p:nvCxnSpPr>
          <p:spPr>
            <a:xfrm>
              <a:off x="7471037" y="226297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5855800" y="1636715"/>
              <a:ext cx="2604623" cy="811802"/>
              <a:chOff x="5855800" y="1636715"/>
              <a:chExt cx="2604623" cy="81180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77474" y="2312980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6773436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993674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16745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7436983" y="2245469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endCxn id="135" idx="0"/>
              </p:cNvCxnSpPr>
              <p:nvPr/>
            </p:nvCxnSpPr>
            <p:spPr>
              <a:xfrm>
                <a:off x="7353905" y="1974457"/>
                <a:ext cx="151658" cy="27101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5855800" y="2109963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>
                <a:endCxn id="135" idx="0"/>
              </p:cNvCxnSpPr>
              <p:nvPr/>
            </p:nvCxnSpPr>
            <p:spPr>
              <a:xfrm flipH="1">
                <a:off x="7505563" y="1940460"/>
                <a:ext cx="147242" cy="305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7489379" y="1636715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head</a:t>
                </a:r>
                <a:endParaRPr lang="en-US" b="1" dirty="0"/>
              </a:p>
            </p:txBody>
          </p:sp>
        </p:grpSp>
        <p:cxnSp>
          <p:nvCxnSpPr>
            <p:cNvPr id="124" name="Straight Arrow Connector 123"/>
            <p:cNvCxnSpPr/>
            <p:nvPr/>
          </p:nvCxnSpPr>
          <p:spPr>
            <a:xfrm flipV="1">
              <a:off x="8516199" y="2856638"/>
              <a:ext cx="0" cy="3377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591441" y="2612840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588110" y="278698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784072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8004310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8227381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8447619" y="271947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52748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sp>
        <p:nvSpPr>
          <p:cNvPr id="233" name="Down Arrow 232"/>
          <p:cNvSpPr/>
          <p:nvPr/>
        </p:nvSpPr>
        <p:spPr>
          <a:xfrm rot="10800000">
            <a:off x="8252037" y="2892084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S 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0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Flexible Workflow Styles Supported by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15" y="1683143"/>
            <a:ext cx="4081252" cy="20553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3" y="1730266"/>
            <a:ext cx="4788377" cy="1929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89" y="4104425"/>
            <a:ext cx="4670622" cy="251814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5675216" y="1513211"/>
            <a:ext cx="0" cy="23466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01867" y="3859901"/>
            <a:ext cx="102519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01867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A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46002" y="1616534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rgbClr val="FF0000"/>
                </a:solidFill>
              </a:rPr>
              <a:t>B</a:t>
            </a:r>
            <a:endParaRPr lang="en-US" sz="3200" b="1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5955" y="4147982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0"/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64375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4003666" y="4521012"/>
            <a:ext cx="4074736" cy="1769501"/>
            <a:chOff x="4395550" y="4465026"/>
            <a:chExt cx="4074736" cy="1769501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2" idx="1"/>
              <a:endCxn id="120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117224" y="4852748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041609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Straight Arrow Connector 114"/>
            <p:cNvCxnSpPr>
              <a:endCxn id="174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3" name="Straight Arrow Connector 172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097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06770" y="4524116"/>
            <a:ext cx="4074736" cy="1769501"/>
            <a:chOff x="4395550" y="4465026"/>
            <a:chExt cx="4074736" cy="1769501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6999302" y="480966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87" idx="1"/>
              <a:endCxn id="195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5117224" y="4852748"/>
              <a:ext cx="310896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H="1">
              <a:off x="8047691" y="4465026"/>
              <a:ext cx="0" cy="31264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90" name="Straight Arrow Connector 189"/>
            <p:cNvCxnSpPr>
              <a:endCxn id="238" idx="5"/>
            </p:cNvCxnSpPr>
            <p:nvPr/>
          </p:nvCxnSpPr>
          <p:spPr>
            <a:xfrm flipH="1" flipV="1">
              <a:off x="7830972" y="5377321"/>
              <a:ext cx="176890" cy="270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832162" y="558166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7326831" y="478416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7545606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7768677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988915" y="4781537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4360891" y="2877976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L </a:t>
            </a:r>
            <a:r>
              <a:rPr lang="en-US" b="1" dirty="0" err="1" smtClean="0">
                <a:solidFill>
                  <a:schemeClr val="bg1"/>
                </a:solidFill>
              </a:rPr>
              <a:t>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343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6479391" y="1881150"/>
            <a:ext cx="3455509" cy="1753251"/>
            <a:chOff x="4395550" y="4481276"/>
            <a:chExt cx="3455509" cy="1753251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6359612" y="5302459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7386370" y="5285740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1" idx="1"/>
              <a:endCxn id="219" idx="5"/>
            </p:cNvCxnSpPr>
            <p:nvPr/>
          </p:nvCxnSpPr>
          <p:spPr>
            <a:xfrm>
              <a:off x="5996820" y="4810195"/>
              <a:ext cx="430108" cy="57357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5117224" y="4871410"/>
              <a:ext cx="118872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5313186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33424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5756495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976733" y="479010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893655" y="4481276"/>
              <a:ext cx="147954" cy="29639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4395550" y="4654602"/>
              <a:ext cx="97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master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6" name="Straight Arrow Connector 215"/>
            <p:cNvCxnSpPr/>
            <p:nvPr/>
          </p:nvCxnSpPr>
          <p:spPr>
            <a:xfrm flipV="1">
              <a:off x="7775997" y="5395762"/>
              <a:ext cx="0" cy="3451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5117224" y="5160056"/>
              <a:ext cx="1077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 smtClean="0">
                  <a:solidFill>
                    <a:srgbClr val="00B050"/>
                  </a:solidFill>
                </a:rPr>
                <a:t>mybranch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6113893" y="5334205"/>
              <a:ext cx="1645920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6309855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530093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753164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73402" y="5266694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6476685" y="5826469"/>
              <a:ext cx="1223248" cy="1069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694226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14464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137535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357773" y="574989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69830" y="5647453"/>
              <a:ext cx="1156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7030A0"/>
                  </a:solidFill>
                </a:rPr>
                <a:t>mybranch2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flipH="1" flipV="1">
              <a:off x="7421880" y="5887055"/>
              <a:ext cx="0" cy="3474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713899" y="5260248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972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Down Arrow 259"/>
          <p:cNvSpPr/>
          <p:nvPr/>
        </p:nvSpPr>
        <p:spPr>
          <a:xfrm rot="10800000">
            <a:off x="8252037" y="2892084"/>
            <a:ext cx="607198" cy="183081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S 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222709" cy="1567778"/>
            <a:chOff x="5860173" y="1625855"/>
            <a:chExt cx="4222709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222709" cy="1567778"/>
              <a:chOff x="5855800" y="4181205"/>
              <a:chExt cx="4222709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10896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310535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440385" y="4181205"/>
                <a:ext cx="638124" cy="614329"/>
                <a:chOff x="8950222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042726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8950222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Down Arrow 109"/>
          <p:cNvSpPr/>
          <p:nvPr/>
        </p:nvSpPr>
        <p:spPr>
          <a:xfrm rot="5400000">
            <a:off x="5696778" y="1560038"/>
            <a:ext cx="607198" cy="229945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 U L </a:t>
            </a:r>
            <a:r>
              <a:rPr lang="en-US" b="1" dirty="0" err="1" smtClean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 – R E Q U E S 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2063" y="3157674"/>
            <a:ext cx="537089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When performing a </a:t>
            </a:r>
            <a:r>
              <a:rPr lang="en-US" b="1" dirty="0" smtClean="0">
                <a:solidFill>
                  <a:srgbClr val="C00000"/>
                </a:solidFill>
              </a:rPr>
              <a:t>pull-request</a:t>
            </a:r>
            <a:r>
              <a:rPr lang="en-US" dirty="0" smtClean="0"/>
              <a:t>, the following </a:t>
            </a:r>
          </a:p>
          <a:p>
            <a:r>
              <a:rPr lang="en-US" dirty="0" smtClean="0"/>
              <a:t>must be specified: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/>
              <a:t>s</a:t>
            </a:r>
            <a:r>
              <a:rPr lang="en-US" dirty="0" err="1" smtClean="0"/>
              <a:t>rc_repo</a:t>
            </a:r>
            <a:r>
              <a:rPr lang="en-US" dirty="0" smtClean="0"/>
              <a:t>&gt;/&lt;</a:t>
            </a:r>
            <a:r>
              <a:rPr lang="en-US" dirty="0" err="1" smtClean="0"/>
              <a:t>src_branch</a:t>
            </a:r>
            <a:r>
              <a:rPr lang="en-US" dirty="0" smtClean="0"/>
              <a:t>&gt; </a:t>
            </a:r>
            <a:r>
              <a:rPr lang="en-US" dirty="0" smtClean="0">
                <a:sym typeface="Wingdings" panose="05000000000000000000" pitchFamily="2" charset="2"/>
              </a:rPr>
              <a:t> &lt;</a:t>
            </a:r>
            <a:r>
              <a:rPr lang="en-US" dirty="0" err="1" smtClean="0">
                <a:sym typeface="Wingdings" panose="05000000000000000000" pitchFamily="2" charset="2"/>
              </a:rPr>
              <a:t>dst_repo</a:t>
            </a:r>
            <a:r>
              <a:rPr lang="en-US" dirty="0" smtClean="0">
                <a:sym typeface="Wingdings" panose="05000000000000000000" pitchFamily="2" charset="2"/>
              </a:rPr>
              <a:t>&gt;/&lt;</a:t>
            </a:r>
            <a:r>
              <a:rPr lang="en-US" dirty="0" err="1" smtClean="0">
                <a:sym typeface="Wingdings" panose="05000000000000000000" pitchFamily="2" charset="2"/>
              </a:rPr>
              <a:t>dst_branch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Only commits from the specified source branch will be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pull-requested to the destination branch.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3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06758" y="1643182"/>
            <a:ext cx="8027033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G I T H U B</a:t>
            </a:r>
            <a:endParaRPr lang="en-US" sz="13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*** Forking vs Cloning (Visualized) ***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7835" y="3342011"/>
            <a:ext cx="10504659" cy="773933"/>
            <a:chOff x="5910847" y="3342011"/>
            <a:chExt cx="5351647" cy="77393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931462" y="3746612"/>
              <a:ext cx="5331032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31462" y="3342011"/>
              <a:ext cx="97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remote: </a:t>
              </a:r>
              <a:r>
                <a:rPr lang="en-US" b="1" i="1" dirty="0" smtClean="0">
                  <a:solidFill>
                    <a:srgbClr val="0070C0"/>
                  </a:solidFill>
                </a:rPr>
                <a:t>origin</a:t>
              </a:r>
              <a:endParaRPr 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0847" y="3746612"/>
              <a:ext cx="436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local     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6096000" y="1456568"/>
            <a:ext cx="0" cy="2286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113396" y="3348755"/>
            <a:ext cx="19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remote: </a:t>
            </a:r>
            <a:r>
              <a:rPr lang="en-US" b="1" i="1" dirty="0" smtClean="0">
                <a:solidFill>
                  <a:srgbClr val="0070C0"/>
                </a:solidFill>
              </a:rPr>
              <a:t>upstream</a:t>
            </a:r>
            <a:endParaRPr lang="en-US" b="1" i="1" dirty="0">
              <a:solidFill>
                <a:srgbClr val="0070C0"/>
              </a:solidFill>
            </a:endParaRP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8145905" y="1874928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8129721" y="157118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222783" y="1576215"/>
            <a:ext cx="4465303" cy="1567778"/>
            <a:chOff x="5860173" y="1625855"/>
            <a:chExt cx="4465303" cy="1567778"/>
          </a:xfrm>
        </p:grpSpPr>
        <p:grpSp>
          <p:nvGrpSpPr>
            <p:cNvPr id="151" name="Group 150"/>
            <p:cNvGrpSpPr/>
            <p:nvPr/>
          </p:nvGrpSpPr>
          <p:grpSpPr>
            <a:xfrm>
              <a:off x="5860173" y="1625855"/>
              <a:ext cx="4465303" cy="1567778"/>
              <a:chOff x="5855800" y="4181205"/>
              <a:chExt cx="4465303" cy="1567778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459552" y="4817078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61" idx="1"/>
                <a:endCxn id="177" idx="5"/>
              </p:cNvCxnSpPr>
              <p:nvPr/>
            </p:nvCxnSpPr>
            <p:spPr>
              <a:xfrm>
                <a:off x="7457070" y="4817613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577474" y="4860166"/>
                <a:ext cx="329184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/>
              <p:cNvSpPr/>
              <p:nvPr/>
            </p:nvSpPr>
            <p:spPr>
              <a:xfrm>
                <a:off x="6773436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993674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216745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7436983" y="479752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9553129" y="4477277"/>
                <a:ext cx="173130" cy="30781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/>
              <p:cNvSpPr txBox="1"/>
              <p:nvPr/>
            </p:nvSpPr>
            <p:spPr>
              <a:xfrm>
                <a:off x="5855800" y="4662020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9682979" y="4181205"/>
                <a:ext cx="638124" cy="614329"/>
                <a:chOff x="9192816" y="4662020"/>
                <a:chExt cx="638124" cy="614329"/>
              </a:xfrm>
            </p:grpSpPr>
            <p:cxnSp>
              <p:nvCxnSpPr>
                <p:cNvPr id="182" name="Straight Arrow Connector 181"/>
                <p:cNvCxnSpPr/>
                <p:nvPr/>
              </p:nvCxnSpPr>
              <p:spPr>
                <a:xfrm flipH="1">
                  <a:off x="9285320" y="4951360"/>
                  <a:ext cx="106866" cy="324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9192816" y="4662020"/>
                  <a:ext cx="63812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head</a:t>
                  </a:r>
                  <a:endParaRPr lang="en-US" b="1" dirty="0"/>
                </a:p>
              </p:txBody>
            </p:sp>
          </p:grp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8502232" y="5411272"/>
                <a:ext cx="0" cy="33771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6577474" y="5167474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7574143" y="5341623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/>
              <p:cNvSpPr/>
              <p:nvPr/>
            </p:nvSpPr>
            <p:spPr>
              <a:xfrm>
                <a:off x="7770105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990343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8213414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8433652" y="5274112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8787081" y="4791586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010229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9233300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9453538" y="2233605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06770" y="4238557"/>
            <a:ext cx="4474282" cy="2055060"/>
            <a:chOff x="4006770" y="4238557"/>
            <a:chExt cx="4474282" cy="2055060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87" idx="1"/>
                <a:endCxn id="195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Connector 213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00" name="Straight Connector 99"/>
            <p:cNvCxnSpPr>
              <a:endCxn id="238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482496" y="1582438"/>
            <a:ext cx="4474282" cy="2055060"/>
            <a:chOff x="4006770" y="4238557"/>
            <a:chExt cx="4474282" cy="2055060"/>
          </a:xfrm>
        </p:grpSpPr>
        <p:grpSp>
          <p:nvGrpSpPr>
            <p:cNvPr id="142" name="Group 141"/>
            <p:cNvGrpSpPr/>
            <p:nvPr/>
          </p:nvGrpSpPr>
          <p:grpSpPr>
            <a:xfrm>
              <a:off x="4006770" y="4713692"/>
              <a:ext cx="4104954" cy="1579925"/>
              <a:chOff x="4395550" y="4654602"/>
              <a:chExt cx="4104954" cy="1579925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6359612" y="5302459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7386370" y="528574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999302" y="4809660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239" idx="1"/>
                <a:endCxn id="244" idx="5"/>
              </p:cNvCxnSpPr>
              <p:nvPr/>
            </p:nvCxnSpPr>
            <p:spPr>
              <a:xfrm>
                <a:off x="5996820" y="4810195"/>
                <a:ext cx="430108" cy="573572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117224" y="4862079"/>
                <a:ext cx="3383280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5313186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533424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756495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5976733" y="479010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395550" y="4654602"/>
                <a:ext cx="9710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C00000"/>
                    </a:solidFill>
                  </a:rPr>
                  <a:t>master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775997" y="5395762"/>
                <a:ext cx="0" cy="3451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5117224" y="5160056"/>
                <a:ext cx="1077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00B050"/>
                    </a:solidFill>
                  </a:rPr>
                  <a:t>mybranch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6113893" y="5334205"/>
                <a:ext cx="2103120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/>
              <p:cNvSpPr/>
              <p:nvPr/>
            </p:nvSpPr>
            <p:spPr>
              <a:xfrm>
                <a:off x="6309855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530093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753164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6973402" y="5266694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7326831" y="478416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7545606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7768677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7988915" y="4781537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6476685" y="5826469"/>
                <a:ext cx="1223248" cy="106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/>
              <p:cNvSpPr/>
              <p:nvPr/>
            </p:nvSpPr>
            <p:spPr>
              <a:xfrm>
                <a:off x="6694226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6914464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7137535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7357773" y="5749895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5369830" y="5647453"/>
                <a:ext cx="1156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mybranch2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58" name="Straight Arrow Connector 257"/>
              <p:cNvCxnSpPr/>
              <p:nvPr/>
            </p:nvCxnSpPr>
            <p:spPr>
              <a:xfrm flipH="1" flipV="1">
                <a:off x="7421880" y="5887055"/>
                <a:ext cx="0" cy="3474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/>
              <p:cNvSpPr/>
              <p:nvPr/>
            </p:nvSpPr>
            <p:spPr>
              <a:xfrm>
                <a:off x="7713899" y="5260248"/>
                <a:ext cx="137160" cy="13716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7713078" y="4534629"/>
              <a:ext cx="173130" cy="3078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935432" y="4527897"/>
              <a:ext cx="106866" cy="3249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7842928" y="4238557"/>
              <a:ext cx="638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head</a:t>
              </a:r>
              <a:endParaRPr lang="en-US" b="1" dirty="0"/>
            </a:p>
          </p:txBody>
        </p:sp>
        <p:cxnSp>
          <p:nvCxnSpPr>
            <p:cNvPr id="168" name="Straight Connector 167"/>
            <p:cNvCxnSpPr>
              <a:endCxn id="259" idx="7"/>
            </p:cNvCxnSpPr>
            <p:nvPr/>
          </p:nvCxnSpPr>
          <p:spPr>
            <a:xfrm flipH="1">
              <a:off x="7442192" y="4862742"/>
              <a:ext cx="492466" cy="476683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32079" y="4837250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5039824" y="2183748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Getting Set-Up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you haven’t already, you will need to do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 on your computer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Create an account on GitHub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Fork a repository on GitHub, make changes, and generate a pull-request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a public/private repository on GitHub and practice the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Topics Not Covered…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topics listed below slightly </a:t>
            </a:r>
            <a:r>
              <a:rPr lang="en-US" sz="2400" b="1" dirty="0" smtClean="0"/>
              <a:t>advanced</a:t>
            </a:r>
            <a:r>
              <a:rPr lang="en-US" sz="2400" dirty="0" smtClean="0"/>
              <a:t> and have not been covered. They considered </a:t>
            </a:r>
            <a:r>
              <a:rPr lang="en-US" sz="2400" b="1" dirty="0" smtClean="0"/>
              <a:t>advanced</a:t>
            </a:r>
            <a:r>
              <a:rPr lang="en-US" sz="2400" dirty="0" smtClean="0"/>
              <a:t> because they involve </a:t>
            </a:r>
            <a:r>
              <a:rPr lang="en-US" sz="2400" b="1" dirty="0" smtClean="0"/>
              <a:t>changing history</a:t>
            </a:r>
            <a:r>
              <a:rPr lang="en-US" sz="2400" dirty="0" smtClean="0"/>
              <a:t>. They can have </a:t>
            </a:r>
            <a:r>
              <a:rPr lang="en-US" sz="2400" b="1" dirty="0" smtClean="0"/>
              <a:t>dangerous</a:t>
            </a:r>
            <a:r>
              <a:rPr lang="en-US" sz="2400" dirty="0" smtClean="0"/>
              <a:t> consequences if applied improperly.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Rebasing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C00000"/>
                </a:solidFill>
              </a:rPr>
              <a:t>squashing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Resetting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commits (at various levels)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Force</a:t>
            </a:r>
            <a:r>
              <a:rPr lang="en-US" b="1" dirty="0" smtClean="0"/>
              <a:t> </a:t>
            </a:r>
            <a:r>
              <a:rPr lang="en-US" dirty="0" smtClean="0"/>
              <a:t>pushing commits to branches in remote repositories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NOTE: </a:t>
            </a:r>
            <a:r>
              <a:rPr lang="en-US" sz="2400" dirty="0" smtClean="0"/>
              <a:t>The above topics are not necessary to use </a:t>
            </a:r>
            <a:r>
              <a:rPr lang="en-US" sz="2400" dirty="0" err="1" smtClean="0"/>
              <a:t>Git</a:t>
            </a:r>
            <a:r>
              <a:rPr lang="en-US" sz="2400" dirty="0" smtClean="0"/>
              <a:t>, although they may provide some convenience in certain situations… All required topics have already </a:t>
            </a:r>
            <a:r>
              <a:rPr lang="en-US" sz="2400" smtClean="0"/>
              <a:t>been addressed in </a:t>
            </a:r>
            <a:r>
              <a:rPr lang="en-US" sz="2400" dirty="0" smtClean="0"/>
              <a:t>this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Official </a:t>
            </a:r>
            <a:r>
              <a:rPr lang="en-US" b="1" dirty="0" err="1" smtClean="0"/>
              <a:t>Git</a:t>
            </a:r>
            <a:r>
              <a:rPr lang="en-US" b="1" dirty="0" smtClean="0"/>
              <a:t> documentation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https://git-scm.com/doc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downloads (Windows / Mac)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https://git-scm.com/downloads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/GitHub Guide: A Minimal Tutorial</a:t>
            </a:r>
            <a:br>
              <a:rPr lang="en-US" b="1" dirty="0" smtClean="0"/>
            </a:br>
            <a:r>
              <a:rPr lang="en-US" sz="2000" dirty="0" smtClean="0">
                <a:hlinkClick r:id="rId4"/>
              </a:rPr>
              <a:t>https://kbroman.org/github_tutorial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0"/>
            <a:r>
              <a:rPr lang="en-US" b="1" dirty="0">
                <a:solidFill>
                  <a:prstClr val="black"/>
                </a:solidFill>
              </a:rPr>
              <a:t>A statistician's initial experiences of </a:t>
            </a:r>
            <a:r>
              <a:rPr lang="en-US" b="1" dirty="0" err="1">
                <a:solidFill>
                  <a:prstClr val="black"/>
                </a:solidFill>
              </a:rPr>
              <a:t>Git</a:t>
            </a:r>
            <a:r>
              <a:rPr lang="en-US" b="1" dirty="0">
                <a:solidFill>
                  <a:prstClr val="black"/>
                </a:solidFill>
              </a:rPr>
              <a:t>/GitHub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hlinkClick r:id="rId5"/>
              </a:rPr>
              <a:t>https://thestatsgeek.com/2015/05/16/a-statisticians-initial-experiences-of-gitgithub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endParaRPr lang="en-US" sz="20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1670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Questions?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02" y="685507"/>
            <a:ext cx="2529396" cy="169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33" y="3449314"/>
            <a:ext cx="3401767" cy="3401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24" y="293786"/>
            <a:ext cx="219456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8242"/>
            <a:ext cx="3159413" cy="3159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" y="10619"/>
            <a:ext cx="3048000" cy="30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2"/>
          <a:stretch/>
        </p:blipFill>
        <p:spPr>
          <a:xfrm>
            <a:off x="5156652" y="4186656"/>
            <a:ext cx="1878695" cy="16885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43" y="3981187"/>
            <a:ext cx="2143125" cy="2143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11" y="3805822"/>
            <a:ext cx="2450203" cy="24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7"/>
            <a:ext cx="10515600" cy="45990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epository</a:t>
            </a:r>
            <a:r>
              <a:rPr lang="en-US" sz="2400" dirty="0" smtClean="0"/>
              <a:t> – directory structure under which all files are stored for a project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70C0"/>
                </a:solidFill>
              </a:rPr>
              <a:t>Local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locally</a:t>
            </a:r>
            <a:r>
              <a:rPr lang="en-US" sz="2000" dirty="0" smtClean="0"/>
              <a:t> on your computer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make their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in their own </a:t>
            </a:r>
            <a:r>
              <a:rPr lang="en-US" sz="1600" dirty="0" smtClean="0">
                <a:solidFill>
                  <a:srgbClr val="0070C0"/>
                </a:solidFill>
              </a:rPr>
              <a:t>local 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R</a:t>
            </a:r>
            <a:r>
              <a:rPr lang="en-US" sz="2000" b="1" dirty="0" smtClean="0">
                <a:solidFill>
                  <a:srgbClr val="0070C0"/>
                </a:solidFill>
              </a:rPr>
              <a:t>emote Repository </a:t>
            </a:r>
            <a:r>
              <a:rPr lang="en-US" sz="2000" b="1" dirty="0" smtClean="0"/>
              <a:t>– </a:t>
            </a:r>
            <a:r>
              <a:rPr lang="en-US" sz="2000" dirty="0" smtClean="0"/>
              <a:t>the repository hosted </a:t>
            </a:r>
            <a:r>
              <a:rPr lang="en-US" sz="2000" u="sng" dirty="0" smtClean="0"/>
              <a:t>remotely</a:t>
            </a:r>
            <a:r>
              <a:rPr lang="en-US" sz="2000" dirty="0" smtClean="0"/>
              <a:t> on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push </a:t>
            </a:r>
            <a:r>
              <a:rPr lang="en-US" sz="1600" dirty="0" smtClean="0"/>
              <a:t>their </a:t>
            </a:r>
            <a:r>
              <a:rPr lang="en-US" sz="1600" b="1" dirty="0" smtClean="0">
                <a:solidFill>
                  <a:srgbClr val="0070C0"/>
                </a:solidFill>
              </a:rPr>
              <a:t>local changes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to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All project contributors </a:t>
            </a:r>
            <a:r>
              <a:rPr lang="en-US" sz="1600" b="1" dirty="0" smtClean="0"/>
              <a:t>pull</a:t>
            </a:r>
            <a:r>
              <a:rPr lang="en-US" sz="1600" dirty="0" smtClean="0"/>
              <a:t> changes (</a:t>
            </a:r>
            <a:r>
              <a:rPr lang="en-US" sz="1600" b="1" dirty="0" smtClean="0"/>
              <a:t>commits</a:t>
            </a:r>
            <a:r>
              <a:rPr lang="en-US" sz="1600" dirty="0" smtClean="0"/>
              <a:t>) from the </a:t>
            </a:r>
            <a:r>
              <a:rPr lang="en-US" sz="1600" b="1" dirty="0" smtClean="0">
                <a:solidFill>
                  <a:srgbClr val="0070C0"/>
                </a:solidFill>
              </a:rPr>
              <a:t>remote repository</a:t>
            </a:r>
            <a:r>
              <a:rPr lang="en-US" sz="1600" dirty="0" smtClean="0"/>
              <a:t> into their </a:t>
            </a:r>
            <a:r>
              <a:rPr lang="en-US" sz="1600" b="1" dirty="0" smtClean="0"/>
              <a:t>local  repositories</a:t>
            </a:r>
            <a:br>
              <a:rPr lang="en-US" sz="1600" b="1" dirty="0" smtClean="0"/>
            </a:br>
            <a:endParaRPr lang="en-US" sz="16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Branches</a:t>
            </a:r>
            <a:r>
              <a:rPr lang="en-US" sz="2400" dirty="0" smtClean="0"/>
              <a:t> – the different workflows or paths in a </a:t>
            </a:r>
            <a:r>
              <a:rPr lang="en-US" sz="2400" b="1" dirty="0" smtClean="0"/>
              <a:t>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repository</a:t>
            </a:r>
            <a:r>
              <a:rPr lang="en-US" sz="2000" dirty="0" smtClean="0"/>
              <a:t> has </a:t>
            </a:r>
            <a:r>
              <a:rPr lang="en-US" sz="2000" i="1" dirty="0" smtClean="0"/>
              <a:t>at least</a:t>
            </a:r>
            <a:r>
              <a:rPr lang="en-US" sz="2000" dirty="0" smtClean="0"/>
              <a:t> one </a:t>
            </a:r>
            <a:r>
              <a:rPr lang="en-US" sz="2000" b="1" dirty="0" smtClean="0"/>
              <a:t>branch</a:t>
            </a:r>
            <a:r>
              <a:rPr lang="en-US" sz="2000" dirty="0" smtClean="0"/>
              <a:t> (the default branch is called </a:t>
            </a:r>
            <a:r>
              <a:rPr lang="en-US" sz="2000" b="1" dirty="0" smtClean="0"/>
              <a:t>master</a:t>
            </a:r>
            <a:r>
              <a:rPr lang="en-US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get sync’d between </a:t>
            </a:r>
            <a:r>
              <a:rPr lang="en-US" sz="2000" b="1" dirty="0" smtClean="0"/>
              <a:t>remote</a:t>
            </a:r>
            <a:r>
              <a:rPr lang="en-US" sz="2000" dirty="0" smtClean="0"/>
              <a:t> and </a:t>
            </a:r>
            <a:r>
              <a:rPr lang="en-US" sz="2000" b="1" dirty="0" smtClean="0"/>
              <a:t>local</a:t>
            </a:r>
            <a:r>
              <a:rPr lang="en-US" sz="2000" dirty="0" smtClean="0"/>
              <a:t> </a:t>
            </a:r>
            <a:r>
              <a:rPr lang="en-US" sz="2000" b="1" dirty="0" smtClean="0"/>
              <a:t>repositories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</a:t>
            </a:r>
            <a:r>
              <a:rPr lang="en-US" sz="2000" b="1" dirty="0" smtClean="0"/>
              <a:t>created</a:t>
            </a:r>
            <a:r>
              <a:rPr lang="en-US" sz="2000" dirty="0" smtClean="0"/>
              <a:t>, </a:t>
            </a:r>
            <a:r>
              <a:rPr lang="en-US" sz="2000" b="1" dirty="0" smtClean="0"/>
              <a:t>deleted</a:t>
            </a:r>
            <a:r>
              <a:rPr lang="en-US" sz="2000" dirty="0" smtClean="0"/>
              <a:t>, and </a:t>
            </a:r>
            <a:r>
              <a:rPr lang="en-US" sz="2000" b="1" dirty="0" smtClean="0"/>
              <a:t>merged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Branches can be used as a </a:t>
            </a:r>
            <a:r>
              <a:rPr lang="en-US" sz="2000" i="1" dirty="0" smtClean="0"/>
              <a:t>playground</a:t>
            </a:r>
            <a:r>
              <a:rPr lang="en-US" sz="2000" dirty="0" smtClean="0"/>
              <a:t> for your changes so that they do not interfere with the </a:t>
            </a:r>
            <a:r>
              <a:rPr lang="en-US" sz="2000" b="1" dirty="0" smtClean="0"/>
              <a:t>master</a:t>
            </a:r>
            <a:r>
              <a:rPr lang="en-US" sz="2000" dirty="0" smtClean="0"/>
              <a:t> branch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Clone </a:t>
            </a:r>
            <a:r>
              <a:rPr lang="en-US" sz="2400" dirty="0" smtClean="0"/>
              <a:t>– the process of creating a </a:t>
            </a:r>
            <a:r>
              <a:rPr lang="en-US" sz="2400" b="1" dirty="0" smtClean="0"/>
              <a:t>local copy</a:t>
            </a:r>
            <a:r>
              <a:rPr lang="en-US" sz="2400" dirty="0" smtClean="0"/>
              <a:t> of a </a:t>
            </a:r>
            <a:r>
              <a:rPr lang="en-US" sz="2400" b="1" dirty="0" smtClean="0"/>
              <a:t>remote repository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4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946"/>
            <a:ext cx="10515600" cy="51222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Commit </a:t>
            </a:r>
            <a:r>
              <a:rPr lang="en-US" sz="2400" dirty="0" smtClean="0"/>
              <a:t>– a change (or snapshot in time)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branch</a:t>
            </a:r>
            <a:r>
              <a:rPr lang="en-US" sz="2000" dirty="0" smtClean="0"/>
              <a:t> consists of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b="1" dirty="0" smtClean="0"/>
              <a:t>commit</a:t>
            </a:r>
            <a:r>
              <a:rPr lang="en-US" sz="2000" dirty="0" smtClean="0"/>
              <a:t> has a unique SHA or hash (40 character checksum) by which it is identified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 commit considers only </a:t>
            </a:r>
            <a:r>
              <a:rPr lang="en-US" sz="2000" b="1" dirty="0" smtClean="0"/>
              <a:t>diffs</a:t>
            </a:r>
            <a:r>
              <a:rPr lang="en-US" sz="2000" dirty="0" smtClean="0"/>
              <a:t> or </a:t>
            </a:r>
            <a:r>
              <a:rPr lang="en-US" sz="2000" b="1" dirty="0" smtClean="0"/>
              <a:t>deltas</a:t>
            </a:r>
            <a:r>
              <a:rPr lang="en-US" sz="2000" dirty="0" smtClean="0"/>
              <a:t> from the previous commit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Checkout </a:t>
            </a:r>
            <a:r>
              <a:rPr lang="en-US" sz="2400" dirty="0" smtClean="0"/>
              <a:t>– the process of selecting a specific </a:t>
            </a:r>
            <a:r>
              <a:rPr lang="en-US" sz="2400" b="1" dirty="0" smtClean="0"/>
              <a:t>branch</a:t>
            </a:r>
            <a:r>
              <a:rPr lang="en-US" sz="2400" dirty="0" smtClean="0"/>
              <a:t> or </a:t>
            </a:r>
            <a:r>
              <a:rPr lang="en-US" sz="2400" b="1" dirty="0" smtClean="0"/>
              <a:t>commit</a:t>
            </a:r>
            <a:r>
              <a:rPr lang="en-US" sz="2400" dirty="0" smtClean="0"/>
              <a:t> (snapshot)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Pull </a:t>
            </a:r>
            <a:r>
              <a:rPr lang="en-US" sz="2400" dirty="0" smtClean="0"/>
              <a:t>– the process of </a:t>
            </a:r>
            <a:r>
              <a:rPr lang="en-US" sz="2400" b="1" dirty="0" smtClean="0">
                <a:solidFill>
                  <a:srgbClr val="0070C0"/>
                </a:solidFill>
              </a:rPr>
              <a:t>fetching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commits from the </a:t>
            </a:r>
            <a:r>
              <a:rPr lang="en-US" sz="2400" b="1" dirty="0" smtClean="0"/>
              <a:t>remote repository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merging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the differences into the </a:t>
            </a:r>
            <a:r>
              <a:rPr lang="en-US" sz="2400" b="1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Fetch – </a:t>
            </a:r>
            <a:r>
              <a:rPr lang="en-US" sz="2000" dirty="0" smtClean="0"/>
              <a:t>get/copy commits from the remote repository, into the local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Merge – </a:t>
            </a:r>
            <a:r>
              <a:rPr lang="en-US" sz="2000" dirty="0" smtClean="0"/>
              <a:t>account for all differences between the local repository and remote repository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</a:rPr>
              <a:t>Push </a:t>
            </a:r>
            <a:r>
              <a:rPr lang="en-US" sz="2400" dirty="0" smtClean="0"/>
              <a:t>– send changes from the </a:t>
            </a:r>
            <a:r>
              <a:rPr lang="en-US" sz="2400" b="1" dirty="0" smtClean="0"/>
              <a:t>local repository</a:t>
            </a:r>
            <a:r>
              <a:rPr lang="en-US" sz="2400" dirty="0" smtClean="0"/>
              <a:t> to the </a:t>
            </a:r>
            <a:r>
              <a:rPr lang="en-US" sz="2400" b="1" dirty="0" smtClean="0"/>
              <a:t>remote repository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This is frequently preceded by a </a:t>
            </a:r>
            <a:r>
              <a:rPr lang="en-US" sz="2000" b="1" dirty="0" smtClean="0"/>
              <a:t>pull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Permissions in the remote repository may prevent you from performing a </a:t>
            </a:r>
            <a:r>
              <a:rPr lang="en-US" sz="2000" b="1" dirty="0" smtClean="0"/>
              <a:t>push</a:t>
            </a:r>
            <a:r>
              <a:rPr lang="en-US" sz="2000" dirty="0" smtClean="0"/>
              <a:t> and may instead require a formal </a:t>
            </a:r>
            <a:r>
              <a:rPr lang="en-US" sz="2000" b="1" dirty="0" smtClean="0"/>
              <a:t>pull-request </a:t>
            </a:r>
            <a:r>
              <a:rPr lang="en-US" sz="2000" dirty="0" smtClean="0"/>
              <a:t>(e.g. merge-request) through GitHub / </a:t>
            </a:r>
            <a:r>
              <a:rPr lang="en-US" sz="2000" dirty="0" err="1" smtClean="0"/>
              <a:t>GitLab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332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Definition of Terms (Visually)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30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Consider a </a:t>
            </a:r>
            <a:r>
              <a:rPr lang="en-US" sz="2400" b="1" dirty="0" smtClean="0"/>
              <a:t>remote</a:t>
            </a:r>
            <a:r>
              <a:rPr lang="en-US" sz="2400" dirty="0" smtClean="0"/>
              <a:t> </a:t>
            </a:r>
            <a:r>
              <a:rPr lang="en-US" sz="2400" b="1" dirty="0" smtClean="0"/>
              <a:t>repository</a:t>
            </a:r>
            <a:r>
              <a:rPr lang="en-US" sz="2400" dirty="0" smtClean="0"/>
              <a:t> with one </a:t>
            </a:r>
            <a:r>
              <a:rPr lang="en-US" sz="2400" b="1" dirty="0" smtClean="0"/>
              <a:t>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Dots represent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Small arrows represent </a:t>
            </a:r>
            <a:r>
              <a:rPr lang="en-US" sz="2000" b="1" dirty="0" smtClean="0"/>
              <a:t>pointers</a:t>
            </a:r>
            <a:r>
              <a:rPr lang="en-US" sz="2000" dirty="0" smtClean="0"/>
              <a:t> to </a:t>
            </a:r>
            <a:r>
              <a:rPr lang="en-US" sz="2000" b="1" dirty="0" smtClean="0"/>
              <a:t>commits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31462" y="3746612"/>
            <a:ext cx="533103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31462" y="3342011"/>
            <a:ext cx="9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remote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1462" y="3746612"/>
            <a:ext cx="76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</a:rPr>
              <a:t>local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7474" y="2312980"/>
            <a:ext cx="1223248" cy="10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73436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93674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16745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36983" y="224546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>
            <a:off x="7353905" y="1974457"/>
            <a:ext cx="151658" cy="271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5800" y="2109963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master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7505563" y="1940460"/>
            <a:ext cx="147242" cy="305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89379" y="1636715"/>
            <a:ext cx="971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9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3823</Words>
  <Application>Microsoft Office PowerPoint</Application>
  <PresentationFormat>Widescreen</PresentationFormat>
  <Paragraphs>1309</Paragraphs>
  <Slides>69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Office Theme</vt:lpstr>
      <vt:lpstr>Introduction to Git for Version Control</vt:lpstr>
      <vt:lpstr>Outline of Topics</vt:lpstr>
      <vt:lpstr>1. What is Git? Why use Git?</vt:lpstr>
      <vt:lpstr>1. What is GitHub? Why use GitHub?</vt:lpstr>
      <vt:lpstr>1. Flexible Workflow Styles Supported by Git</vt:lpstr>
      <vt:lpstr>1. Flexible Workflow Styles Supported by Git</vt:lpstr>
      <vt:lpstr>2. Definition of Terms</vt:lpstr>
      <vt:lpstr>2. Definition of Terms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Definition of Terms (Visually)</vt:lpstr>
      <vt:lpstr>2. Snapshot of Git Repositories</vt:lpstr>
      <vt:lpstr>3. Navigating with Git</vt:lpstr>
      <vt:lpstr>3. Common and Useful Commands</vt:lpstr>
      <vt:lpstr>3. Common and Useful Commands</vt:lpstr>
      <vt:lpstr>3. Common and Useful Commands</vt:lpstr>
      <vt:lpstr>3. Common and Useful Commands</vt:lpstr>
      <vt:lpstr>PowerPoint Presentation</vt:lpstr>
      <vt:lpstr>PowerPoint Presentation</vt:lpstr>
      <vt:lpstr>PowerPoint Presentation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Common and Useful Commands (Visually)</vt:lpstr>
      <vt:lpstr>3. Typical Workflow with Common Commands</vt:lpstr>
      <vt:lpstr>4. Step-by-Step Walkthrough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*** Forking vs Cloning ***</vt:lpstr>
      <vt:lpstr>*** Forking vs Cloning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*** Forking vs Cloning (Visualized) ***</vt:lpstr>
      <vt:lpstr>5. Getting Set-Up with Git</vt:lpstr>
      <vt:lpstr>6. Topics Not Covered…</vt:lpstr>
      <vt:lpstr>Useful 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for Version Control</dc:title>
  <dc:creator>database89</dc:creator>
  <cp:lastModifiedBy>database89</cp:lastModifiedBy>
  <cp:revision>84</cp:revision>
  <dcterms:created xsi:type="dcterms:W3CDTF">2019-11-17T00:45:33Z</dcterms:created>
  <dcterms:modified xsi:type="dcterms:W3CDTF">2019-12-03T07:02:37Z</dcterms:modified>
</cp:coreProperties>
</file>