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60" r:id="rId4"/>
    <p:sldId id="309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310" r:id="rId36"/>
    <p:sldId id="291" r:id="rId37"/>
    <p:sldId id="292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11" r:id="rId54"/>
    <p:sldId id="259" r:id="rId55"/>
    <p:sldId id="258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03BF9-313D-4F87-AF9C-7598FC31744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5136F-0794-44EE-8E75-D4E7EA590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7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60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40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81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30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85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4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85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13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73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59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21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58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62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71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03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69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12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8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54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25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76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E7DD-30DF-4BA1-8E08-C3EE3F4E995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ECEF-AA81-4A12-9C3E-732E2E08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9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E7DD-30DF-4BA1-8E08-C3EE3F4E995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ECEF-AA81-4A12-9C3E-732E2E08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1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E7DD-30DF-4BA1-8E08-C3EE3F4E995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ECEF-AA81-4A12-9C3E-732E2E08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1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E7DD-30DF-4BA1-8E08-C3EE3F4E995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ECEF-AA81-4A12-9C3E-732E2E08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9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E7DD-30DF-4BA1-8E08-C3EE3F4E995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ECEF-AA81-4A12-9C3E-732E2E08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1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E7DD-30DF-4BA1-8E08-C3EE3F4E995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ECEF-AA81-4A12-9C3E-732E2E08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6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E7DD-30DF-4BA1-8E08-C3EE3F4E995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ECEF-AA81-4A12-9C3E-732E2E08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6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E7DD-30DF-4BA1-8E08-C3EE3F4E995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ECEF-AA81-4A12-9C3E-732E2E08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3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E7DD-30DF-4BA1-8E08-C3EE3F4E995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ECEF-AA81-4A12-9C3E-732E2E08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6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E7DD-30DF-4BA1-8E08-C3EE3F4E995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ECEF-AA81-4A12-9C3E-732E2E08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E7DD-30DF-4BA1-8E08-C3EE3F4E995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ECEF-AA81-4A12-9C3E-732E2E08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4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EE7DD-30DF-4BA1-8E08-C3EE3F4E995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DECEF-AA81-4A12-9C3E-732E2E08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git-scm.com/do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estatsgeek.com/2015/05/16/a-statisticians-initial-experiences-of-gitgithub" TargetMode="External"/><Relationship Id="rId4" Type="http://schemas.openxmlformats.org/officeDocument/2006/relationships/hyperlink" Target="https://kbroman.org/github_tutorial" TargetMode="Externa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Introduction to </a:t>
            </a:r>
            <a:r>
              <a:rPr lang="en-US" b="1" dirty="0" err="1" smtClean="0"/>
              <a:t>Git</a:t>
            </a:r>
            <a:r>
              <a:rPr lang="en-US" b="1" dirty="0" smtClean="0"/>
              <a:t> for Version Control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tutorial is aimed at Data Scientists and Statisticians</a:t>
            </a:r>
          </a:p>
          <a:p>
            <a:endParaRPr lang="en-US" dirty="0"/>
          </a:p>
          <a:p>
            <a:r>
              <a:rPr lang="en-US" dirty="0" smtClean="0"/>
              <a:t>Presented by: Pavan Datta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61" b="25954"/>
          <a:stretch/>
        </p:blipFill>
        <p:spPr>
          <a:xfrm>
            <a:off x="8985504" y="226314"/>
            <a:ext cx="3206496" cy="9022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52" y="279813"/>
            <a:ext cx="2391609" cy="7952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6" y="5831508"/>
            <a:ext cx="2690805" cy="91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8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Definition of Terms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Consider a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remote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repository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with one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branch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Dots represent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commits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Small arrows represent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pointers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commits</a:t>
            </a:r>
          </a:p>
          <a:p>
            <a:pPr marL="457200" lvl="1" indent="0">
              <a:buNone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Clone</a:t>
            </a:r>
            <a:r>
              <a:rPr lang="en-US" sz="2400" dirty="0" smtClean="0"/>
              <a:t> the remote repository locally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8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0070C0"/>
                  </a:solidFill>
                </a:rPr>
                <a:t>local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855800" y="1636715"/>
            <a:ext cx="2604623" cy="811802"/>
            <a:chOff x="5855800" y="1636715"/>
            <a:chExt cx="2604623" cy="81180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577474" y="2312980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6773436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3674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16745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436983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endCxn id="16" idx="0"/>
            </p:cNvCxnSpPr>
            <p:nvPr/>
          </p:nvCxnSpPr>
          <p:spPr>
            <a:xfrm>
              <a:off x="7353905" y="1974457"/>
              <a:ext cx="151658" cy="27101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855800" y="2109963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endCxn id="16" idx="0"/>
            </p:cNvCxnSpPr>
            <p:nvPr/>
          </p:nvCxnSpPr>
          <p:spPr>
            <a:xfrm flipH="1">
              <a:off x="7505563" y="1940460"/>
              <a:ext cx="147242" cy="305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489379" y="1636715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855800" y="4188772"/>
            <a:ext cx="2604623" cy="811802"/>
            <a:chOff x="5855800" y="1636715"/>
            <a:chExt cx="2604623" cy="811802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577474" y="2312980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endCxn id="27" idx="0"/>
            </p:cNvCxnSpPr>
            <p:nvPr/>
          </p:nvCxnSpPr>
          <p:spPr>
            <a:xfrm>
              <a:off x="7353905" y="1974457"/>
              <a:ext cx="151658" cy="27101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2109963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/>
            <p:cNvCxnSpPr>
              <a:endCxn id="27" idx="0"/>
            </p:cNvCxnSpPr>
            <p:nvPr/>
          </p:nvCxnSpPr>
          <p:spPr>
            <a:xfrm flipH="1">
              <a:off x="7505563" y="1940460"/>
              <a:ext cx="147242" cy="305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489379" y="1636715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</p:grpSp>
      <p:sp>
        <p:nvSpPr>
          <p:cNvPr id="7" name="Down Arrow 6"/>
          <p:cNvSpPr/>
          <p:nvPr/>
        </p:nvSpPr>
        <p:spPr>
          <a:xfrm>
            <a:off x="6851863" y="2695698"/>
            <a:ext cx="607198" cy="1830815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78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Definition of Terms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Consider a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remote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repository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with one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branch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Dots represent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commits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Small arrows represent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pointers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commits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Clone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the remote repository locally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Create a new </a:t>
            </a:r>
            <a:r>
              <a:rPr lang="en-US" sz="2400" b="1" dirty="0" smtClean="0"/>
              <a:t>branch</a:t>
            </a:r>
            <a:r>
              <a:rPr lang="en-US" sz="2400" dirty="0" smtClean="0"/>
              <a:t> in the </a:t>
            </a:r>
            <a:r>
              <a:rPr lang="en-US" sz="2400" b="1" dirty="0" smtClean="0"/>
              <a:t>local</a:t>
            </a:r>
            <a:r>
              <a:rPr lang="en-US" sz="2400" dirty="0" smtClean="0"/>
              <a:t> </a:t>
            </a:r>
            <a:r>
              <a:rPr lang="en-US" sz="2400" b="1" dirty="0" smtClean="0"/>
              <a:t>repository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8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0070C0"/>
                  </a:solidFill>
                </a:rPr>
                <a:t>local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855800" y="1636715"/>
            <a:ext cx="2604623" cy="811802"/>
            <a:chOff x="5855800" y="1636715"/>
            <a:chExt cx="2604623" cy="81180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577474" y="2312980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6773436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3674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16745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436983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endCxn id="16" idx="0"/>
            </p:cNvCxnSpPr>
            <p:nvPr/>
          </p:nvCxnSpPr>
          <p:spPr>
            <a:xfrm>
              <a:off x="7353905" y="1974457"/>
              <a:ext cx="151658" cy="27101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855800" y="2109963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endCxn id="16" idx="0"/>
            </p:cNvCxnSpPr>
            <p:nvPr/>
          </p:nvCxnSpPr>
          <p:spPr>
            <a:xfrm flipH="1">
              <a:off x="7505563" y="1940460"/>
              <a:ext cx="147242" cy="305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489379" y="1636715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855800" y="4188772"/>
            <a:ext cx="2604623" cy="811802"/>
            <a:chOff x="5855800" y="1636715"/>
            <a:chExt cx="2604623" cy="811802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577474" y="2312980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endCxn id="27" idx="0"/>
            </p:cNvCxnSpPr>
            <p:nvPr/>
          </p:nvCxnSpPr>
          <p:spPr>
            <a:xfrm>
              <a:off x="7353905" y="1974457"/>
              <a:ext cx="151658" cy="27101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2109963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/>
            <p:cNvCxnSpPr>
              <a:endCxn id="27" idx="0"/>
            </p:cNvCxnSpPr>
            <p:nvPr/>
          </p:nvCxnSpPr>
          <p:spPr>
            <a:xfrm flipH="1">
              <a:off x="7505563" y="1940460"/>
              <a:ext cx="147242" cy="305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489379" y="1636715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</p:grpSp>
      <p:cxnSp>
        <p:nvCxnSpPr>
          <p:cNvPr id="32" name="Straight Arrow Connector 31"/>
          <p:cNvCxnSpPr>
            <a:endCxn id="27" idx="4"/>
          </p:cNvCxnSpPr>
          <p:nvPr/>
        </p:nvCxnSpPr>
        <p:spPr>
          <a:xfrm flipV="1">
            <a:off x="7505563" y="4934686"/>
            <a:ext cx="0" cy="3377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66767" y="5238873"/>
            <a:ext cx="1077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B050"/>
                </a:solidFill>
              </a:rPr>
              <a:t>mybranch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760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Definition of Terms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Clone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the remote repository locally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Create a new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branch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in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local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repository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Make </a:t>
            </a:r>
            <a:r>
              <a:rPr lang="en-US" sz="2400" b="1" dirty="0" smtClean="0"/>
              <a:t>commits</a:t>
            </a:r>
            <a:r>
              <a:rPr lang="en-US" sz="2400" dirty="0" smtClean="0"/>
              <a:t> to the </a:t>
            </a:r>
            <a:r>
              <a:rPr lang="en-US" sz="2400" b="1" dirty="0" smtClean="0"/>
              <a:t>new branch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 smtClean="0"/>
              <a:t>Head</a:t>
            </a:r>
            <a:r>
              <a:rPr lang="en-US" sz="2000" dirty="0" smtClean="0"/>
              <a:t> is a pointer the current commit in your workspace</a:t>
            </a:r>
            <a:endParaRPr lang="en-US" sz="2000" b="1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8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0070C0"/>
                  </a:solidFill>
                </a:rPr>
                <a:t>local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855800" y="1636715"/>
            <a:ext cx="2604623" cy="811802"/>
            <a:chOff x="5855800" y="1636715"/>
            <a:chExt cx="2604623" cy="81180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577474" y="2312980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6773436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3674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16745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436983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endCxn id="16" idx="0"/>
            </p:cNvCxnSpPr>
            <p:nvPr/>
          </p:nvCxnSpPr>
          <p:spPr>
            <a:xfrm>
              <a:off x="7353905" y="1974457"/>
              <a:ext cx="151658" cy="27101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855800" y="2109963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endCxn id="16" idx="0"/>
            </p:cNvCxnSpPr>
            <p:nvPr/>
          </p:nvCxnSpPr>
          <p:spPr>
            <a:xfrm flipH="1">
              <a:off x="7505563" y="1940460"/>
              <a:ext cx="147242" cy="305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489379" y="1636715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855800" y="4499172"/>
            <a:ext cx="2955714" cy="1249811"/>
            <a:chOff x="5855800" y="4499172"/>
            <a:chExt cx="2955714" cy="1249811"/>
          </a:xfrm>
        </p:grpSpPr>
        <p:cxnSp>
          <p:nvCxnSpPr>
            <p:cNvPr id="39" name="Straight Connector 38"/>
            <p:cNvCxnSpPr>
              <a:stCxn id="27" idx="1"/>
              <a:endCxn id="35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577474" y="4865037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endCxn id="27" idx="0"/>
            </p:cNvCxnSpPr>
            <p:nvPr/>
          </p:nvCxnSpPr>
          <p:spPr>
            <a:xfrm>
              <a:off x="7505563" y="4499172"/>
              <a:ext cx="0" cy="29835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8492452" y="4951360"/>
              <a:ext cx="9780" cy="305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173390" y="4662020"/>
              <a:ext cx="63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3734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Definition of Terms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Create a new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branch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in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local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repository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Make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commits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to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new branch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Head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is a pointer the current commit in your workspace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Push</a:t>
            </a:r>
            <a:r>
              <a:rPr lang="en-US" sz="2400" dirty="0" smtClean="0"/>
              <a:t> all commits associated with the </a:t>
            </a:r>
            <a:r>
              <a:rPr lang="en-US" sz="2400" b="1" dirty="0" smtClean="0"/>
              <a:t>new branch</a:t>
            </a:r>
            <a:r>
              <a:rPr lang="en-US" sz="2400" dirty="0" smtClean="0"/>
              <a:t> to the </a:t>
            </a:r>
            <a:r>
              <a:rPr lang="en-US" sz="2400" b="1" dirty="0" smtClean="0"/>
              <a:t>remote repository</a:t>
            </a:r>
            <a:endParaRPr lang="en-US" sz="20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b="1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8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0070C0"/>
                  </a:solidFill>
                </a:rPr>
                <a:t>local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855800" y="4499172"/>
            <a:ext cx="2955714" cy="1249811"/>
            <a:chOff x="5855800" y="4499172"/>
            <a:chExt cx="2955714" cy="1249811"/>
          </a:xfrm>
        </p:grpSpPr>
        <p:cxnSp>
          <p:nvCxnSpPr>
            <p:cNvPr id="39" name="Straight Connector 38"/>
            <p:cNvCxnSpPr>
              <a:stCxn id="27" idx="1"/>
              <a:endCxn id="35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577474" y="4865037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endCxn id="27" idx="0"/>
            </p:cNvCxnSpPr>
            <p:nvPr/>
          </p:nvCxnSpPr>
          <p:spPr>
            <a:xfrm>
              <a:off x="7505563" y="4499172"/>
              <a:ext cx="0" cy="29835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8492452" y="4951360"/>
              <a:ext cx="9780" cy="305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173390" y="4662020"/>
              <a:ext cx="63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855800" y="1636715"/>
            <a:ext cx="2955558" cy="1557634"/>
            <a:chOff x="5855800" y="1636715"/>
            <a:chExt cx="2955558" cy="1557634"/>
          </a:xfrm>
        </p:grpSpPr>
        <p:cxnSp>
          <p:nvCxnSpPr>
            <p:cNvPr id="41" name="Straight Connector 40"/>
            <p:cNvCxnSpPr>
              <a:endCxn id="55" idx="5"/>
            </p:cNvCxnSpPr>
            <p:nvPr/>
          </p:nvCxnSpPr>
          <p:spPr>
            <a:xfrm>
              <a:off x="7471037" y="226297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5855800" y="1636715"/>
              <a:ext cx="2604623" cy="811802"/>
              <a:chOff x="5855800" y="1636715"/>
              <a:chExt cx="2604623" cy="811802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6577474" y="2312980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6773436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993674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216745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436983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endCxn id="16" idx="0"/>
              </p:cNvCxnSpPr>
              <p:nvPr/>
            </p:nvCxnSpPr>
            <p:spPr>
              <a:xfrm>
                <a:off x="7353905" y="1974457"/>
                <a:ext cx="151658" cy="27101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5855800" y="2109963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1" name="Straight Arrow Connector 20"/>
              <p:cNvCxnSpPr>
                <a:endCxn id="16" idx="0"/>
              </p:cNvCxnSpPr>
              <p:nvPr/>
            </p:nvCxnSpPr>
            <p:spPr>
              <a:xfrm flipH="1">
                <a:off x="7505563" y="1940460"/>
                <a:ext cx="147242" cy="3050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7489379" y="1636715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 flipV="1">
              <a:off x="8516199" y="2856638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591441" y="2612840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7588110" y="278698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7784072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8004310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8227381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8447619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Down Arrow 58"/>
          <p:cNvSpPr/>
          <p:nvPr/>
        </p:nvSpPr>
        <p:spPr>
          <a:xfrm flipV="1">
            <a:off x="7725799" y="2938458"/>
            <a:ext cx="607198" cy="1830815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3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 flipH="1">
            <a:off x="8459552" y="4817078"/>
            <a:ext cx="430108" cy="57357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Definition of Terms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Make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commits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to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new branch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Head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is a pointer the current commit in your workspace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Push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all commits associated with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new branch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to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remote repository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Merge </a:t>
            </a:r>
            <a:r>
              <a:rPr lang="en-US" sz="2400" dirty="0" smtClean="0"/>
              <a:t>the </a:t>
            </a:r>
            <a:r>
              <a:rPr lang="en-US" sz="2400" b="1" dirty="0" smtClean="0"/>
              <a:t>new</a:t>
            </a:r>
            <a:r>
              <a:rPr lang="en-US" sz="2400" dirty="0" smtClean="0"/>
              <a:t> branch into the </a:t>
            </a:r>
            <a:r>
              <a:rPr lang="en-US" sz="2400" b="1" dirty="0" smtClean="0"/>
              <a:t>master</a:t>
            </a:r>
            <a:r>
              <a:rPr lang="en-US" sz="2400" dirty="0" smtClean="0"/>
              <a:t> branch</a:t>
            </a:r>
            <a:endParaRPr lang="en-US" sz="24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b="1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8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0070C0"/>
                  </a:solidFill>
                </a:rPr>
                <a:t>local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39" name="Straight Connector 38"/>
          <p:cNvCxnSpPr>
            <a:stCxn id="27" idx="1"/>
            <a:endCxn id="35" idx="5"/>
          </p:cNvCxnSpPr>
          <p:nvPr/>
        </p:nvCxnSpPr>
        <p:spPr>
          <a:xfrm>
            <a:off x="7457070" y="4817613"/>
            <a:ext cx="430108" cy="57357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577474" y="4860166"/>
            <a:ext cx="270799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3436" y="479752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993674" y="479752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216745" y="479752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436983" y="479752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663175" y="4477277"/>
            <a:ext cx="173130" cy="3078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55800" y="4662020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master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793025" y="4181205"/>
            <a:ext cx="638124" cy="614329"/>
            <a:chOff x="8302862" y="4662020"/>
            <a:chExt cx="638124" cy="614329"/>
          </a:xfrm>
        </p:grpSpPr>
        <p:cxnSp>
          <p:nvCxnSpPr>
            <p:cNvPr id="30" name="Straight Arrow Connector 29"/>
            <p:cNvCxnSpPr>
              <a:endCxn id="51" idx="7"/>
            </p:cNvCxnSpPr>
            <p:nvPr/>
          </p:nvCxnSpPr>
          <p:spPr>
            <a:xfrm flipH="1">
              <a:off x="8395366" y="4951360"/>
              <a:ext cx="106866" cy="3249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302862" y="4662020"/>
              <a:ext cx="63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V="1">
            <a:off x="8502232" y="5411272"/>
            <a:ext cx="0" cy="3377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577474" y="5167474"/>
            <a:ext cx="1077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B050"/>
                </a:solidFill>
              </a:rPr>
              <a:t>mybranch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7574143" y="5341623"/>
            <a:ext cx="1223248" cy="10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770105" y="5274112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990343" y="5274112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213414" y="5274112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433652" y="5274112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855800" y="1636715"/>
            <a:ext cx="2955558" cy="1557634"/>
            <a:chOff x="5855800" y="1636715"/>
            <a:chExt cx="2955558" cy="1557634"/>
          </a:xfrm>
        </p:grpSpPr>
        <p:cxnSp>
          <p:nvCxnSpPr>
            <p:cNvPr id="41" name="Straight Connector 40"/>
            <p:cNvCxnSpPr>
              <a:endCxn id="55" idx="5"/>
            </p:cNvCxnSpPr>
            <p:nvPr/>
          </p:nvCxnSpPr>
          <p:spPr>
            <a:xfrm>
              <a:off x="7471037" y="226297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5855800" y="1636715"/>
              <a:ext cx="2604623" cy="811802"/>
              <a:chOff x="5855800" y="1636715"/>
              <a:chExt cx="2604623" cy="811802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6577474" y="2312980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6773436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993674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216745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436983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endCxn id="16" idx="0"/>
              </p:cNvCxnSpPr>
              <p:nvPr/>
            </p:nvCxnSpPr>
            <p:spPr>
              <a:xfrm>
                <a:off x="7353905" y="1974457"/>
                <a:ext cx="151658" cy="27101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5855800" y="2109963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1" name="Straight Arrow Connector 20"/>
              <p:cNvCxnSpPr>
                <a:endCxn id="16" idx="0"/>
              </p:cNvCxnSpPr>
              <p:nvPr/>
            </p:nvCxnSpPr>
            <p:spPr>
              <a:xfrm flipH="1">
                <a:off x="7505563" y="1940460"/>
                <a:ext cx="147242" cy="3050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7489379" y="1636715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 flipV="1">
              <a:off x="8516199" y="2856638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591441" y="2612840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7588110" y="278698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7784072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8004310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8227381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8447619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Oval 50"/>
          <p:cNvSpPr/>
          <p:nvPr/>
        </p:nvSpPr>
        <p:spPr>
          <a:xfrm>
            <a:off x="8787081" y="4791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90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Definition of Terms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Push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all commits associated with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new branch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to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remote repository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Merge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branch into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master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branch</a:t>
            </a:r>
            <a:endParaRPr lang="en-US" sz="2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Push</a:t>
            </a:r>
            <a:r>
              <a:rPr lang="en-US" sz="2400" dirty="0" smtClean="0"/>
              <a:t> all changes to the remote repository</a:t>
            </a:r>
            <a:endParaRPr lang="en-US" sz="24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8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0070C0"/>
                  </a:solidFill>
                </a:rPr>
                <a:t>local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55800" y="4181205"/>
            <a:ext cx="3575349" cy="1567778"/>
            <a:chOff x="5855800" y="4181205"/>
            <a:chExt cx="3575349" cy="1567778"/>
          </a:xfrm>
        </p:grpSpPr>
        <p:cxnSp>
          <p:nvCxnSpPr>
            <p:cNvPr id="48" name="Straight Connector 47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7" idx="1"/>
              <a:endCxn id="35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577474" y="4860166"/>
              <a:ext cx="2707998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663175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793025" y="4181205"/>
              <a:ext cx="638124" cy="614329"/>
              <a:chOff x="8302862" y="4662020"/>
              <a:chExt cx="638124" cy="614329"/>
            </a:xfrm>
          </p:grpSpPr>
          <p:cxnSp>
            <p:nvCxnSpPr>
              <p:cNvPr id="30" name="Straight Arrow Connector 29"/>
              <p:cNvCxnSpPr>
                <a:endCxn id="51" idx="7"/>
              </p:cNvCxnSpPr>
              <p:nvPr/>
            </p:nvCxnSpPr>
            <p:spPr>
              <a:xfrm flipH="1">
                <a:off x="8395366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8302862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Down Arrow 46"/>
          <p:cNvSpPr/>
          <p:nvPr/>
        </p:nvSpPr>
        <p:spPr>
          <a:xfrm flipV="1">
            <a:off x="7725799" y="2938458"/>
            <a:ext cx="607198" cy="1830815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860173" y="1625855"/>
            <a:ext cx="3575349" cy="1567778"/>
            <a:chOff x="5855800" y="4181205"/>
            <a:chExt cx="3575349" cy="1567778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4" idx="1"/>
              <a:endCxn id="71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577474" y="4860166"/>
              <a:ext cx="2707998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8663175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8793025" y="4181205"/>
              <a:ext cx="638124" cy="614329"/>
              <a:chOff x="8302862" y="4662020"/>
              <a:chExt cx="638124" cy="614329"/>
            </a:xfrm>
          </p:grpSpPr>
          <p:cxnSp>
            <p:nvCxnSpPr>
              <p:cNvPr id="76" name="Straight Arrow Connector 75"/>
              <p:cNvCxnSpPr>
                <a:endCxn id="75" idx="7"/>
              </p:cNvCxnSpPr>
              <p:nvPr/>
            </p:nvCxnSpPr>
            <p:spPr>
              <a:xfrm flipH="1">
                <a:off x="8395366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8302862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68" name="Straight Arrow Connector 67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0742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Definition of Terms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Merge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branch into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master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branch</a:t>
            </a:r>
            <a:endParaRPr lang="en-US" sz="2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Push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all changes to the remote repository</a:t>
            </a:r>
            <a:endParaRPr lang="en-US" sz="2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Suppose another developer </a:t>
            </a:r>
            <a:r>
              <a:rPr lang="en-US" sz="2400" b="1" dirty="0" smtClean="0"/>
              <a:t>pushes</a:t>
            </a:r>
            <a:r>
              <a:rPr lang="en-US" sz="2400" dirty="0" smtClean="0"/>
              <a:t> changes to the </a:t>
            </a:r>
            <a:r>
              <a:rPr lang="en-US" sz="2400" b="1" dirty="0" smtClean="0"/>
              <a:t>remote repository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841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070C0"/>
                  </a:solidFill>
                </a:rPr>
                <a:t>l</a:t>
              </a:r>
              <a:r>
                <a:rPr lang="en-US" b="1" dirty="0" smtClean="0">
                  <a:solidFill>
                    <a:srgbClr val="0070C0"/>
                  </a:solidFill>
                </a:rPr>
                <a:t>ocal 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55800" y="4181205"/>
            <a:ext cx="3575349" cy="1567778"/>
            <a:chOff x="5855800" y="4181205"/>
            <a:chExt cx="3575349" cy="1567778"/>
          </a:xfrm>
        </p:grpSpPr>
        <p:cxnSp>
          <p:nvCxnSpPr>
            <p:cNvPr id="48" name="Straight Connector 47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7" idx="1"/>
              <a:endCxn id="35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577474" y="4860166"/>
              <a:ext cx="2707998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663175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793025" y="4181205"/>
              <a:ext cx="638124" cy="614329"/>
              <a:chOff x="8302862" y="4662020"/>
              <a:chExt cx="638124" cy="614329"/>
            </a:xfrm>
          </p:grpSpPr>
          <p:cxnSp>
            <p:nvCxnSpPr>
              <p:cNvPr id="30" name="Straight Arrow Connector 29"/>
              <p:cNvCxnSpPr>
                <a:endCxn id="51" idx="7"/>
              </p:cNvCxnSpPr>
              <p:nvPr/>
            </p:nvCxnSpPr>
            <p:spPr>
              <a:xfrm flipH="1">
                <a:off x="8395366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8302862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Down Arrow 46"/>
          <p:cNvSpPr/>
          <p:nvPr/>
        </p:nvSpPr>
        <p:spPr>
          <a:xfrm flipV="1">
            <a:off x="10711747" y="2938458"/>
            <a:ext cx="607198" cy="1830815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860173" y="1625855"/>
            <a:ext cx="4222709" cy="1567778"/>
            <a:chOff x="5855800" y="4181205"/>
            <a:chExt cx="4222709" cy="1567778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4" idx="1"/>
              <a:endCxn id="71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577474" y="4860166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9310535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9440385" y="4181205"/>
              <a:ext cx="638124" cy="614329"/>
              <a:chOff x="8950222" y="4662020"/>
              <a:chExt cx="638124" cy="614329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 flipH="1">
                <a:off x="9042726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8950222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68" name="Straight Arrow Connector 67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3" name="Straight Connector 92"/>
          <p:cNvCxnSpPr/>
          <p:nvPr/>
        </p:nvCxnSpPr>
        <p:spPr>
          <a:xfrm>
            <a:off x="9912743" y="3735619"/>
            <a:ext cx="0" cy="280803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912743" y="3779243"/>
            <a:ext cx="84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70C0"/>
                </a:solidFill>
              </a:rPr>
              <a:t>l</a:t>
            </a:r>
            <a:r>
              <a:rPr lang="en-US" b="1" dirty="0" smtClean="0">
                <a:solidFill>
                  <a:srgbClr val="0070C0"/>
                </a:solidFill>
              </a:rPr>
              <a:t>ocal 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9010229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233300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9453538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72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Definition of Terms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Push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all changes to the remote repository</a:t>
            </a:r>
            <a:endParaRPr lang="en-US" sz="2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Suppose another developer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pushes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changes to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remote repository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Fetch</a:t>
            </a:r>
            <a:r>
              <a:rPr lang="en-US" sz="2400" dirty="0" smtClean="0"/>
              <a:t> the new commits from the </a:t>
            </a:r>
            <a:r>
              <a:rPr lang="en-US" sz="2400" b="1" dirty="0" smtClean="0"/>
              <a:t>remote repository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0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070C0"/>
                  </a:solidFill>
                </a:rPr>
                <a:t>l</a:t>
              </a:r>
              <a:r>
                <a:rPr lang="en-US" b="1" dirty="0" smtClean="0">
                  <a:solidFill>
                    <a:srgbClr val="0070C0"/>
                  </a:solidFill>
                </a:rPr>
                <a:t>ocal 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55800" y="4181205"/>
            <a:ext cx="3830634" cy="1567778"/>
            <a:chOff x="5855800" y="4181205"/>
            <a:chExt cx="3830634" cy="1567778"/>
          </a:xfrm>
        </p:grpSpPr>
        <p:cxnSp>
          <p:nvCxnSpPr>
            <p:cNvPr id="48" name="Straight Connector 47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7" idx="1"/>
              <a:endCxn id="35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577474" y="4860166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663175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793025" y="4181205"/>
              <a:ext cx="638124" cy="614329"/>
              <a:chOff x="8302862" y="4662020"/>
              <a:chExt cx="638124" cy="614329"/>
            </a:xfrm>
          </p:grpSpPr>
          <p:cxnSp>
            <p:nvCxnSpPr>
              <p:cNvPr id="30" name="Straight Arrow Connector 29"/>
              <p:cNvCxnSpPr>
                <a:endCxn id="51" idx="7"/>
              </p:cNvCxnSpPr>
              <p:nvPr/>
            </p:nvCxnSpPr>
            <p:spPr>
              <a:xfrm flipH="1">
                <a:off x="8395366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8302862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860173" y="1625855"/>
            <a:ext cx="4222709" cy="1567778"/>
            <a:chOff x="5855800" y="4181205"/>
            <a:chExt cx="4222709" cy="1567778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4" idx="1"/>
              <a:endCxn id="71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577474" y="4860166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9310535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9440385" y="4181205"/>
              <a:ext cx="638124" cy="614329"/>
              <a:chOff x="8950222" y="4662020"/>
              <a:chExt cx="638124" cy="614329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 flipH="1">
                <a:off x="9042726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8950222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68" name="Straight Arrow Connector 67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Oval 96"/>
          <p:cNvSpPr/>
          <p:nvPr/>
        </p:nvSpPr>
        <p:spPr>
          <a:xfrm>
            <a:off x="9010229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233300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9453538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9465579" y="2938458"/>
            <a:ext cx="607198" cy="1830815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9015186" y="4791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238257" y="4791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9458495" y="4791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59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Definition of Terms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Suppose another developer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pushes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changes to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remote repository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Fetch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the new commits from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remote repository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Merge</a:t>
            </a:r>
            <a:r>
              <a:rPr lang="en-US" sz="2400" dirty="0" smtClean="0"/>
              <a:t> the differences in your local repository</a:t>
            </a:r>
            <a:endParaRPr lang="en-US" sz="2400" b="1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0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070C0"/>
                  </a:solidFill>
                </a:rPr>
                <a:t>l</a:t>
              </a:r>
              <a:r>
                <a:rPr lang="en-US" b="1" dirty="0" smtClean="0">
                  <a:solidFill>
                    <a:srgbClr val="0070C0"/>
                  </a:solidFill>
                </a:rPr>
                <a:t>ocal 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55800" y="4181205"/>
            <a:ext cx="4230801" cy="1567778"/>
            <a:chOff x="5855800" y="4181205"/>
            <a:chExt cx="4230801" cy="1567778"/>
          </a:xfrm>
        </p:grpSpPr>
        <p:cxnSp>
          <p:nvCxnSpPr>
            <p:cNvPr id="48" name="Straight Connector 47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7" idx="1"/>
              <a:endCxn id="35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577474" y="4860166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9318627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448477" y="4181205"/>
              <a:ext cx="638124" cy="614329"/>
              <a:chOff x="8958314" y="4662020"/>
              <a:chExt cx="638124" cy="614329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H="1">
                <a:off x="9050818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8958314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860173" y="1625855"/>
            <a:ext cx="4222709" cy="1567778"/>
            <a:chOff x="5855800" y="4181205"/>
            <a:chExt cx="4222709" cy="1567778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4" idx="1"/>
              <a:endCxn id="71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577474" y="4860166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9310535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9440385" y="4181205"/>
              <a:ext cx="638124" cy="614329"/>
              <a:chOff x="8950222" y="4662020"/>
              <a:chExt cx="638124" cy="614329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 flipH="1">
                <a:off x="9042726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8950222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68" name="Straight Arrow Connector 67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Oval 96"/>
          <p:cNvSpPr/>
          <p:nvPr/>
        </p:nvSpPr>
        <p:spPr>
          <a:xfrm>
            <a:off x="9010229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233300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9453538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9015186" y="4791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238257" y="4791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9458495" y="4791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25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Snapshot of </a:t>
            </a:r>
            <a:r>
              <a:rPr lang="en-US" b="1" dirty="0" err="1" smtClean="0"/>
              <a:t>Git</a:t>
            </a:r>
            <a:r>
              <a:rPr lang="en-US" b="1" dirty="0" smtClean="0"/>
              <a:t> Repositories</a:t>
            </a: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757835" y="3342011"/>
            <a:ext cx="10504659" cy="773933"/>
            <a:chOff x="5910847" y="3342011"/>
            <a:chExt cx="5351647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0847" y="3746612"/>
              <a:ext cx="436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070C0"/>
                  </a:solidFill>
                </a:rPr>
                <a:t>l</a:t>
              </a:r>
              <a:r>
                <a:rPr lang="en-US" b="1" dirty="0" smtClean="0">
                  <a:solidFill>
                    <a:srgbClr val="0070C0"/>
                  </a:solidFill>
                </a:rPr>
                <a:t>ocal 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84646" y="1716180"/>
            <a:ext cx="4222709" cy="1567778"/>
            <a:chOff x="5860173" y="1625855"/>
            <a:chExt cx="4222709" cy="1567778"/>
          </a:xfrm>
        </p:grpSpPr>
        <p:grpSp>
          <p:nvGrpSpPr>
            <p:cNvPr id="49" name="Group 48"/>
            <p:cNvGrpSpPr/>
            <p:nvPr/>
          </p:nvGrpSpPr>
          <p:grpSpPr>
            <a:xfrm>
              <a:off x="5860173" y="1625855"/>
              <a:ext cx="4222709" cy="1567778"/>
              <a:chOff x="5855800" y="4181205"/>
              <a:chExt cx="4222709" cy="1567778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H="1">
                <a:off x="8459552" y="4817078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64" idx="1"/>
                <a:endCxn id="71" idx="5"/>
              </p:cNvCxnSpPr>
              <p:nvPr/>
            </p:nvCxnSpPr>
            <p:spPr>
              <a:xfrm>
                <a:off x="7457070" y="4817613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6577474" y="4860166"/>
                <a:ext cx="310896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6773436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993674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7216745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7436983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>
                <a:off x="9310535" y="4477277"/>
                <a:ext cx="173130" cy="30781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5855800" y="4662020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9440385" y="4181205"/>
                <a:ext cx="638124" cy="614329"/>
                <a:chOff x="8950222" y="4662020"/>
                <a:chExt cx="638124" cy="614329"/>
              </a:xfrm>
            </p:grpSpPr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9042726" y="4951360"/>
                  <a:ext cx="106866" cy="32498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Box 76"/>
                <p:cNvSpPr txBox="1"/>
                <p:nvPr/>
              </p:nvSpPr>
              <p:spPr>
                <a:xfrm>
                  <a:off x="8950222" y="4662020"/>
                  <a:ext cx="63812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/>
                    <a:t>head</a:t>
                  </a:r>
                  <a:endParaRPr lang="en-US" b="1" dirty="0"/>
                </a:p>
              </p:txBody>
            </p:sp>
          </p:grpSp>
          <p:cxnSp>
            <p:nvCxnSpPr>
              <p:cNvPr id="68" name="Straight Arrow Connector 67"/>
              <p:cNvCxnSpPr/>
              <p:nvPr/>
            </p:nvCxnSpPr>
            <p:spPr>
              <a:xfrm flipV="1">
                <a:off x="8502232" y="5411272"/>
                <a:ext cx="0" cy="337711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6577474" y="5167474"/>
                <a:ext cx="1077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 smtClean="0">
                    <a:solidFill>
                      <a:srgbClr val="00B050"/>
                    </a:solidFill>
                  </a:rPr>
                  <a:t>mybranch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>
                <a:off x="7574143" y="5341623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7770105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7990343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8213414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8433652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8787081" y="479158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Oval 96"/>
            <p:cNvSpPr/>
            <p:nvPr/>
          </p:nvSpPr>
          <p:spPr>
            <a:xfrm>
              <a:off x="9010229" y="223360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9233300" y="223360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9453538" y="223360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3768" y="4181205"/>
            <a:ext cx="4230801" cy="1567778"/>
            <a:chOff x="223768" y="4181205"/>
            <a:chExt cx="4230801" cy="1567778"/>
          </a:xfrm>
        </p:grpSpPr>
        <p:grpSp>
          <p:nvGrpSpPr>
            <p:cNvPr id="12" name="Group 11"/>
            <p:cNvGrpSpPr/>
            <p:nvPr/>
          </p:nvGrpSpPr>
          <p:grpSpPr>
            <a:xfrm>
              <a:off x="223768" y="4181205"/>
              <a:ext cx="4230801" cy="1567778"/>
              <a:chOff x="5855800" y="4181205"/>
              <a:chExt cx="4230801" cy="1567778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 flipH="1">
                <a:off x="8459552" y="4817078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27" idx="1"/>
                <a:endCxn id="35" idx="5"/>
              </p:cNvCxnSpPr>
              <p:nvPr/>
            </p:nvCxnSpPr>
            <p:spPr>
              <a:xfrm>
                <a:off x="7457070" y="4817613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6577474" y="4860166"/>
                <a:ext cx="310896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/>
              <p:cNvSpPr/>
              <p:nvPr/>
            </p:nvSpPr>
            <p:spPr>
              <a:xfrm>
                <a:off x="6773436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993674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216745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7436983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9318627" y="4477277"/>
                <a:ext cx="173130" cy="30781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5855800" y="4662020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9448477" y="4181205"/>
                <a:ext cx="638124" cy="614329"/>
                <a:chOff x="8958314" y="4662020"/>
                <a:chExt cx="638124" cy="614329"/>
              </a:xfrm>
            </p:grpSpPr>
            <p:cxnSp>
              <p:nvCxnSpPr>
                <p:cNvPr id="30" name="Straight Arrow Connector 29"/>
                <p:cNvCxnSpPr/>
                <p:nvPr/>
              </p:nvCxnSpPr>
              <p:spPr>
                <a:xfrm flipH="1">
                  <a:off x="9050818" y="4951360"/>
                  <a:ext cx="106866" cy="32498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8958314" y="4662020"/>
                  <a:ext cx="63812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/>
                    <a:t>head</a:t>
                  </a:r>
                  <a:endParaRPr lang="en-US" b="1" dirty="0"/>
                </a:p>
              </p:txBody>
            </p:sp>
          </p:grpSp>
          <p:cxnSp>
            <p:nvCxnSpPr>
              <p:cNvPr id="32" name="Straight Arrow Connector 31"/>
              <p:cNvCxnSpPr/>
              <p:nvPr/>
            </p:nvCxnSpPr>
            <p:spPr>
              <a:xfrm flipV="1">
                <a:off x="8502232" y="5411272"/>
                <a:ext cx="0" cy="337711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6577474" y="5167474"/>
                <a:ext cx="1077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 smtClean="0">
                    <a:solidFill>
                      <a:srgbClr val="00B050"/>
                    </a:solidFill>
                  </a:rPr>
                  <a:t>mybranch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7574143" y="5341623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7770105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990343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8213414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8433652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8787081" y="479158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Oval 56"/>
            <p:cNvSpPr/>
            <p:nvPr/>
          </p:nvSpPr>
          <p:spPr>
            <a:xfrm>
              <a:off x="3366970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59004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810279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9" name="Straight Connector 78"/>
          <p:cNvCxnSpPr/>
          <p:nvPr/>
        </p:nvCxnSpPr>
        <p:spPr>
          <a:xfrm rot="5400000">
            <a:off x="2896978" y="5244563"/>
            <a:ext cx="301752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6917371" y="5257928"/>
            <a:ext cx="301752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405261" y="3752671"/>
            <a:ext cx="85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70C0"/>
                </a:solidFill>
              </a:rPr>
              <a:t>l</a:t>
            </a:r>
            <a:r>
              <a:rPr lang="en-US" b="1" dirty="0" smtClean="0">
                <a:solidFill>
                  <a:srgbClr val="0070C0"/>
                </a:solidFill>
              </a:rPr>
              <a:t>ocal 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430876" y="3752671"/>
            <a:ext cx="85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70C0"/>
                </a:solidFill>
              </a:rPr>
              <a:t>l</a:t>
            </a:r>
            <a:r>
              <a:rPr lang="en-US" b="1" dirty="0" smtClean="0">
                <a:solidFill>
                  <a:srgbClr val="0070C0"/>
                </a:solidFill>
              </a:rPr>
              <a:t>ocal 3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395550" y="4465026"/>
            <a:ext cx="4074736" cy="1769501"/>
            <a:chOff x="4395550" y="4465026"/>
            <a:chExt cx="4074736" cy="1769501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6359612" y="530245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7386370" y="5285740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6999302" y="4809660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94" idx="1"/>
              <a:endCxn id="104" idx="5"/>
            </p:cNvCxnSpPr>
            <p:nvPr/>
          </p:nvCxnSpPr>
          <p:spPr>
            <a:xfrm>
              <a:off x="5996820" y="4810195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5117224" y="485274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313186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5533424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756495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976733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1">
              <a:off x="8047691" y="4465026"/>
              <a:ext cx="0" cy="31264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4395550" y="4654602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09" name="Straight Arrow Connector 108"/>
            <p:cNvCxnSpPr>
              <a:endCxn id="120" idx="5"/>
            </p:cNvCxnSpPr>
            <p:nvPr/>
          </p:nvCxnSpPr>
          <p:spPr>
            <a:xfrm flipH="1" flipV="1">
              <a:off x="7830972" y="5377321"/>
              <a:ext cx="176890" cy="2701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7832162" y="5581667"/>
              <a:ext cx="63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 flipV="1">
              <a:off x="7775997" y="5395762"/>
              <a:ext cx="0" cy="34512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5117224" y="5160056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6113893" y="5334205"/>
              <a:ext cx="1645920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>
            <a:xfrm>
              <a:off x="6309855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6530093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6753164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6973402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7326831" y="478416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545606" y="478153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7768677" y="478153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7988915" y="478153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6476685" y="582646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/>
          </p:nvSpPr>
          <p:spPr>
            <a:xfrm>
              <a:off x="6694226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914464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7137535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7357773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369830" y="5647453"/>
              <a:ext cx="1156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7030A0"/>
                  </a:solidFill>
                </a:rPr>
                <a:t>mybranch2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 flipH="1" flipV="1">
              <a:off x="7421880" y="5887055"/>
              <a:ext cx="0" cy="34747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713899" y="526024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8541671" y="4209267"/>
            <a:ext cx="2955558" cy="1557634"/>
            <a:chOff x="5855800" y="1636715"/>
            <a:chExt cx="2955558" cy="1557634"/>
          </a:xfrm>
        </p:grpSpPr>
        <p:cxnSp>
          <p:nvCxnSpPr>
            <p:cNvPr id="174" name="Straight Connector 173"/>
            <p:cNvCxnSpPr>
              <a:endCxn id="179" idx="5"/>
            </p:cNvCxnSpPr>
            <p:nvPr/>
          </p:nvCxnSpPr>
          <p:spPr>
            <a:xfrm>
              <a:off x="7471037" y="226297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Group 174"/>
            <p:cNvGrpSpPr/>
            <p:nvPr/>
          </p:nvGrpSpPr>
          <p:grpSpPr>
            <a:xfrm>
              <a:off x="5855800" y="1636715"/>
              <a:ext cx="2604623" cy="811802"/>
              <a:chOff x="5855800" y="1636715"/>
              <a:chExt cx="2604623" cy="811802"/>
            </a:xfrm>
          </p:grpSpPr>
          <p:cxnSp>
            <p:nvCxnSpPr>
              <p:cNvPr id="183" name="Straight Connector 182"/>
              <p:cNvCxnSpPr/>
              <p:nvPr/>
            </p:nvCxnSpPr>
            <p:spPr>
              <a:xfrm>
                <a:off x="6577474" y="2312980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Oval 183"/>
              <p:cNvSpPr/>
              <p:nvPr/>
            </p:nvSpPr>
            <p:spPr>
              <a:xfrm>
                <a:off x="6773436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6993674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7216745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7436983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Arrow Connector 187"/>
              <p:cNvCxnSpPr>
                <a:endCxn id="187" idx="0"/>
              </p:cNvCxnSpPr>
              <p:nvPr/>
            </p:nvCxnSpPr>
            <p:spPr>
              <a:xfrm>
                <a:off x="7353905" y="1974457"/>
                <a:ext cx="151658" cy="27101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TextBox 188"/>
              <p:cNvSpPr txBox="1"/>
              <p:nvPr/>
            </p:nvSpPr>
            <p:spPr>
              <a:xfrm>
                <a:off x="5855800" y="2109963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90" name="Straight Arrow Connector 189"/>
              <p:cNvCxnSpPr>
                <a:endCxn id="187" idx="0"/>
              </p:cNvCxnSpPr>
              <p:nvPr/>
            </p:nvCxnSpPr>
            <p:spPr>
              <a:xfrm flipH="1">
                <a:off x="7505563" y="1940460"/>
                <a:ext cx="147242" cy="3050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TextBox 190"/>
              <p:cNvSpPr txBox="1"/>
              <p:nvPr/>
            </p:nvSpPr>
            <p:spPr>
              <a:xfrm>
                <a:off x="7489379" y="1636715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176" name="Straight Arrow Connector 175"/>
            <p:cNvCxnSpPr/>
            <p:nvPr/>
          </p:nvCxnSpPr>
          <p:spPr>
            <a:xfrm flipV="1">
              <a:off x="8516199" y="2856638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6591441" y="2612840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178" name="Straight Connector 177"/>
            <p:cNvCxnSpPr/>
            <p:nvPr/>
          </p:nvCxnSpPr>
          <p:spPr>
            <a:xfrm>
              <a:off x="7588110" y="278698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/>
            <p:cNvSpPr/>
            <p:nvPr/>
          </p:nvSpPr>
          <p:spPr>
            <a:xfrm>
              <a:off x="7784072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8004310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8227381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8447619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683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 of Topics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70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What is </a:t>
            </a:r>
            <a:r>
              <a:rPr lang="en-US" b="1" dirty="0" err="1" smtClean="0"/>
              <a:t>Git</a:t>
            </a:r>
            <a:r>
              <a:rPr lang="en-US" b="1" dirty="0" smtClean="0"/>
              <a:t>? Why use </a:t>
            </a:r>
            <a:r>
              <a:rPr lang="en-US" b="1" dirty="0" err="1" smtClean="0"/>
              <a:t>Git</a:t>
            </a:r>
            <a:r>
              <a:rPr lang="en-US" b="1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Definition of Terms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Common and Useful </a:t>
            </a:r>
            <a:r>
              <a:rPr lang="en-US" b="1" dirty="0"/>
              <a:t>C</a:t>
            </a:r>
            <a:r>
              <a:rPr lang="en-US" b="1" dirty="0" smtClean="0"/>
              <a:t>ommands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Step-by-Step </a:t>
            </a:r>
            <a:r>
              <a:rPr lang="en-US" b="1" dirty="0" smtClean="0"/>
              <a:t>Walkthrough with </a:t>
            </a:r>
            <a:r>
              <a:rPr lang="en-US" b="1" dirty="0" err="1" smtClean="0"/>
              <a:t>Git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Live </a:t>
            </a:r>
            <a:r>
              <a:rPr lang="en-US" b="1" dirty="0" smtClean="0"/>
              <a:t>Tutorial + Setup </a:t>
            </a:r>
            <a:r>
              <a:rPr lang="en-US" b="1" dirty="0" err="1" smtClean="0"/>
              <a:t>Git</a:t>
            </a:r>
            <a:r>
              <a:rPr lang="en-US" b="1" dirty="0" smtClean="0"/>
              <a:t>/GitHub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References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66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</a:t>
            </a:r>
            <a:r>
              <a:rPr lang="en-US" b="1" dirty="0" smtClean="0"/>
              <a:t>. Navigating with </a:t>
            </a:r>
            <a:r>
              <a:rPr lang="en-US" b="1" dirty="0" err="1" smtClean="0"/>
              <a:t>Git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947"/>
            <a:ext cx="10515600" cy="459901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process of promoting code/changes is as follows:</a:t>
            </a:r>
            <a:endParaRPr lang="en-US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Source code changes made locally in </a:t>
            </a:r>
            <a:r>
              <a:rPr lang="en-US" b="1" dirty="0" smtClean="0"/>
              <a:t>workspace</a:t>
            </a:r>
            <a:r>
              <a:rPr lang="en-US" dirty="0" smtClean="0"/>
              <a:t> (</a:t>
            </a:r>
            <a:r>
              <a:rPr lang="en-US" dirty="0" err="1" smtClean="0"/>
              <a:t>Git</a:t>
            </a:r>
            <a:r>
              <a:rPr lang="en-US" dirty="0" smtClean="0"/>
              <a:t> is unaware)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Stage</a:t>
            </a:r>
            <a:r>
              <a:rPr lang="en-US" dirty="0" smtClean="0"/>
              <a:t> the files that changed (e.g. tell </a:t>
            </a:r>
            <a:r>
              <a:rPr lang="en-US" dirty="0" err="1" smtClean="0"/>
              <a:t>Git</a:t>
            </a:r>
            <a:r>
              <a:rPr lang="en-US" dirty="0" smtClean="0"/>
              <a:t> which files you want to commit)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Commit</a:t>
            </a:r>
            <a:r>
              <a:rPr lang="en-US" dirty="0" smtClean="0"/>
              <a:t> the files that changed to your </a:t>
            </a:r>
            <a:r>
              <a:rPr lang="en-US" b="1" dirty="0" smtClean="0"/>
              <a:t>local repository </a:t>
            </a:r>
            <a:r>
              <a:rPr lang="en-US" dirty="0" smtClean="0"/>
              <a:t>(</a:t>
            </a:r>
            <a:r>
              <a:rPr lang="en-US" dirty="0" err="1" smtClean="0"/>
              <a:t>Git</a:t>
            </a:r>
            <a:r>
              <a:rPr lang="en-US" dirty="0" smtClean="0"/>
              <a:t> is aware of changes)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Push</a:t>
            </a:r>
            <a:r>
              <a:rPr lang="en-US" dirty="0" smtClean="0"/>
              <a:t> changes from </a:t>
            </a:r>
            <a:r>
              <a:rPr lang="en-US" b="1" dirty="0" smtClean="0"/>
              <a:t>local repository</a:t>
            </a:r>
            <a:r>
              <a:rPr lang="en-US" dirty="0" smtClean="0"/>
              <a:t> to </a:t>
            </a:r>
            <a:r>
              <a:rPr lang="en-US" b="1" dirty="0" smtClean="0"/>
              <a:t>remote repository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All </a:t>
            </a:r>
            <a:r>
              <a:rPr lang="en-US" dirty="0" err="1" smtClean="0"/>
              <a:t>Git</a:t>
            </a:r>
            <a:r>
              <a:rPr lang="en-US" dirty="0" smtClean="0"/>
              <a:t> operations may be performed by </a:t>
            </a:r>
            <a:r>
              <a:rPr lang="en-US" b="1" dirty="0" smtClean="0"/>
              <a:t>command-line</a:t>
            </a:r>
            <a:r>
              <a:rPr lang="en-US" dirty="0" smtClean="0"/>
              <a:t> or using conveniently designed </a:t>
            </a:r>
            <a:r>
              <a:rPr lang="en-US" b="1" dirty="0" smtClean="0"/>
              <a:t>user-interfaces</a:t>
            </a:r>
            <a:r>
              <a:rPr lang="en-US" dirty="0" smtClean="0"/>
              <a:t> for your OS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This tutorial relies exclusively on the </a:t>
            </a:r>
            <a:r>
              <a:rPr lang="en-US" b="1" dirty="0" smtClean="0"/>
              <a:t>command-line</a:t>
            </a:r>
            <a:r>
              <a:rPr lang="en-US" dirty="0" smtClean="0"/>
              <a:t> approach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Used by most people in the user community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Well documented and easy to get help</a:t>
            </a:r>
          </a:p>
        </p:txBody>
      </p:sp>
    </p:spTree>
    <p:extLst>
      <p:ext uri="{BB962C8B-B14F-4D97-AF65-F5344CB8AC3E}">
        <p14:creationId xmlns:p14="http://schemas.microsoft.com/office/powerpoint/2010/main" val="1817351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</a:t>
            </a:r>
            <a:r>
              <a:rPr lang="en-US" b="1" dirty="0" smtClean="0"/>
              <a:t>. Common and Useful Commands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947"/>
            <a:ext cx="10515600" cy="45990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clone &lt;repo-location&gt;:&lt;user&gt;/&lt;repo-name&gt;.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endParaRPr lang="en-US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Create a </a:t>
            </a:r>
            <a:r>
              <a:rPr lang="en-US" b="1" dirty="0" smtClean="0"/>
              <a:t>clone</a:t>
            </a:r>
            <a:r>
              <a:rPr lang="en-US" dirty="0" smtClean="0"/>
              <a:t> of the </a:t>
            </a:r>
            <a:r>
              <a:rPr lang="en-US" b="1" dirty="0" smtClean="0"/>
              <a:t>remote repository</a:t>
            </a:r>
            <a:r>
              <a:rPr lang="en-US" dirty="0" smtClean="0"/>
              <a:t> locally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remote -v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Check the </a:t>
            </a:r>
            <a:r>
              <a:rPr lang="en-US" b="1" dirty="0" smtClean="0"/>
              <a:t>remote repository</a:t>
            </a:r>
            <a:r>
              <a:rPr lang="en-US" dirty="0" smtClean="0"/>
              <a:t> and its </a:t>
            </a:r>
            <a:r>
              <a:rPr lang="en-US" b="1" dirty="0" smtClean="0"/>
              <a:t>alias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checkout &lt;branch-name | commit-SHA&gt;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Look at a particular branch or commit (sets the HEAD pointer)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checkout –b &lt;branch-name&gt;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Create a new branch and switch to it (sets the HEAD pointer to the new branch)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4743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</a:t>
            </a:r>
            <a:r>
              <a:rPr lang="en-US" b="1" dirty="0" smtClean="0"/>
              <a:t>. Common and Useful Commands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947"/>
            <a:ext cx="10515600" cy="45800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pull &lt;remote-repo&gt; &lt;branch&gt;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Fetch</a:t>
            </a:r>
            <a:r>
              <a:rPr lang="en-US" dirty="0" smtClean="0"/>
              <a:t> commits and </a:t>
            </a:r>
            <a:r>
              <a:rPr lang="en-US" b="1" dirty="0" smtClean="0"/>
              <a:t>merge</a:t>
            </a:r>
            <a:r>
              <a:rPr lang="en-US" dirty="0" smtClean="0"/>
              <a:t> differences from a </a:t>
            </a:r>
            <a:r>
              <a:rPr lang="en-US" b="1" dirty="0" smtClean="0"/>
              <a:t>branch</a:t>
            </a:r>
            <a:r>
              <a:rPr lang="en-US" dirty="0" smtClean="0"/>
              <a:t> in the </a:t>
            </a:r>
            <a:r>
              <a:rPr lang="en-US" b="1" dirty="0" smtClean="0"/>
              <a:t>remote repository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NOTE: </a:t>
            </a:r>
            <a:r>
              <a:rPr lang="en-US" dirty="0" smtClean="0"/>
              <a:t>Only state the </a:t>
            </a:r>
            <a:r>
              <a:rPr lang="en-US" b="1" dirty="0" smtClean="0"/>
              <a:t>remote repository </a:t>
            </a:r>
            <a:r>
              <a:rPr lang="en-US" dirty="0" smtClean="0"/>
              <a:t>and </a:t>
            </a:r>
            <a:r>
              <a:rPr lang="en-US" b="1" dirty="0" smtClean="0"/>
              <a:t>branch name </a:t>
            </a:r>
            <a:r>
              <a:rPr lang="en-US" dirty="0" smtClean="0"/>
              <a:t>if it isn’t already set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push &lt;remote-repo&gt; &lt;branch&gt;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Push</a:t>
            </a:r>
            <a:r>
              <a:rPr lang="en-US" dirty="0" smtClean="0"/>
              <a:t> commits to the </a:t>
            </a:r>
            <a:r>
              <a:rPr lang="en-US" b="1" dirty="0" smtClean="0"/>
              <a:t>remote repository</a:t>
            </a:r>
            <a:r>
              <a:rPr lang="en-US" dirty="0" smtClean="0"/>
              <a:t> and its respective branch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NOTE: </a:t>
            </a:r>
            <a:r>
              <a:rPr lang="en-US" dirty="0" smtClean="0"/>
              <a:t>Only state the </a:t>
            </a:r>
            <a:r>
              <a:rPr lang="en-US" b="1" dirty="0" smtClean="0"/>
              <a:t>remote repository </a:t>
            </a:r>
            <a:r>
              <a:rPr lang="en-US" dirty="0" smtClean="0"/>
              <a:t>and </a:t>
            </a:r>
            <a:r>
              <a:rPr lang="en-US" b="1" dirty="0" smtClean="0"/>
              <a:t>branch name </a:t>
            </a:r>
            <a:r>
              <a:rPr lang="en-US" dirty="0" smtClean="0"/>
              <a:t>if it isn’t already set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push –u &lt;remote-repo&gt; &lt;branch&gt;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Push</a:t>
            </a:r>
            <a:r>
              <a:rPr lang="en-US" dirty="0" smtClean="0"/>
              <a:t> a newly created branch to the </a:t>
            </a:r>
            <a:r>
              <a:rPr lang="en-US" b="1" dirty="0" smtClean="0"/>
              <a:t>remote repository</a:t>
            </a:r>
            <a:r>
              <a:rPr lang="en-US" dirty="0" smtClean="0"/>
              <a:t> 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log –-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oneline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–n10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View the last 10 commits, with each commit taking up a single line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5987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</a:t>
            </a:r>
            <a:r>
              <a:rPr lang="en-US" b="1" dirty="0" smtClean="0"/>
              <a:t>. Common and Useful Commands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947"/>
            <a:ext cx="10515600" cy="45990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status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Check the status of tracked files, staged files, and files ready for commit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add &lt;file(s)&gt;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Stages</a:t>
            </a:r>
            <a:r>
              <a:rPr lang="en-US" dirty="0" smtClean="0"/>
              <a:t> files for </a:t>
            </a:r>
            <a:r>
              <a:rPr lang="en-US" b="1" dirty="0" smtClean="0"/>
              <a:t>commit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commit –m “&lt;Commit message&gt;”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Commits</a:t>
            </a:r>
            <a:r>
              <a:rPr lang="en-US" dirty="0" smtClean="0"/>
              <a:t> all </a:t>
            </a:r>
            <a:r>
              <a:rPr lang="en-US" b="1" dirty="0" smtClean="0"/>
              <a:t>staged</a:t>
            </a:r>
            <a:r>
              <a:rPr lang="en-US" dirty="0" smtClean="0"/>
              <a:t> files with the specified commit message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Preceded by the </a:t>
            </a:r>
            <a:r>
              <a:rPr lang="en-US" b="1" dirty="0" smtClean="0"/>
              <a:t>add</a:t>
            </a:r>
            <a:r>
              <a:rPr lang="en-US" dirty="0" smtClean="0"/>
              <a:t> command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revert &lt;commit-hash&gt;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Revert</a:t>
            </a:r>
            <a:r>
              <a:rPr lang="en-US" dirty="0" smtClean="0"/>
              <a:t> or undo a </a:t>
            </a:r>
            <a:r>
              <a:rPr lang="en-US" b="1" dirty="0" smtClean="0"/>
              <a:t>commit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NOTE: </a:t>
            </a:r>
            <a:r>
              <a:rPr lang="en-US" dirty="0" smtClean="0"/>
              <a:t>This adds a new commit to undo a previous commit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7880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</a:t>
            </a:r>
            <a:r>
              <a:rPr lang="en-US" b="1" dirty="0" smtClean="0"/>
              <a:t>. Common and Useful </a:t>
            </a:r>
            <a:r>
              <a:rPr lang="en-US" b="1" dirty="0" smtClean="0"/>
              <a:t>Commands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947"/>
            <a:ext cx="10515600" cy="4599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diff &lt;commit-hash-1&gt; &lt;commit-hash-2&gt;</a:t>
            </a:r>
            <a:endParaRPr lang="en-US" sz="24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Visually see the differences between two commits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If only </a:t>
            </a:r>
            <a:r>
              <a:rPr lang="en-US" sz="2000" b="1" dirty="0" smtClean="0"/>
              <a:t>one</a:t>
            </a:r>
            <a:r>
              <a:rPr lang="en-US" sz="2000" dirty="0" smtClean="0"/>
              <a:t> commit-hash is provided, then run </a:t>
            </a:r>
            <a:r>
              <a:rPr lang="en-US" sz="2000" b="1" dirty="0" smtClean="0"/>
              <a:t>diff</a:t>
            </a:r>
            <a:r>
              <a:rPr lang="en-US" sz="2000" dirty="0" smtClean="0"/>
              <a:t> against the HEAD commit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If no commit-hash is provided, then run diff against the 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diff –-stat &lt;commit-hash-1&gt; &lt;commit-hash-2&gt;</a:t>
            </a:r>
            <a:endParaRPr lang="en-US" sz="24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List the files that differ between two commits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9726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Consider a </a:t>
            </a:r>
            <a:r>
              <a:rPr lang="en-US" sz="2400" b="1" dirty="0" smtClean="0"/>
              <a:t>remote</a:t>
            </a:r>
            <a:r>
              <a:rPr lang="en-US" sz="2400" dirty="0" smtClean="0"/>
              <a:t> </a:t>
            </a:r>
            <a:r>
              <a:rPr lang="en-US" sz="2400" b="1" dirty="0" smtClean="0"/>
              <a:t>repository</a:t>
            </a:r>
            <a:r>
              <a:rPr lang="en-US" sz="2400" dirty="0" smtClean="0"/>
              <a:t> with one </a:t>
            </a:r>
            <a:r>
              <a:rPr lang="en-US" sz="2400" b="1" dirty="0" smtClean="0"/>
              <a:t>branch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Dots represent </a:t>
            </a:r>
            <a:r>
              <a:rPr lang="en-US" sz="2000" b="1" dirty="0" smtClean="0"/>
              <a:t>commits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Small arrows represent </a:t>
            </a:r>
            <a:r>
              <a:rPr lang="en-US" sz="2000" b="1" dirty="0" smtClean="0"/>
              <a:t>pointers</a:t>
            </a:r>
            <a:r>
              <a:rPr lang="en-US" sz="2000" dirty="0" smtClean="0"/>
              <a:t> to </a:t>
            </a:r>
            <a:r>
              <a:rPr lang="en-US" sz="2000" b="1" dirty="0" smtClean="0"/>
              <a:t>commits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931462" y="3746612"/>
            <a:ext cx="5331032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31462" y="3342011"/>
            <a:ext cx="97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remote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31462" y="3746612"/>
            <a:ext cx="76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70C0"/>
                </a:solidFill>
              </a:rPr>
              <a:t>local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577474" y="2312980"/>
            <a:ext cx="1223248" cy="10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773436" y="2245469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993674" y="2245469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216745" y="2245469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436983" y="2245469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16" idx="0"/>
          </p:cNvCxnSpPr>
          <p:nvPr/>
        </p:nvCxnSpPr>
        <p:spPr>
          <a:xfrm>
            <a:off x="7353905" y="1974457"/>
            <a:ext cx="151658" cy="27101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55800" y="2109963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master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endCxn id="16" idx="0"/>
          </p:cNvCxnSpPr>
          <p:nvPr/>
        </p:nvCxnSpPr>
        <p:spPr>
          <a:xfrm flipH="1">
            <a:off x="7505563" y="1940460"/>
            <a:ext cx="147242" cy="305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89379" y="1636715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3. Common and Useful Commands (Visually)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8430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Consider a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remote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repository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with one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branch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Dots represent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commits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Small arrows represent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pointers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commits</a:t>
            </a:r>
          </a:p>
          <a:p>
            <a:pPr marL="457200" lvl="1" indent="0">
              <a:buNone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Clone</a:t>
            </a:r>
            <a:r>
              <a:rPr lang="en-US" sz="2400" dirty="0" smtClean="0"/>
              <a:t> the remote repository locally</a:t>
            </a:r>
            <a:endParaRPr lang="en-US" sz="2000" dirty="0" smtClean="0"/>
          </a:p>
          <a:p>
            <a:pPr marL="0" lv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clone  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git@github.com:user1/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my_repo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8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0070C0"/>
                  </a:solidFill>
                </a:rPr>
                <a:t>local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855800" y="1636715"/>
            <a:ext cx="2604623" cy="811802"/>
            <a:chOff x="5855800" y="1636715"/>
            <a:chExt cx="2604623" cy="81180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577474" y="2312980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6773436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3674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16745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436983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endCxn id="16" idx="0"/>
            </p:cNvCxnSpPr>
            <p:nvPr/>
          </p:nvCxnSpPr>
          <p:spPr>
            <a:xfrm>
              <a:off x="7353905" y="1974457"/>
              <a:ext cx="151658" cy="27101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855800" y="2109963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endCxn id="16" idx="0"/>
            </p:cNvCxnSpPr>
            <p:nvPr/>
          </p:nvCxnSpPr>
          <p:spPr>
            <a:xfrm flipH="1">
              <a:off x="7505563" y="1940460"/>
              <a:ext cx="147242" cy="305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489379" y="1636715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855800" y="4188772"/>
            <a:ext cx="2604623" cy="811802"/>
            <a:chOff x="5855800" y="1636715"/>
            <a:chExt cx="2604623" cy="811802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577474" y="2312980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endCxn id="27" idx="0"/>
            </p:cNvCxnSpPr>
            <p:nvPr/>
          </p:nvCxnSpPr>
          <p:spPr>
            <a:xfrm>
              <a:off x="7353905" y="1974457"/>
              <a:ext cx="151658" cy="27101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2109963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/>
            <p:cNvCxnSpPr>
              <a:endCxn id="27" idx="0"/>
            </p:cNvCxnSpPr>
            <p:nvPr/>
          </p:nvCxnSpPr>
          <p:spPr>
            <a:xfrm flipH="1">
              <a:off x="7505563" y="1940460"/>
              <a:ext cx="147242" cy="305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489379" y="1636715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</p:grpSp>
      <p:sp>
        <p:nvSpPr>
          <p:cNvPr id="7" name="Down Arrow 6"/>
          <p:cNvSpPr/>
          <p:nvPr/>
        </p:nvSpPr>
        <p:spPr>
          <a:xfrm>
            <a:off x="6851863" y="2695698"/>
            <a:ext cx="607198" cy="1830815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3. Common and Useful Commands (Visually)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066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Clone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the remote repository locally</a:t>
            </a:r>
            <a:endParaRPr lang="en-US" sz="2400" dirty="0"/>
          </a:p>
          <a:p>
            <a:pPr marL="0" lv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clone  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git@github.com:user1/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my_repo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Create a new </a:t>
            </a:r>
            <a:r>
              <a:rPr lang="en-US" sz="2400" b="1" dirty="0" smtClean="0"/>
              <a:t>branch</a:t>
            </a:r>
            <a:r>
              <a:rPr lang="en-US" sz="2400" dirty="0" smtClean="0"/>
              <a:t> in the </a:t>
            </a:r>
            <a:r>
              <a:rPr lang="en-US" sz="2400" b="1" dirty="0" smtClean="0"/>
              <a:t>local</a:t>
            </a:r>
            <a:r>
              <a:rPr lang="en-US" sz="2400" dirty="0" smtClean="0"/>
              <a:t> </a:t>
            </a:r>
            <a:r>
              <a:rPr lang="en-US" sz="2400" b="1" dirty="0" smtClean="0"/>
              <a:t>repository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checkout –b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mybranch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8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0070C0"/>
                  </a:solidFill>
                </a:rPr>
                <a:t>local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855800" y="1636715"/>
            <a:ext cx="2604623" cy="811802"/>
            <a:chOff x="5855800" y="1636715"/>
            <a:chExt cx="2604623" cy="81180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577474" y="2312980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6773436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3674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16745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436983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endCxn id="16" idx="0"/>
            </p:cNvCxnSpPr>
            <p:nvPr/>
          </p:nvCxnSpPr>
          <p:spPr>
            <a:xfrm>
              <a:off x="7353905" y="1974457"/>
              <a:ext cx="151658" cy="27101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855800" y="2109963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endCxn id="16" idx="0"/>
            </p:cNvCxnSpPr>
            <p:nvPr/>
          </p:nvCxnSpPr>
          <p:spPr>
            <a:xfrm flipH="1">
              <a:off x="7505563" y="1940460"/>
              <a:ext cx="147242" cy="305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489379" y="1636715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855800" y="4188772"/>
            <a:ext cx="2604623" cy="811802"/>
            <a:chOff x="5855800" y="1636715"/>
            <a:chExt cx="2604623" cy="811802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577474" y="2312980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endCxn id="27" idx="0"/>
            </p:cNvCxnSpPr>
            <p:nvPr/>
          </p:nvCxnSpPr>
          <p:spPr>
            <a:xfrm>
              <a:off x="7353905" y="1974457"/>
              <a:ext cx="151658" cy="27101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2109963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/>
            <p:cNvCxnSpPr>
              <a:endCxn id="27" idx="0"/>
            </p:cNvCxnSpPr>
            <p:nvPr/>
          </p:nvCxnSpPr>
          <p:spPr>
            <a:xfrm flipH="1">
              <a:off x="7505563" y="1940460"/>
              <a:ext cx="147242" cy="305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489379" y="1636715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</p:grpSp>
      <p:cxnSp>
        <p:nvCxnSpPr>
          <p:cNvPr id="32" name="Straight Arrow Connector 31"/>
          <p:cNvCxnSpPr>
            <a:endCxn id="27" idx="4"/>
          </p:cNvCxnSpPr>
          <p:nvPr/>
        </p:nvCxnSpPr>
        <p:spPr>
          <a:xfrm flipV="1">
            <a:off x="7505563" y="4934686"/>
            <a:ext cx="0" cy="3377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66767" y="5238873"/>
            <a:ext cx="1077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B050"/>
                </a:solidFill>
              </a:rPr>
              <a:t>mybranch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3. Common and Useful Commands (Visually)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7417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Common and Useful Commands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Create a new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branch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in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local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repository</a:t>
            </a:r>
            <a:endParaRPr lang="en-US" sz="2400" b="1" dirty="0"/>
          </a:p>
          <a:p>
            <a:pPr marL="0" lv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checkout –b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mybranch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Make </a:t>
            </a:r>
            <a:r>
              <a:rPr lang="en-US" sz="2400" b="1" dirty="0" smtClean="0"/>
              <a:t>commits</a:t>
            </a:r>
            <a:r>
              <a:rPr lang="en-US" sz="2400" dirty="0" smtClean="0"/>
              <a:t> to the </a:t>
            </a:r>
            <a:r>
              <a:rPr lang="en-US" sz="2400" b="1" dirty="0" smtClean="0"/>
              <a:t>new branch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# Make changes to files...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add &lt;file(s) that changed&gt;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commit –m “Initial commit”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8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0070C0"/>
                  </a:solidFill>
                </a:rPr>
                <a:t>local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855800" y="1636715"/>
            <a:ext cx="2604623" cy="811802"/>
            <a:chOff x="5855800" y="1636715"/>
            <a:chExt cx="2604623" cy="81180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577474" y="2312980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6773436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3674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16745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436983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endCxn id="16" idx="0"/>
            </p:cNvCxnSpPr>
            <p:nvPr/>
          </p:nvCxnSpPr>
          <p:spPr>
            <a:xfrm>
              <a:off x="7353905" y="1974457"/>
              <a:ext cx="151658" cy="27101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855800" y="2109963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endCxn id="16" idx="0"/>
            </p:cNvCxnSpPr>
            <p:nvPr/>
          </p:nvCxnSpPr>
          <p:spPr>
            <a:xfrm flipH="1">
              <a:off x="7505563" y="1940460"/>
              <a:ext cx="147242" cy="305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489379" y="1636715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855800" y="4499172"/>
            <a:ext cx="2955714" cy="1249811"/>
            <a:chOff x="5855800" y="4499172"/>
            <a:chExt cx="2955714" cy="1249811"/>
          </a:xfrm>
        </p:grpSpPr>
        <p:cxnSp>
          <p:nvCxnSpPr>
            <p:cNvPr id="39" name="Straight Connector 38"/>
            <p:cNvCxnSpPr>
              <a:stCxn id="27" idx="1"/>
              <a:endCxn id="35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577474" y="4865037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endCxn id="27" idx="0"/>
            </p:cNvCxnSpPr>
            <p:nvPr/>
          </p:nvCxnSpPr>
          <p:spPr>
            <a:xfrm>
              <a:off x="7505563" y="4499172"/>
              <a:ext cx="0" cy="29835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8492452" y="4951360"/>
              <a:ext cx="9780" cy="305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173390" y="4662020"/>
              <a:ext cx="63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0330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Common and Useful Commands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Make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commits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to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new branch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 # Make changes to files...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add &lt;file(s) that changed&gt;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commit –m “Initial commit”</a:t>
            </a:r>
          </a:p>
          <a:p>
            <a:pPr marL="0" indent="0">
              <a:buNone/>
            </a:pPr>
            <a:endParaRPr lang="en-US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Push</a:t>
            </a:r>
            <a:r>
              <a:rPr lang="en-US" sz="2400" dirty="0" smtClean="0"/>
              <a:t> all commits associated with the </a:t>
            </a:r>
            <a:r>
              <a:rPr lang="en-US" sz="2400" b="1" dirty="0" smtClean="0"/>
              <a:t>new branch</a:t>
            </a:r>
            <a:r>
              <a:rPr lang="en-US" sz="2400" dirty="0" smtClean="0"/>
              <a:t> to the </a:t>
            </a:r>
            <a:r>
              <a:rPr lang="en-US" sz="2400" b="1" dirty="0" smtClean="0"/>
              <a:t>remote repository</a:t>
            </a:r>
            <a:endParaRPr lang="en-US" sz="2000" b="1" dirty="0" smtClean="0"/>
          </a:p>
          <a:p>
            <a:pPr marL="0" lv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push –u origin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mybranch</a:t>
            </a:r>
            <a:endParaRPr lang="en-US" b="1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8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0070C0"/>
                  </a:solidFill>
                </a:rPr>
                <a:t>local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855800" y="4499172"/>
            <a:ext cx="2955714" cy="1249811"/>
            <a:chOff x="5855800" y="4499172"/>
            <a:chExt cx="2955714" cy="1249811"/>
          </a:xfrm>
        </p:grpSpPr>
        <p:cxnSp>
          <p:nvCxnSpPr>
            <p:cNvPr id="39" name="Straight Connector 38"/>
            <p:cNvCxnSpPr>
              <a:stCxn id="27" idx="1"/>
              <a:endCxn id="35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577474" y="4865037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endCxn id="27" idx="0"/>
            </p:cNvCxnSpPr>
            <p:nvPr/>
          </p:nvCxnSpPr>
          <p:spPr>
            <a:xfrm>
              <a:off x="7505563" y="4499172"/>
              <a:ext cx="0" cy="29835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8492452" y="4951360"/>
              <a:ext cx="9780" cy="305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173390" y="4662020"/>
              <a:ext cx="63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855800" y="1636715"/>
            <a:ext cx="2955558" cy="1557634"/>
            <a:chOff x="5855800" y="1636715"/>
            <a:chExt cx="2955558" cy="1557634"/>
          </a:xfrm>
        </p:grpSpPr>
        <p:cxnSp>
          <p:nvCxnSpPr>
            <p:cNvPr id="41" name="Straight Connector 40"/>
            <p:cNvCxnSpPr>
              <a:endCxn id="55" idx="5"/>
            </p:cNvCxnSpPr>
            <p:nvPr/>
          </p:nvCxnSpPr>
          <p:spPr>
            <a:xfrm>
              <a:off x="7471037" y="226297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5855800" y="1636715"/>
              <a:ext cx="2604623" cy="811802"/>
              <a:chOff x="5855800" y="1636715"/>
              <a:chExt cx="2604623" cy="811802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6577474" y="2312980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6773436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993674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216745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436983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endCxn id="16" idx="0"/>
              </p:cNvCxnSpPr>
              <p:nvPr/>
            </p:nvCxnSpPr>
            <p:spPr>
              <a:xfrm>
                <a:off x="7353905" y="1974457"/>
                <a:ext cx="151658" cy="27101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5855800" y="2109963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1" name="Straight Arrow Connector 20"/>
              <p:cNvCxnSpPr>
                <a:endCxn id="16" idx="0"/>
              </p:cNvCxnSpPr>
              <p:nvPr/>
            </p:nvCxnSpPr>
            <p:spPr>
              <a:xfrm flipH="1">
                <a:off x="7505563" y="1940460"/>
                <a:ext cx="147242" cy="3050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7489379" y="1636715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 flipV="1">
              <a:off x="8516199" y="2856638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591441" y="2612840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7588110" y="278698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7784072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8004310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8227381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8447619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Down Arrow 58"/>
          <p:cNvSpPr/>
          <p:nvPr/>
        </p:nvSpPr>
        <p:spPr>
          <a:xfrm flipV="1">
            <a:off x="7725799" y="2938458"/>
            <a:ext cx="607198" cy="1830815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4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What is </a:t>
            </a:r>
            <a:r>
              <a:rPr lang="en-US" b="1" dirty="0" err="1" smtClean="0"/>
              <a:t>Git</a:t>
            </a:r>
            <a:r>
              <a:rPr lang="en-US" b="1" dirty="0" smtClean="0"/>
              <a:t>? Why use </a:t>
            </a:r>
            <a:r>
              <a:rPr lang="en-US" b="1" dirty="0" err="1" smtClean="0"/>
              <a:t>Git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4658"/>
            <a:ext cx="10515600" cy="517081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 open source distributed version control system (DVCS)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Source code is available on a </a:t>
            </a:r>
            <a:r>
              <a:rPr lang="en-US" b="1" dirty="0" smtClean="0"/>
              <a:t>remote repository</a:t>
            </a:r>
            <a:r>
              <a:rPr lang="en-US" dirty="0" smtClean="0"/>
              <a:t> (GitHub / </a:t>
            </a:r>
            <a:r>
              <a:rPr lang="en-US" dirty="0" err="1" smtClean="0"/>
              <a:t>GitLab</a:t>
            </a:r>
            <a:r>
              <a:rPr lang="en-US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Source code can be </a:t>
            </a:r>
            <a:r>
              <a:rPr lang="en-US" b="1" dirty="0" smtClean="0"/>
              <a:t>cloned</a:t>
            </a:r>
            <a:r>
              <a:rPr lang="en-US" dirty="0" smtClean="0"/>
              <a:t> onto numerous </a:t>
            </a:r>
            <a:r>
              <a:rPr lang="en-US" b="1" dirty="0" smtClean="0"/>
              <a:t>local repositories</a:t>
            </a:r>
            <a:br>
              <a:rPr lang="en-US" b="1" dirty="0" smtClean="0"/>
            </a:b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Lightweight, fast, and flexible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Most operations are performed </a:t>
            </a:r>
            <a:r>
              <a:rPr lang="en-US" b="1" dirty="0" smtClean="0"/>
              <a:t>locally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Git</a:t>
            </a:r>
            <a:r>
              <a:rPr lang="en-US" dirty="0" smtClean="0"/>
              <a:t> only stores </a:t>
            </a:r>
            <a:r>
              <a:rPr lang="en-US" b="1" dirty="0" smtClean="0"/>
              <a:t>differences</a:t>
            </a:r>
            <a:r>
              <a:rPr lang="en-US" dirty="0" smtClean="0"/>
              <a:t> between </a:t>
            </a:r>
            <a:r>
              <a:rPr lang="en-US" b="1" dirty="0" smtClean="0"/>
              <a:t>commits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Easily context switch between </a:t>
            </a:r>
            <a:r>
              <a:rPr lang="en-US" b="1" dirty="0" smtClean="0"/>
              <a:t>branches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Easily manage changes to files across large teams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Git</a:t>
            </a:r>
            <a:r>
              <a:rPr lang="en-US" dirty="0" smtClean="0"/>
              <a:t> keeps track of </a:t>
            </a:r>
            <a:r>
              <a:rPr lang="en-US" b="1" dirty="0" smtClean="0"/>
              <a:t>every</a:t>
            </a:r>
            <a:r>
              <a:rPr lang="en-US" dirty="0" smtClean="0"/>
              <a:t> change ever made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Multiple backups are supported</a:t>
            </a:r>
            <a:br>
              <a:rPr lang="en-US" dirty="0" smtClean="0"/>
            </a:b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Many different workflow styles supported</a:t>
            </a:r>
          </a:p>
        </p:txBody>
      </p:sp>
    </p:spTree>
    <p:extLst>
      <p:ext uri="{BB962C8B-B14F-4D97-AF65-F5344CB8AC3E}">
        <p14:creationId xmlns:p14="http://schemas.microsoft.com/office/powerpoint/2010/main" val="3933328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 flipH="1">
            <a:off x="8459552" y="4817078"/>
            <a:ext cx="430108" cy="57357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Common and Useful Commands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Push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all commits associated with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new branch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to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remote repository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push –u origin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mybranch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lvl="0" indent="0">
              <a:buNone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Merge </a:t>
            </a:r>
            <a:r>
              <a:rPr lang="en-US" sz="2400" dirty="0" smtClean="0"/>
              <a:t>the </a:t>
            </a:r>
            <a:r>
              <a:rPr lang="en-US" sz="2400" b="1" dirty="0" smtClean="0"/>
              <a:t>new</a:t>
            </a:r>
            <a:r>
              <a:rPr lang="en-US" sz="2400" dirty="0" smtClean="0"/>
              <a:t> branch into the </a:t>
            </a:r>
            <a:r>
              <a:rPr lang="en-US" sz="2400" b="1" dirty="0" smtClean="0"/>
              <a:t>master</a:t>
            </a:r>
            <a:r>
              <a:rPr lang="en-US" sz="2400" dirty="0" smtClean="0"/>
              <a:t> branch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checkout master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merge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mybranch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b="1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8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0070C0"/>
                  </a:solidFill>
                </a:rPr>
                <a:t>local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39" name="Straight Connector 38"/>
          <p:cNvCxnSpPr>
            <a:stCxn id="27" idx="1"/>
            <a:endCxn id="35" idx="5"/>
          </p:cNvCxnSpPr>
          <p:nvPr/>
        </p:nvCxnSpPr>
        <p:spPr>
          <a:xfrm>
            <a:off x="7457070" y="4817613"/>
            <a:ext cx="430108" cy="57357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577474" y="4860166"/>
            <a:ext cx="270799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3436" y="479752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993674" y="479752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216745" y="479752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436983" y="479752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663175" y="4477277"/>
            <a:ext cx="173130" cy="3078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55800" y="4662020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master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793025" y="4181205"/>
            <a:ext cx="638124" cy="614329"/>
            <a:chOff x="8302862" y="4662020"/>
            <a:chExt cx="638124" cy="614329"/>
          </a:xfrm>
        </p:grpSpPr>
        <p:cxnSp>
          <p:nvCxnSpPr>
            <p:cNvPr id="30" name="Straight Arrow Connector 29"/>
            <p:cNvCxnSpPr>
              <a:endCxn id="51" idx="7"/>
            </p:cNvCxnSpPr>
            <p:nvPr/>
          </p:nvCxnSpPr>
          <p:spPr>
            <a:xfrm flipH="1">
              <a:off x="8395366" y="4951360"/>
              <a:ext cx="106866" cy="3249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302862" y="4662020"/>
              <a:ext cx="63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V="1">
            <a:off x="8502232" y="5411272"/>
            <a:ext cx="0" cy="3377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577474" y="5167474"/>
            <a:ext cx="1077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B050"/>
                </a:solidFill>
              </a:rPr>
              <a:t>mybranch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7574143" y="5341623"/>
            <a:ext cx="1223248" cy="10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770105" y="5274112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990343" y="5274112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213414" y="5274112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433652" y="5274112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855800" y="1636715"/>
            <a:ext cx="2955558" cy="1557634"/>
            <a:chOff x="5855800" y="1636715"/>
            <a:chExt cx="2955558" cy="1557634"/>
          </a:xfrm>
        </p:grpSpPr>
        <p:cxnSp>
          <p:nvCxnSpPr>
            <p:cNvPr id="41" name="Straight Connector 40"/>
            <p:cNvCxnSpPr>
              <a:endCxn id="55" idx="5"/>
            </p:cNvCxnSpPr>
            <p:nvPr/>
          </p:nvCxnSpPr>
          <p:spPr>
            <a:xfrm>
              <a:off x="7471037" y="226297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5855800" y="1636715"/>
              <a:ext cx="2604623" cy="811802"/>
              <a:chOff x="5855800" y="1636715"/>
              <a:chExt cx="2604623" cy="811802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6577474" y="2312980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6773436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993674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216745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436983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endCxn id="16" idx="0"/>
              </p:cNvCxnSpPr>
              <p:nvPr/>
            </p:nvCxnSpPr>
            <p:spPr>
              <a:xfrm>
                <a:off x="7353905" y="1974457"/>
                <a:ext cx="151658" cy="27101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5855800" y="2109963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1" name="Straight Arrow Connector 20"/>
              <p:cNvCxnSpPr>
                <a:endCxn id="16" idx="0"/>
              </p:cNvCxnSpPr>
              <p:nvPr/>
            </p:nvCxnSpPr>
            <p:spPr>
              <a:xfrm flipH="1">
                <a:off x="7505563" y="1940460"/>
                <a:ext cx="147242" cy="3050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7489379" y="1636715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 flipV="1">
              <a:off x="8516199" y="2856638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591441" y="2612840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7588110" y="278698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7784072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8004310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8227381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8447619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Oval 50"/>
          <p:cNvSpPr/>
          <p:nvPr/>
        </p:nvSpPr>
        <p:spPr>
          <a:xfrm>
            <a:off x="8787081" y="4791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9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Common and Useful Commands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Merge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branch into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master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branch</a:t>
            </a:r>
            <a:endParaRPr lang="en-US" sz="2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checkout master</a:t>
            </a:r>
            <a:endParaRPr lang="en-US" sz="20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merge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mybranch</a:t>
            </a:r>
            <a:endParaRPr lang="en-US" sz="20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Push</a:t>
            </a:r>
            <a:r>
              <a:rPr lang="en-US" sz="2400" dirty="0" smtClean="0"/>
              <a:t> all changes to the remote repository</a:t>
            </a:r>
            <a:endParaRPr lang="en-US" sz="2400" b="1" dirty="0" smtClean="0"/>
          </a:p>
          <a:p>
            <a:pPr marL="0" lv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push</a:t>
            </a:r>
            <a:endParaRPr lang="en-US" sz="2000" b="1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push origin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mybranch</a:t>
            </a:r>
            <a:endParaRPr lang="en-US" sz="2000" b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2400" b="1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8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0070C0"/>
                  </a:solidFill>
                </a:rPr>
                <a:t>local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55800" y="4181205"/>
            <a:ext cx="3575349" cy="1567778"/>
            <a:chOff x="5855800" y="4181205"/>
            <a:chExt cx="3575349" cy="1567778"/>
          </a:xfrm>
        </p:grpSpPr>
        <p:cxnSp>
          <p:nvCxnSpPr>
            <p:cNvPr id="48" name="Straight Connector 47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7" idx="1"/>
              <a:endCxn id="35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577474" y="4860166"/>
              <a:ext cx="2707998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663175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793025" y="4181205"/>
              <a:ext cx="638124" cy="614329"/>
              <a:chOff x="8302862" y="4662020"/>
              <a:chExt cx="638124" cy="614329"/>
            </a:xfrm>
          </p:grpSpPr>
          <p:cxnSp>
            <p:nvCxnSpPr>
              <p:cNvPr id="30" name="Straight Arrow Connector 29"/>
              <p:cNvCxnSpPr>
                <a:endCxn id="51" idx="7"/>
              </p:cNvCxnSpPr>
              <p:nvPr/>
            </p:nvCxnSpPr>
            <p:spPr>
              <a:xfrm flipH="1">
                <a:off x="8395366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8302862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Down Arrow 46"/>
          <p:cNvSpPr/>
          <p:nvPr/>
        </p:nvSpPr>
        <p:spPr>
          <a:xfrm flipV="1">
            <a:off x="7725799" y="2938458"/>
            <a:ext cx="607198" cy="1830815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860173" y="1625855"/>
            <a:ext cx="3575349" cy="1567778"/>
            <a:chOff x="5855800" y="4181205"/>
            <a:chExt cx="3575349" cy="1567778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4" idx="1"/>
              <a:endCxn id="71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577474" y="4860166"/>
              <a:ext cx="2707998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8663175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8793025" y="4181205"/>
              <a:ext cx="638124" cy="614329"/>
              <a:chOff x="8302862" y="4662020"/>
              <a:chExt cx="638124" cy="614329"/>
            </a:xfrm>
          </p:grpSpPr>
          <p:cxnSp>
            <p:nvCxnSpPr>
              <p:cNvPr id="76" name="Straight Arrow Connector 75"/>
              <p:cNvCxnSpPr>
                <a:endCxn id="75" idx="7"/>
              </p:cNvCxnSpPr>
              <p:nvPr/>
            </p:nvCxnSpPr>
            <p:spPr>
              <a:xfrm flipH="1">
                <a:off x="8395366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8302862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68" name="Straight Arrow Connector 67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9157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Common and Useful Commands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Push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all changes to the remote repository</a:t>
            </a:r>
            <a:endParaRPr lang="en-US" sz="2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push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push origin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mybranch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Suppose another developer </a:t>
            </a:r>
            <a:r>
              <a:rPr lang="en-US" sz="2400" b="1" dirty="0" smtClean="0"/>
              <a:t>pushes</a:t>
            </a:r>
            <a:r>
              <a:rPr lang="en-US" sz="2400" dirty="0" smtClean="0"/>
              <a:t> changes to the </a:t>
            </a:r>
            <a:r>
              <a:rPr lang="en-US" sz="2400" b="1" dirty="0" smtClean="0"/>
              <a:t>remote repository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841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070C0"/>
                  </a:solidFill>
                </a:rPr>
                <a:t>l</a:t>
              </a:r>
              <a:r>
                <a:rPr lang="en-US" b="1" dirty="0" smtClean="0">
                  <a:solidFill>
                    <a:srgbClr val="0070C0"/>
                  </a:solidFill>
                </a:rPr>
                <a:t>ocal 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55800" y="4181205"/>
            <a:ext cx="3575349" cy="1567778"/>
            <a:chOff x="5855800" y="4181205"/>
            <a:chExt cx="3575349" cy="1567778"/>
          </a:xfrm>
        </p:grpSpPr>
        <p:cxnSp>
          <p:nvCxnSpPr>
            <p:cNvPr id="48" name="Straight Connector 47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7" idx="1"/>
              <a:endCxn id="35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577474" y="4860166"/>
              <a:ext cx="2707998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663175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793025" y="4181205"/>
              <a:ext cx="638124" cy="614329"/>
              <a:chOff x="8302862" y="4662020"/>
              <a:chExt cx="638124" cy="614329"/>
            </a:xfrm>
          </p:grpSpPr>
          <p:cxnSp>
            <p:nvCxnSpPr>
              <p:cNvPr id="30" name="Straight Arrow Connector 29"/>
              <p:cNvCxnSpPr>
                <a:endCxn id="51" idx="7"/>
              </p:cNvCxnSpPr>
              <p:nvPr/>
            </p:nvCxnSpPr>
            <p:spPr>
              <a:xfrm flipH="1">
                <a:off x="8395366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8302862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Down Arrow 46"/>
          <p:cNvSpPr/>
          <p:nvPr/>
        </p:nvSpPr>
        <p:spPr>
          <a:xfrm flipV="1">
            <a:off x="10711747" y="2938458"/>
            <a:ext cx="607198" cy="1830815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860173" y="1625855"/>
            <a:ext cx="4222709" cy="1567778"/>
            <a:chOff x="5855800" y="4181205"/>
            <a:chExt cx="4222709" cy="1567778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4" idx="1"/>
              <a:endCxn id="71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577474" y="4860166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9310535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9440385" y="4181205"/>
              <a:ext cx="638124" cy="614329"/>
              <a:chOff x="8950222" y="4662020"/>
              <a:chExt cx="638124" cy="614329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 flipH="1">
                <a:off x="9042726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8950222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68" name="Straight Arrow Connector 67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3" name="Straight Connector 92"/>
          <p:cNvCxnSpPr/>
          <p:nvPr/>
        </p:nvCxnSpPr>
        <p:spPr>
          <a:xfrm>
            <a:off x="9912743" y="3735619"/>
            <a:ext cx="0" cy="280803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912743" y="3779243"/>
            <a:ext cx="84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70C0"/>
                </a:solidFill>
              </a:rPr>
              <a:t>l</a:t>
            </a:r>
            <a:r>
              <a:rPr lang="en-US" b="1" dirty="0" smtClean="0">
                <a:solidFill>
                  <a:srgbClr val="0070C0"/>
                </a:solidFill>
              </a:rPr>
              <a:t>ocal 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9010229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233300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9453538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58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Common and Useful Commands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Suppose another developer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pushes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changes to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remote repository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Fetch</a:t>
            </a:r>
            <a:r>
              <a:rPr lang="en-US" sz="2400" dirty="0" smtClean="0"/>
              <a:t> the new commits from the </a:t>
            </a:r>
            <a:r>
              <a:rPr lang="en-US" sz="2400" b="1" dirty="0" smtClean="0"/>
              <a:t>remote repository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checkout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mybranch</a:t>
            </a:r>
            <a:endParaRPr lang="en-US" sz="20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fetch</a:t>
            </a:r>
            <a:endParaRPr lang="en-US" sz="2000" b="1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fetch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origin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mybranch</a:t>
            </a:r>
            <a:endParaRPr lang="en-US" sz="2000" b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2400" b="1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0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070C0"/>
                  </a:solidFill>
                </a:rPr>
                <a:t>l</a:t>
              </a:r>
              <a:r>
                <a:rPr lang="en-US" b="1" dirty="0" smtClean="0">
                  <a:solidFill>
                    <a:srgbClr val="0070C0"/>
                  </a:solidFill>
                </a:rPr>
                <a:t>ocal 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55800" y="4181205"/>
            <a:ext cx="3830634" cy="1567778"/>
            <a:chOff x="5855800" y="4181205"/>
            <a:chExt cx="3830634" cy="1567778"/>
          </a:xfrm>
        </p:grpSpPr>
        <p:cxnSp>
          <p:nvCxnSpPr>
            <p:cNvPr id="48" name="Straight Connector 47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7" idx="1"/>
              <a:endCxn id="35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577474" y="4860166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663175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793025" y="4181205"/>
              <a:ext cx="638124" cy="614329"/>
              <a:chOff x="8302862" y="4662020"/>
              <a:chExt cx="638124" cy="614329"/>
            </a:xfrm>
          </p:grpSpPr>
          <p:cxnSp>
            <p:nvCxnSpPr>
              <p:cNvPr id="30" name="Straight Arrow Connector 29"/>
              <p:cNvCxnSpPr>
                <a:endCxn id="51" idx="7"/>
              </p:cNvCxnSpPr>
              <p:nvPr/>
            </p:nvCxnSpPr>
            <p:spPr>
              <a:xfrm flipH="1">
                <a:off x="8395366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8302862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860173" y="1625855"/>
            <a:ext cx="4222709" cy="1567778"/>
            <a:chOff x="5855800" y="4181205"/>
            <a:chExt cx="4222709" cy="1567778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4" idx="1"/>
              <a:endCxn id="71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577474" y="4860166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9310535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9440385" y="4181205"/>
              <a:ext cx="638124" cy="614329"/>
              <a:chOff x="8950222" y="4662020"/>
              <a:chExt cx="638124" cy="614329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 flipH="1">
                <a:off x="9042726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8950222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68" name="Straight Arrow Connector 67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Oval 96"/>
          <p:cNvSpPr/>
          <p:nvPr/>
        </p:nvSpPr>
        <p:spPr>
          <a:xfrm>
            <a:off x="9010229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233300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9453538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9465579" y="2938458"/>
            <a:ext cx="607198" cy="1830815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9015186" y="4791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238257" y="4791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9458495" y="4791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65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Common and Useful Commands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Fetch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the new commits from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remote repository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checkout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mybranch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fetch</a:t>
            </a:r>
            <a:endParaRPr lang="en-US" sz="2000" b="1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fetch origin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mybranch</a:t>
            </a:r>
            <a:endParaRPr lang="en-US" sz="2000" b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Merge</a:t>
            </a:r>
            <a:r>
              <a:rPr lang="en-US" sz="2400" dirty="0" smtClean="0"/>
              <a:t> the differences in your local repository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merge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origin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mybranch</a:t>
            </a:r>
            <a:endParaRPr lang="en-US" sz="2000" b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2400" b="1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0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070C0"/>
                  </a:solidFill>
                </a:rPr>
                <a:t>l</a:t>
              </a:r>
              <a:r>
                <a:rPr lang="en-US" b="1" dirty="0" smtClean="0">
                  <a:solidFill>
                    <a:srgbClr val="0070C0"/>
                  </a:solidFill>
                </a:rPr>
                <a:t>ocal 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55800" y="4181205"/>
            <a:ext cx="4230801" cy="1567778"/>
            <a:chOff x="5855800" y="4181205"/>
            <a:chExt cx="4230801" cy="1567778"/>
          </a:xfrm>
        </p:grpSpPr>
        <p:cxnSp>
          <p:nvCxnSpPr>
            <p:cNvPr id="48" name="Straight Connector 47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7" idx="1"/>
              <a:endCxn id="35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577474" y="4860166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9318627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448477" y="4181205"/>
              <a:ext cx="638124" cy="614329"/>
              <a:chOff x="8958314" y="4662020"/>
              <a:chExt cx="638124" cy="614329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H="1">
                <a:off x="9050818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8958314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860173" y="1625855"/>
            <a:ext cx="4222709" cy="1567778"/>
            <a:chOff x="5855800" y="4181205"/>
            <a:chExt cx="4222709" cy="1567778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4" idx="1"/>
              <a:endCxn id="71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577474" y="4860166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9310535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9440385" y="4181205"/>
              <a:ext cx="638124" cy="614329"/>
              <a:chOff x="8950222" y="4662020"/>
              <a:chExt cx="638124" cy="614329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 flipH="1">
                <a:off x="9042726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8950222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68" name="Straight Arrow Connector 67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Oval 96"/>
          <p:cNvSpPr/>
          <p:nvPr/>
        </p:nvSpPr>
        <p:spPr>
          <a:xfrm>
            <a:off x="9010229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233300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9453538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9015186" y="4791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238257" y="4791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9458495" y="4791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72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</a:t>
            </a:r>
            <a:r>
              <a:rPr lang="en-US" b="1" dirty="0" smtClean="0"/>
              <a:t>. </a:t>
            </a:r>
            <a:r>
              <a:rPr lang="en-US" b="1" dirty="0" smtClean="0"/>
              <a:t>Typical Workflow with Common Commands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947"/>
            <a:ext cx="10515600" cy="5073706"/>
          </a:xfrm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 Clone the repository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git@github.com:&lt;user&gt;/&lt;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repo_name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&gt;.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 Create a new ‘feature’ branch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–b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my_feature_branch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 Do work locally on your files...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 Get ready to commit your code changes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status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add &lt;file1&gt; &lt;file2&gt; ... &lt;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fileN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commit –m “A meaningful commit message...”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 Make sure you branch is sync’d with the remote repository before pushing commits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pull &lt;remote-repo&gt; &lt;branch&gt;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push &lt;remote-repo&gt; &lt;branch&gt;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8334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Step-by-Step Walkthrough with </a:t>
            </a:r>
            <a:r>
              <a:rPr lang="en-US" b="1" dirty="0" err="1" smtClean="0"/>
              <a:t>Git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Below is the state information for the example to be presented: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There exists a </a:t>
            </a:r>
            <a:r>
              <a:rPr lang="en-US" b="1" dirty="0" smtClean="0"/>
              <a:t>remote repository</a:t>
            </a:r>
            <a:r>
              <a:rPr lang="en-US" dirty="0" smtClean="0"/>
              <a:t> with the </a:t>
            </a:r>
            <a:r>
              <a:rPr lang="en-US" b="1" dirty="0" smtClean="0"/>
              <a:t>master branch</a:t>
            </a:r>
            <a:r>
              <a:rPr lang="en-US" dirty="0" smtClean="0"/>
              <a:t> and one file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Only one individual is actively making changes to the repository at a time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following will be demonstrated: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Branch</a:t>
            </a:r>
            <a:r>
              <a:rPr lang="en-US" dirty="0" smtClean="0"/>
              <a:t> creation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Changes local to the </a:t>
            </a:r>
            <a:r>
              <a:rPr lang="en-US" b="1" dirty="0" smtClean="0"/>
              <a:t>workspace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Staging</a:t>
            </a:r>
            <a:r>
              <a:rPr lang="en-US" dirty="0" smtClean="0"/>
              <a:t> and </a:t>
            </a:r>
            <a:r>
              <a:rPr lang="en-US" b="1" dirty="0" smtClean="0"/>
              <a:t>committing</a:t>
            </a:r>
            <a:r>
              <a:rPr lang="en-US" dirty="0" smtClean="0"/>
              <a:t> files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Updating the </a:t>
            </a:r>
            <a:r>
              <a:rPr lang="en-US" b="1" dirty="0" smtClean="0"/>
              <a:t>local</a:t>
            </a:r>
            <a:r>
              <a:rPr lang="en-US" dirty="0" smtClean="0"/>
              <a:t> and </a:t>
            </a:r>
            <a:r>
              <a:rPr lang="en-US" b="1" dirty="0" smtClean="0"/>
              <a:t>remote</a:t>
            </a:r>
            <a:r>
              <a:rPr lang="en-US" dirty="0" smtClean="0"/>
              <a:t> </a:t>
            </a:r>
            <a:r>
              <a:rPr lang="en-US" b="1" dirty="0" smtClean="0"/>
              <a:t>repositories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5028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6625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 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1719" y="1353390"/>
            <a:ext cx="26706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 files in local repository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90723" y="5568441"/>
            <a:ext cx="23445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 files in staging area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66732" y="3222088"/>
            <a:ext cx="199253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 local repository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69130"/>
            <a:ext cx="3830634" cy="819369"/>
            <a:chOff x="5855800" y="4181205"/>
            <a:chExt cx="3830634" cy="819369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02196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9087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git@github.com:user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myrepo.git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687" y="4739087"/>
            <a:ext cx="2182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Changes for Commit: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69130"/>
            <a:ext cx="3830634" cy="819369"/>
            <a:chOff x="5855800" y="4181205"/>
            <a:chExt cx="3830634" cy="819369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5759371" y="2241364"/>
            <a:ext cx="3830634" cy="819369"/>
            <a:chOff x="5855800" y="4181205"/>
            <a:chExt cx="3830634" cy="819369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137563" y="315588"/>
            <a:ext cx="2468880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Things to do: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1. Clone repo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2. Make changes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3. Commit changes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4. Update remote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202" y="123401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81102" y="4739087"/>
            <a:ext cx="15543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Changed Files: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6082" y="4739087"/>
            <a:ext cx="1708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Untracked Files: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868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6317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git@github.com:user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myrepo.git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687" y="4739087"/>
            <a:ext cx="2182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Changes for Commit: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69130"/>
            <a:ext cx="3830634" cy="819369"/>
            <a:chOff x="5855800" y="4181205"/>
            <a:chExt cx="3830634" cy="819369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5759371" y="2241364"/>
            <a:ext cx="3830634" cy="819369"/>
            <a:chOff x="5855800" y="4181205"/>
            <a:chExt cx="3830634" cy="819369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137563" y="315588"/>
            <a:ext cx="2468880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Things to do: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1. Clone repo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2. Make changes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3. Commit changes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4. Update remote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202" y="123401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81102" y="4739087"/>
            <a:ext cx="15543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Changed Files: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6082" y="4739087"/>
            <a:ext cx="1708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Untracked Files: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43201" y="315588"/>
            <a:ext cx="2466722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58970" y="130921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317019" y="5108419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985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What is </a:t>
            </a:r>
            <a:r>
              <a:rPr lang="en-US" b="1" dirty="0" smtClean="0"/>
              <a:t>GitHub? </a:t>
            </a:r>
            <a:r>
              <a:rPr lang="en-US" b="1" dirty="0" smtClean="0"/>
              <a:t>Why use </a:t>
            </a:r>
            <a:r>
              <a:rPr lang="en-US" b="1" dirty="0" smtClean="0"/>
              <a:t>GitHub?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4658"/>
            <a:ext cx="10515600" cy="51708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GitHub is like Facebook, but for hosting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With the right permissions, code sharing and collaboration are possible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Many R-packages are now available via GitHub</a:t>
            </a:r>
          </a:p>
          <a:p>
            <a:pPr marL="457200" lvl="1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GitHub </a:t>
            </a:r>
            <a:r>
              <a:rPr lang="en-US" dirty="0"/>
              <a:t>makes code </a:t>
            </a:r>
            <a:r>
              <a:rPr lang="en-US" dirty="0" smtClean="0"/>
              <a:t>collaborating </a:t>
            </a:r>
            <a:r>
              <a:rPr lang="en-US" dirty="0"/>
              <a:t>easier </a:t>
            </a:r>
            <a:r>
              <a:rPr lang="en-US" dirty="0" smtClean="0"/>
              <a:t>than before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Supports many </a:t>
            </a:r>
            <a:r>
              <a:rPr lang="en-US" dirty="0" smtClean="0"/>
              <a:t>different workflow </a:t>
            </a:r>
            <a:r>
              <a:rPr lang="en-US" dirty="0" smtClean="0"/>
              <a:t>styles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Let’s check it out!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02847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9087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git@github.com:user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myrepo.git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–b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687" y="4739087"/>
            <a:ext cx="2182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Changes for Commit: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69130"/>
            <a:ext cx="3830634" cy="819369"/>
            <a:chOff x="5855800" y="4181205"/>
            <a:chExt cx="3830634" cy="819369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5759371" y="2241364"/>
            <a:ext cx="3830634" cy="819369"/>
            <a:chOff x="5855800" y="4181205"/>
            <a:chExt cx="3830634" cy="819369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137563" y="315588"/>
            <a:ext cx="2468880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Things to do: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1. Clone repo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2. Make changes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3. Commit changes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4. Update remote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202" y="123401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81102" y="4739087"/>
            <a:ext cx="15543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Changed Files: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6082" y="4739087"/>
            <a:ext cx="1708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Untracked Files: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43201" y="315588"/>
            <a:ext cx="2466722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58970" y="130921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34" idx="4"/>
          </p:cNvCxnSpPr>
          <p:nvPr/>
        </p:nvCxnSpPr>
        <p:spPr>
          <a:xfrm flipV="1">
            <a:off x="7409134" y="2994845"/>
            <a:ext cx="0" cy="34818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40637" y="3269808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317019" y="5108419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2339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9087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git@github.com:user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myrepo.git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–b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687" y="4739087"/>
            <a:ext cx="2182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Changes for Commit: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69130"/>
            <a:ext cx="3830634" cy="819369"/>
            <a:chOff x="5855800" y="4181205"/>
            <a:chExt cx="3830634" cy="819369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5759371" y="2241364"/>
            <a:ext cx="3830634" cy="819369"/>
            <a:chOff x="5855800" y="4181205"/>
            <a:chExt cx="3830634" cy="819369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137563" y="315588"/>
            <a:ext cx="2468880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Things to do: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1. Clone repo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2. Make changes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3. Commit changes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4. Update remote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202" y="123401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81102" y="4739087"/>
            <a:ext cx="15543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Changed Files: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6082" y="4739087"/>
            <a:ext cx="1708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Untracked Files: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43201" y="315588"/>
            <a:ext cx="2466722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B050"/>
                </a:solidFill>
              </a:rPr>
              <a:t>Testing…testing…1…2…3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58970" y="130921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34" idx="4"/>
          </p:cNvCxnSpPr>
          <p:nvPr/>
        </p:nvCxnSpPr>
        <p:spPr>
          <a:xfrm flipV="1">
            <a:off x="7409134" y="2994845"/>
            <a:ext cx="0" cy="34818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40637" y="3269808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317019" y="5108419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20511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git@github.com:user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myrepo.git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–b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test.txt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687" y="4739087"/>
            <a:ext cx="2182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Changes for Commit: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69130"/>
            <a:ext cx="3830634" cy="819369"/>
            <a:chOff x="5855800" y="4181205"/>
            <a:chExt cx="3830634" cy="819369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5759371" y="2241364"/>
            <a:ext cx="3830634" cy="819369"/>
            <a:chOff x="5855800" y="4181205"/>
            <a:chExt cx="3830634" cy="819369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137563" y="315588"/>
            <a:ext cx="2468880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Things to do: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1. Clone repo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2. Make changes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3. Commit changes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4. Update remote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202" y="123401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81102" y="4739087"/>
            <a:ext cx="15543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Changed Files: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6082" y="4739087"/>
            <a:ext cx="1708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Untracked Files: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43201" y="315588"/>
            <a:ext cx="2466722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B050"/>
                </a:solidFill>
              </a:rPr>
              <a:t>Testing…testing…1…2…3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58970" y="130921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34" idx="4"/>
          </p:cNvCxnSpPr>
          <p:nvPr/>
        </p:nvCxnSpPr>
        <p:spPr>
          <a:xfrm flipV="1">
            <a:off x="7409134" y="2994845"/>
            <a:ext cx="0" cy="34818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40637" y="3269808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38515" y="5108419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90749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>
            <a:endCxn id="52" idx="0"/>
          </p:cNvCxnSpPr>
          <p:nvPr/>
        </p:nvCxnSpPr>
        <p:spPr>
          <a:xfrm>
            <a:off x="7420090" y="292815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git@github.com:user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myrepo.git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–b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test.txt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test.txt”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687" y="4739087"/>
            <a:ext cx="2182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Changes for Commit: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69130"/>
            <a:ext cx="3830634" cy="819369"/>
            <a:chOff x="5855800" y="4181205"/>
            <a:chExt cx="3830634" cy="819369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5759371" y="2534633"/>
            <a:ext cx="3830634" cy="1637877"/>
            <a:chOff x="5855800" y="4474474"/>
            <a:chExt cx="3830634" cy="1637877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7484941" y="4474474"/>
              <a:ext cx="0" cy="31061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760723" y="5502392"/>
              <a:ext cx="638124" cy="609959"/>
              <a:chOff x="7270560" y="5983207"/>
              <a:chExt cx="638124" cy="609959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 flipH="1" flipV="1">
                <a:off x="7351694" y="5983207"/>
                <a:ext cx="135674" cy="34980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7270560" y="6254612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137563" y="315588"/>
            <a:ext cx="2468880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Things to do: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1. Clone repo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2. Make changes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3. Commit changes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4. Update remote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5. Make more changes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202" y="123401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81102" y="4739087"/>
            <a:ext cx="15543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Changed Files: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6082" y="4739087"/>
            <a:ext cx="1708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Untracked Files: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43201" y="315588"/>
            <a:ext cx="2466722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Testing…testing…1…2…3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Testing…1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58970" y="130921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544602" y="3564166"/>
            <a:ext cx="186946" cy="35205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92504" y="330834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7469336" y="349773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665298" y="342700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8107400" y="5108419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107400" y="5483850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2375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>
            <a:endCxn id="60" idx="0"/>
          </p:cNvCxnSpPr>
          <p:nvPr/>
        </p:nvCxnSpPr>
        <p:spPr>
          <a:xfrm>
            <a:off x="7415475" y="75299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52" idx="0"/>
          </p:cNvCxnSpPr>
          <p:nvPr/>
        </p:nvCxnSpPr>
        <p:spPr>
          <a:xfrm>
            <a:off x="7420090" y="292815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git@github.com:user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myrepo.git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–b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test.txt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test.txt”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push –u origin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687" y="4739087"/>
            <a:ext cx="2182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Changes for Commit: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69130"/>
            <a:ext cx="3830634" cy="819369"/>
            <a:chOff x="5855800" y="4181205"/>
            <a:chExt cx="3830634" cy="819369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5759371" y="2534633"/>
            <a:ext cx="3830634" cy="1637877"/>
            <a:chOff x="5855800" y="4474474"/>
            <a:chExt cx="3830634" cy="1637877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7484941" y="4474474"/>
              <a:ext cx="0" cy="31061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760723" y="5502392"/>
              <a:ext cx="638124" cy="609959"/>
              <a:chOff x="7270560" y="5983207"/>
              <a:chExt cx="638124" cy="609959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 flipH="1" flipV="1">
                <a:off x="7351694" y="5983207"/>
                <a:ext cx="135674" cy="34980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7270560" y="6254612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137563" y="315588"/>
            <a:ext cx="2468880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Things to do: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1. Clone repo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2. Make changes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3. Commit changes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4. Update remote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5. Make more changes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202" y="123401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81102" y="4739087"/>
            <a:ext cx="15543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Changed Files: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6082" y="4739087"/>
            <a:ext cx="1708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Untracked Files: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43201" y="315588"/>
            <a:ext cx="2466722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Testing…testing…1…2…3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Testing…1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58970" y="130921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544602" y="3564166"/>
            <a:ext cx="186946" cy="35205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92504" y="330834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7469336" y="349773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665298" y="342700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8107400" y="5108419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107400" y="5483850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b="1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7726934" y="1389007"/>
            <a:ext cx="4614" cy="33819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387889" y="113318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7464721" y="132257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660683" y="125184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389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>
            <a:endCxn id="60" idx="0"/>
          </p:cNvCxnSpPr>
          <p:nvPr/>
        </p:nvCxnSpPr>
        <p:spPr>
          <a:xfrm>
            <a:off x="7415475" y="75299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52" idx="0"/>
          </p:cNvCxnSpPr>
          <p:nvPr/>
        </p:nvCxnSpPr>
        <p:spPr>
          <a:xfrm>
            <a:off x="7420090" y="292815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git@github.com:user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myrepo.git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–b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test.txt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test.txt”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push –u origin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text.txt todo.txt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687" y="4739087"/>
            <a:ext cx="2182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Changes for Commit: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69130"/>
            <a:ext cx="3830634" cy="819369"/>
            <a:chOff x="5855800" y="4181205"/>
            <a:chExt cx="3830634" cy="819369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5759371" y="2534633"/>
            <a:ext cx="3830634" cy="1637877"/>
            <a:chOff x="5855800" y="4474474"/>
            <a:chExt cx="3830634" cy="1637877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7484941" y="4474474"/>
              <a:ext cx="0" cy="31061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760723" y="5502392"/>
              <a:ext cx="638124" cy="609959"/>
              <a:chOff x="7270560" y="5983207"/>
              <a:chExt cx="638124" cy="609959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 flipH="1" flipV="1">
                <a:off x="7351694" y="5983207"/>
                <a:ext cx="135674" cy="34980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7270560" y="6254612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137563" y="315588"/>
            <a:ext cx="2468880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Things to do: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1. Clone repo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2. Make changes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3. Commit changes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4. Update remote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5. Make more changes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202" y="123401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81102" y="4739087"/>
            <a:ext cx="15543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Changed Files: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6082" y="4739087"/>
            <a:ext cx="1708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Untracked Files: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43201" y="315588"/>
            <a:ext cx="2466722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Testing…testing…1…2…3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Testing…1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58970" y="130921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544602" y="3564166"/>
            <a:ext cx="186946" cy="35205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92504" y="330834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7469336" y="349773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665298" y="342700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798311" y="5108419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798311" y="5483850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b="1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7726934" y="1389007"/>
            <a:ext cx="4614" cy="33819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387889" y="113318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7464721" y="132257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660683" y="125184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272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>
            <a:endCxn id="60" idx="0"/>
          </p:cNvCxnSpPr>
          <p:nvPr/>
        </p:nvCxnSpPr>
        <p:spPr>
          <a:xfrm>
            <a:off x="7415475" y="75299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52" idx="0"/>
          </p:cNvCxnSpPr>
          <p:nvPr/>
        </p:nvCxnSpPr>
        <p:spPr>
          <a:xfrm>
            <a:off x="7420090" y="292815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git@github.com:user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myrepo.git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–b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test.txt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test.txt”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push –u origin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text.txt todo.txt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 + todo.txt”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687" y="4739087"/>
            <a:ext cx="2182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Changes for Commit: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69130"/>
            <a:ext cx="3830634" cy="819369"/>
            <a:chOff x="5855800" y="4181205"/>
            <a:chExt cx="3830634" cy="819369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cxnSp>
        <p:nvCxnSpPr>
          <p:cNvPr id="30" name="Straight Connector 29"/>
          <p:cNvCxnSpPr/>
          <p:nvPr/>
        </p:nvCxnSpPr>
        <p:spPr>
          <a:xfrm flipV="1">
            <a:off x="6481045" y="2928417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677007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897245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20316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340554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388512" y="2534633"/>
            <a:ext cx="0" cy="3106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59371" y="2722179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master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7885964" y="3562551"/>
            <a:ext cx="638124" cy="609959"/>
            <a:chOff x="7270560" y="5983207"/>
            <a:chExt cx="638124" cy="609959"/>
          </a:xfrm>
        </p:grpSpPr>
        <p:cxnSp>
          <p:nvCxnSpPr>
            <p:cNvPr id="40" name="Straight Arrow Connector 39"/>
            <p:cNvCxnSpPr/>
            <p:nvPr/>
          </p:nvCxnSpPr>
          <p:spPr>
            <a:xfrm flipH="1" flipV="1">
              <a:off x="7351694" y="5983207"/>
              <a:ext cx="135674" cy="3498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270560" y="6254612"/>
              <a:ext cx="63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137563" y="315588"/>
            <a:ext cx="2468880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Things to do: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1. Clone repo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2. Make changes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3. Commit changes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4. Update remote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5. Make more changes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202" y="123401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81102" y="4739087"/>
            <a:ext cx="15543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Changed Files: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6082" y="4739087"/>
            <a:ext cx="1708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Untracked Files: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43201" y="315588"/>
            <a:ext cx="2466722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Testing…testing…1…2…3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Testing…1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58970" y="130921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766272" y="3564166"/>
            <a:ext cx="186946" cy="35205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92504" y="330834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7469336" y="349773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665298" y="342700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7726934" y="1389007"/>
            <a:ext cx="4614" cy="33819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387889" y="113318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7464721" y="132257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660683" y="125184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891469" y="3428594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022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>
            <a:endCxn id="60" idx="0"/>
          </p:cNvCxnSpPr>
          <p:nvPr/>
        </p:nvCxnSpPr>
        <p:spPr>
          <a:xfrm>
            <a:off x="7415475" y="75299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52" idx="0"/>
          </p:cNvCxnSpPr>
          <p:nvPr/>
        </p:nvCxnSpPr>
        <p:spPr>
          <a:xfrm>
            <a:off x="7420090" y="292815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git@github.com:user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myrepo.git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–b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test.txt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test.txt”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push –u origin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text.txt todo.txt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 + todo.txt”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master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687" y="4739087"/>
            <a:ext cx="2182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Changes for Commit: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69130"/>
            <a:ext cx="3830634" cy="819369"/>
            <a:chOff x="5855800" y="4181205"/>
            <a:chExt cx="3830634" cy="819369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cxnSp>
        <p:nvCxnSpPr>
          <p:cNvPr id="30" name="Straight Connector 29"/>
          <p:cNvCxnSpPr/>
          <p:nvPr/>
        </p:nvCxnSpPr>
        <p:spPr>
          <a:xfrm flipV="1">
            <a:off x="6481045" y="2928417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677007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897245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20316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340554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257476" y="2534633"/>
            <a:ext cx="131036" cy="3106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59371" y="2722179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master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7563" y="315588"/>
            <a:ext cx="2468880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Things to do: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1. Clone repo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2. Make changes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3. Commit changes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4. Update remote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5. Make more changes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202" y="123401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81102" y="4739087"/>
            <a:ext cx="15543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Changed Files: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6082" y="4739087"/>
            <a:ext cx="1708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Untracked Files: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43201" y="315588"/>
            <a:ext cx="2466722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Testing…testing…1…2…3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Testing…1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58970" y="130921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7953218" y="3564166"/>
            <a:ext cx="0" cy="31510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92504" y="330834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7469336" y="349773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665298" y="342700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7726934" y="1389007"/>
            <a:ext cx="4614" cy="33819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387889" y="113318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7464721" y="132257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660683" y="125184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891469" y="3428594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442357" y="2524400"/>
            <a:ext cx="106866" cy="324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349853" y="2235060"/>
            <a:ext cx="638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92964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>
            <a:endCxn id="60" idx="0"/>
          </p:cNvCxnSpPr>
          <p:nvPr/>
        </p:nvCxnSpPr>
        <p:spPr>
          <a:xfrm>
            <a:off x="7415475" y="75299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52" idx="0"/>
          </p:cNvCxnSpPr>
          <p:nvPr/>
        </p:nvCxnSpPr>
        <p:spPr>
          <a:xfrm>
            <a:off x="7420090" y="292815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git@github.com:user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myrepo.git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–b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test.txt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test.txt”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push –u origin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text.txt todo.txt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 + todo.txt”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master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merge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687" y="4739087"/>
            <a:ext cx="2182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Changes for Commit: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69130"/>
            <a:ext cx="3830634" cy="819369"/>
            <a:chOff x="5855800" y="4181205"/>
            <a:chExt cx="3830634" cy="819369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cxnSp>
        <p:nvCxnSpPr>
          <p:cNvPr id="30" name="Straight Connector 29"/>
          <p:cNvCxnSpPr/>
          <p:nvPr/>
        </p:nvCxnSpPr>
        <p:spPr>
          <a:xfrm flipV="1">
            <a:off x="6481045" y="2928417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677007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897245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20316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340554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123320" y="2534633"/>
            <a:ext cx="131036" cy="3106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59371" y="2722179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master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7563" y="315588"/>
            <a:ext cx="2468880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Things to do: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1. Clone repo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2. Make changes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3. Commit changes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4. Update remote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5. Make more changes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202" y="123401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81102" y="4739087"/>
            <a:ext cx="15543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Changed Files: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6082" y="4739087"/>
            <a:ext cx="1708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Untracked Files: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43201" y="315588"/>
            <a:ext cx="2466722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Testing…testing…1…2…3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Testing…1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58970" y="130921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7953218" y="3564166"/>
            <a:ext cx="0" cy="31510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92504" y="330834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7469336" y="349773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665298" y="342700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7726934" y="1389007"/>
            <a:ext cx="4614" cy="33819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387889" y="113318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7464721" y="132257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660683" y="125184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891469" y="3428594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8308201" y="2524400"/>
            <a:ext cx="106866" cy="324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215697" y="2235060"/>
            <a:ext cx="638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  <p:grpSp>
        <p:nvGrpSpPr>
          <p:cNvPr id="2" name="Group 1"/>
          <p:cNvGrpSpPr/>
          <p:nvPr/>
        </p:nvGrpSpPr>
        <p:grpSpPr>
          <a:xfrm flipH="1">
            <a:off x="7889462" y="2864429"/>
            <a:ext cx="461904" cy="706481"/>
            <a:chOff x="7509138" y="2856337"/>
            <a:chExt cx="461904" cy="706481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7588674" y="2926810"/>
              <a:ext cx="320040" cy="54864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7509138" y="285633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833882" y="342565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43124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>
            <a:endCxn id="60" idx="0"/>
          </p:cNvCxnSpPr>
          <p:nvPr/>
        </p:nvCxnSpPr>
        <p:spPr>
          <a:xfrm>
            <a:off x="7415475" y="75299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52" idx="0"/>
          </p:cNvCxnSpPr>
          <p:nvPr/>
        </p:nvCxnSpPr>
        <p:spPr>
          <a:xfrm>
            <a:off x="7420090" y="292815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git@github.com:user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myrepo.git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–b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test.txt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test.txt”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push –u origin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text.txt todo.txt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 + todo.txt”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master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merge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push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687" y="4739087"/>
            <a:ext cx="2182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Changes for Commit: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549945"/>
            <a:ext cx="3830634" cy="338554"/>
            <a:chOff x="5855800" y="4662020"/>
            <a:chExt cx="3830634" cy="338554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 flipV="1">
            <a:off x="6481045" y="2928417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677007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897245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20316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340554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123320" y="2534633"/>
            <a:ext cx="131036" cy="3106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59371" y="2722179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master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7563" y="315588"/>
            <a:ext cx="2468880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Things to do: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1. Clone repo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2. Make changes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3. Commit changes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4. Update remote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5. Make more changes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202" y="123401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81102" y="4739087"/>
            <a:ext cx="15543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Changed Files: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6082" y="4739087"/>
            <a:ext cx="1708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Untracked Files: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43201" y="315588"/>
            <a:ext cx="2466722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Testing…testing…1…2…3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Testing…1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58970" y="130921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7953218" y="3564166"/>
            <a:ext cx="0" cy="31510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92504" y="330834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7469336" y="349773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665298" y="342700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387889" y="113318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7464721" y="132257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660683" y="125184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891469" y="3428594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8308201" y="2524400"/>
            <a:ext cx="106866" cy="324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215697" y="2235060"/>
            <a:ext cx="638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  <p:grpSp>
        <p:nvGrpSpPr>
          <p:cNvPr id="2" name="Group 1"/>
          <p:cNvGrpSpPr/>
          <p:nvPr/>
        </p:nvGrpSpPr>
        <p:grpSpPr>
          <a:xfrm flipH="1">
            <a:off x="7889462" y="2864429"/>
            <a:ext cx="461904" cy="706481"/>
            <a:chOff x="7509138" y="2856337"/>
            <a:chExt cx="461904" cy="706481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7588674" y="2926810"/>
              <a:ext cx="320040" cy="54864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7509138" y="285633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833882" y="342565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>
            <a:off x="8121972" y="356537"/>
            <a:ext cx="131036" cy="3106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7951870" y="1386070"/>
            <a:ext cx="0" cy="31510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8306853" y="346304"/>
            <a:ext cx="106866" cy="324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214349" y="56964"/>
            <a:ext cx="638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  <p:grpSp>
        <p:nvGrpSpPr>
          <p:cNvPr id="87" name="Group 86"/>
          <p:cNvGrpSpPr/>
          <p:nvPr/>
        </p:nvGrpSpPr>
        <p:grpSpPr>
          <a:xfrm flipH="1">
            <a:off x="7888114" y="686333"/>
            <a:ext cx="461904" cy="706481"/>
            <a:chOff x="7509138" y="2856337"/>
            <a:chExt cx="461904" cy="706481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7588674" y="2926810"/>
              <a:ext cx="320040" cy="54864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7509138" y="285633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7833882" y="342565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609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1755972" y="1825625"/>
            <a:ext cx="959782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Subversion (SVN) style workflow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Integration Manager Workflow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Dictator and Lieutenants Workflow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Flexible Workflow Styles Supported by </a:t>
            </a:r>
            <a:r>
              <a:rPr lang="en-US" b="1" dirty="0" err="1" smtClean="0"/>
              <a:t>Git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1101867" y="1778374"/>
            <a:ext cx="548640" cy="5486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0"/>
                <a:solidFill>
                  <a:srgbClr val="FF0000"/>
                </a:solidFill>
              </a:rPr>
              <a:t>A</a:t>
            </a:r>
            <a:endParaRPr lang="en-US" sz="3200" b="1" dirty="0">
              <a:ln w="0"/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01867" y="2781782"/>
            <a:ext cx="548640" cy="5486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0"/>
                <a:solidFill>
                  <a:srgbClr val="FF0000"/>
                </a:solidFill>
              </a:rPr>
              <a:t>B</a:t>
            </a:r>
            <a:endParaRPr lang="en-US" sz="3200" b="1" dirty="0">
              <a:ln w="0"/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101867" y="3785190"/>
            <a:ext cx="548640" cy="5486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rgbClr val="FF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7657619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>
            <a:endCxn id="60" idx="0"/>
          </p:cNvCxnSpPr>
          <p:nvPr/>
        </p:nvCxnSpPr>
        <p:spPr>
          <a:xfrm>
            <a:off x="7415475" y="75299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52" idx="0"/>
          </p:cNvCxnSpPr>
          <p:nvPr/>
        </p:nvCxnSpPr>
        <p:spPr>
          <a:xfrm>
            <a:off x="7420090" y="292815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git@github.com:user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myrepo.git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–b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test.txt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test.txt”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push –u origin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text.txt todo.txt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 + todo.txt”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master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merge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push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revert &lt;commit-id&gt;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687" y="4739087"/>
            <a:ext cx="2182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Changes for Commit: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549945"/>
            <a:ext cx="3830634" cy="338554"/>
            <a:chOff x="5855800" y="4662020"/>
            <a:chExt cx="3830634" cy="338554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 flipV="1">
            <a:off x="6481045" y="2928417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677007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897245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20316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340554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325620" y="2534633"/>
            <a:ext cx="131036" cy="3106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59371" y="2722179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master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7563" y="315588"/>
            <a:ext cx="2468880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Things to do: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1. Clone repo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2. Make changes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3. Commit changes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4. Update remote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5. Make more changes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202" y="123401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81102" y="4739087"/>
            <a:ext cx="15543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Changed Files: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6082" y="4739087"/>
            <a:ext cx="1708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Untracked Files: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43201" y="315588"/>
            <a:ext cx="2466722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Testing…testing…1…2…3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Testing…1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58970" y="130921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7953218" y="3564166"/>
            <a:ext cx="0" cy="31510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92504" y="330834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7469336" y="349773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665298" y="342700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387889" y="113318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7464721" y="132257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660683" y="125184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891469" y="3428594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8510501" y="2524400"/>
            <a:ext cx="106866" cy="324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417997" y="2235060"/>
            <a:ext cx="638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  <p:grpSp>
        <p:nvGrpSpPr>
          <p:cNvPr id="2" name="Group 1"/>
          <p:cNvGrpSpPr/>
          <p:nvPr/>
        </p:nvGrpSpPr>
        <p:grpSpPr>
          <a:xfrm flipH="1">
            <a:off x="7889462" y="2864429"/>
            <a:ext cx="461904" cy="706481"/>
            <a:chOff x="7509138" y="2856337"/>
            <a:chExt cx="461904" cy="706481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7588674" y="2926810"/>
              <a:ext cx="320040" cy="54864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7509138" y="285633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833882" y="342565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>
            <a:off x="8121972" y="356537"/>
            <a:ext cx="131036" cy="3106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7951870" y="1386070"/>
            <a:ext cx="0" cy="31510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8306853" y="346304"/>
            <a:ext cx="106866" cy="324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214349" y="56964"/>
            <a:ext cx="638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  <p:grpSp>
        <p:nvGrpSpPr>
          <p:cNvPr id="87" name="Group 86"/>
          <p:cNvGrpSpPr/>
          <p:nvPr/>
        </p:nvGrpSpPr>
        <p:grpSpPr>
          <a:xfrm flipH="1">
            <a:off x="7888114" y="686333"/>
            <a:ext cx="461904" cy="706481"/>
            <a:chOff x="7509138" y="2856337"/>
            <a:chExt cx="461904" cy="706481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7588674" y="2926810"/>
              <a:ext cx="320040" cy="54864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7509138" y="285633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7833882" y="342565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Oval 56"/>
          <p:cNvSpPr/>
          <p:nvPr/>
        </p:nvSpPr>
        <p:spPr>
          <a:xfrm flipH="1">
            <a:off x="8423250" y="286308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868725" y="3408726"/>
            <a:ext cx="182880" cy="1828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838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>
            <a:endCxn id="60" idx="0"/>
          </p:cNvCxnSpPr>
          <p:nvPr/>
        </p:nvCxnSpPr>
        <p:spPr>
          <a:xfrm>
            <a:off x="7415475" y="75299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52" idx="0"/>
          </p:cNvCxnSpPr>
          <p:nvPr/>
        </p:nvCxnSpPr>
        <p:spPr>
          <a:xfrm>
            <a:off x="7420090" y="292815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git@github.com:user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myrepo.git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–b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test.txt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test.txt”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push –u origin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text.txt todo.txt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 + todo.txt”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master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merge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push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revert &lt;commit-id&gt;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687" y="4739087"/>
            <a:ext cx="2182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Changes for Commit: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549945"/>
            <a:ext cx="3830634" cy="338554"/>
            <a:chOff x="5855800" y="4662020"/>
            <a:chExt cx="3830634" cy="338554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 flipV="1">
            <a:off x="6481045" y="2928417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677007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897245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20316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340554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325620" y="2534633"/>
            <a:ext cx="131036" cy="3106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59371" y="2722179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master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7563" y="315588"/>
            <a:ext cx="2468880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Things to do: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1. Clone repo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2. Make changes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3. Commit changes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4. Update remote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202" y="123401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81102" y="4739087"/>
            <a:ext cx="15543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Changed Files: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6082" y="4739087"/>
            <a:ext cx="1708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Untracked Files: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43201" y="315588"/>
            <a:ext cx="2466722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Testing…testing…1…2…3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58970" y="130921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7953218" y="3564166"/>
            <a:ext cx="0" cy="31510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92504" y="330834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7469336" y="349773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665298" y="342700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387889" y="113318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7464721" y="132257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660683" y="125184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891469" y="3428594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8510501" y="2524400"/>
            <a:ext cx="106866" cy="324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417997" y="2235060"/>
            <a:ext cx="638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  <p:grpSp>
        <p:nvGrpSpPr>
          <p:cNvPr id="2" name="Group 1"/>
          <p:cNvGrpSpPr/>
          <p:nvPr/>
        </p:nvGrpSpPr>
        <p:grpSpPr>
          <a:xfrm flipH="1">
            <a:off x="7889462" y="2864429"/>
            <a:ext cx="461904" cy="706481"/>
            <a:chOff x="7509138" y="2856337"/>
            <a:chExt cx="461904" cy="706481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7588674" y="2926810"/>
              <a:ext cx="320040" cy="54864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7509138" y="285633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833882" y="342565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>
            <a:off x="8121972" y="356537"/>
            <a:ext cx="131036" cy="3106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7951870" y="1386070"/>
            <a:ext cx="0" cy="31510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8306853" y="346304"/>
            <a:ext cx="106866" cy="324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214349" y="56964"/>
            <a:ext cx="638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  <p:grpSp>
        <p:nvGrpSpPr>
          <p:cNvPr id="87" name="Group 86"/>
          <p:cNvGrpSpPr/>
          <p:nvPr/>
        </p:nvGrpSpPr>
        <p:grpSpPr>
          <a:xfrm flipH="1">
            <a:off x="7888114" y="686333"/>
            <a:ext cx="461904" cy="706481"/>
            <a:chOff x="7509138" y="2856337"/>
            <a:chExt cx="461904" cy="706481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7588674" y="2926810"/>
              <a:ext cx="320040" cy="54864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7509138" y="285633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7833882" y="342565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Oval 56"/>
          <p:cNvSpPr/>
          <p:nvPr/>
        </p:nvSpPr>
        <p:spPr>
          <a:xfrm flipH="1">
            <a:off x="8423250" y="286308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871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>
            <a:endCxn id="60" idx="0"/>
          </p:cNvCxnSpPr>
          <p:nvPr/>
        </p:nvCxnSpPr>
        <p:spPr>
          <a:xfrm>
            <a:off x="7415475" y="75299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52" idx="0"/>
          </p:cNvCxnSpPr>
          <p:nvPr/>
        </p:nvCxnSpPr>
        <p:spPr>
          <a:xfrm>
            <a:off x="7420090" y="292815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git@github.com:user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myrepo.git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–b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test.txt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test.txt”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push –u origin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text.txt todo.txt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 + todo.txt”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master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merge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push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revert &lt;commit-id&gt;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branch –d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687" y="4739087"/>
            <a:ext cx="2182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Changes for Commit: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549945"/>
            <a:ext cx="3830634" cy="338554"/>
            <a:chOff x="5855800" y="4662020"/>
            <a:chExt cx="3830634" cy="338554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 flipV="1">
            <a:off x="6481045" y="2928417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677007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897245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20316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340554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325620" y="2534633"/>
            <a:ext cx="131036" cy="3106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59371" y="2722179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master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7563" y="315588"/>
            <a:ext cx="2468880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Things to do: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1. Clone repo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2. Make changes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3. Commit changes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4. Update remote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202" y="123401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81102" y="4739087"/>
            <a:ext cx="15543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Changed Files: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6082" y="4739087"/>
            <a:ext cx="1708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Untracked Files: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43201" y="315588"/>
            <a:ext cx="2466722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Testing…testing…1…2…3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58970" y="130921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7469336" y="349773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665298" y="342700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387889" y="113318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7464721" y="132257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660683" y="125184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891469" y="3428594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8510501" y="2524400"/>
            <a:ext cx="106866" cy="324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417997" y="2235060"/>
            <a:ext cx="638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  <p:grpSp>
        <p:nvGrpSpPr>
          <p:cNvPr id="2" name="Group 1"/>
          <p:cNvGrpSpPr/>
          <p:nvPr/>
        </p:nvGrpSpPr>
        <p:grpSpPr>
          <a:xfrm flipH="1">
            <a:off x="7889462" y="2864429"/>
            <a:ext cx="461904" cy="706481"/>
            <a:chOff x="7509138" y="2856337"/>
            <a:chExt cx="461904" cy="706481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7588674" y="2926810"/>
              <a:ext cx="320040" cy="54864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7509138" y="285633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833882" y="342565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>
            <a:off x="8121972" y="356537"/>
            <a:ext cx="131036" cy="3106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7951870" y="1386070"/>
            <a:ext cx="0" cy="31510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8306853" y="346304"/>
            <a:ext cx="106866" cy="324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214349" y="56964"/>
            <a:ext cx="638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  <p:grpSp>
        <p:nvGrpSpPr>
          <p:cNvPr id="87" name="Group 86"/>
          <p:cNvGrpSpPr/>
          <p:nvPr/>
        </p:nvGrpSpPr>
        <p:grpSpPr>
          <a:xfrm flipH="1">
            <a:off x="7888114" y="686333"/>
            <a:ext cx="461904" cy="706481"/>
            <a:chOff x="7509138" y="2856337"/>
            <a:chExt cx="461904" cy="706481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7588674" y="2926810"/>
              <a:ext cx="320040" cy="54864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7509138" y="285633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7833882" y="342565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Oval 56"/>
          <p:cNvSpPr/>
          <p:nvPr/>
        </p:nvSpPr>
        <p:spPr>
          <a:xfrm flipH="1">
            <a:off x="8423250" y="286308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551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5. Getting Set-Up with </a:t>
            </a:r>
            <a:r>
              <a:rPr lang="en-US" b="1" dirty="0" err="1" smtClean="0"/>
              <a:t>Git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86092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Useful 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Official </a:t>
            </a:r>
            <a:r>
              <a:rPr lang="en-US" b="1" dirty="0" err="1" smtClean="0"/>
              <a:t>Git</a:t>
            </a:r>
            <a:r>
              <a:rPr lang="en-US" b="1" dirty="0" smtClean="0"/>
              <a:t> documentation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hlinkClick r:id="rId2"/>
              </a:rPr>
              <a:t>https://git-scm.com/doc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b="1" dirty="0" err="1" smtClean="0"/>
              <a:t>Git</a:t>
            </a:r>
            <a:r>
              <a:rPr lang="en-US" b="1" dirty="0" smtClean="0"/>
              <a:t> downloads (Windows / Mac)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hlinkClick r:id="rId3"/>
              </a:rPr>
              <a:t>https://git-scm.com/downloads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/GitHub Guide: A Minimal Tutorial</a:t>
            </a:r>
            <a:br>
              <a:rPr lang="en-US" b="1" dirty="0" smtClean="0"/>
            </a:br>
            <a:r>
              <a:rPr lang="en-US" sz="2000" dirty="0" smtClean="0">
                <a:hlinkClick r:id="rId4"/>
              </a:rPr>
              <a:t>https://kbroman.org/github_tutorial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lvl="0"/>
            <a:r>
              <a:rPr lang="en-US" b="1" dirty="0">
                <a:solidFill>
                  <a:prstClr val="black"/>
                </a:solidFill>
              </a:rPr>
              <a:t>A statistician's initial experiences of </a:t>
            </a:r>
            <a:r>
              <a:rPr lang="en-US" b="1" dirty="0" err="1">
                <a:solidFill>
                  <a:prstClr val="black"/>
                </a:solidFill>
              </a:rPr>
              <a:t>Git</a:t>
            </a:r>
            <a:r>
              <a:rPr lang="en-US" b="1" dirty="0">
                <a:solidFill>
                  <a:prstClr val="black"/>
                </a:solidFill>
              </a:rPr>
              <a:t>/GitHub</a:t>
            </a: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  <a:hlinkClick r:id="rId5"/>
              </a:rPr>
              <a:t>https://thestatsgeek.com/2015/05/16/a-statisticians-initial-experiences-of-gitgithub</a:t>
            </a:r>
            <a:r>
              <a:rPr lang="en-US" sz="2000" dirty="0">
                <a:solidFill>
                  <a:prstClr val="black"/>
                </a:solidFill>
              </a:rPr>
              <a:t/>
            </a:r>
            <a:br>
              <a:rPr lang="en-US" sz="2000" dirty="0">
                <a:solidFill>
                  <a:prstClr val="black"/>
                </a:solidFill>
              </a:rPr>
            </a:br>
            <a:endParaRPr lang="en-US" sz="2000" dirty="0">
              <a:solidFill>
                <a:prstClr val="black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81670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Questions?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302" y="685507"/>
            <a:ext cx="2529396" cy="16982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833" y="3449314"/>
            <a:ext cx="3401767" cy="34017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424" y="293786"/>
            <a:ext cx="2194560" cy="2194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8242"/>
            <a:ext cx="3159413" cy="31594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3" y="10619"/>
            <a:ext cx="3048000" cy="304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32"/>
          <a:stretch/>
        </p:blipFill>
        <p:spPr>
          <a:xfrm>
            <a:off x="5156652" y="4186656"/>
            <a:ext cx="1878695" cy="16885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443" y="3981187"/>
            <a:ext cx="2143125" cy="21431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511" y="3805822"/>
            <a:ext cx="2450203" cy="245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Flexible Workflow Styles Supported by </a:t>
            </a:r>
            <a:r>
              <a:rPr lang="en-US" b="1" dirty="0" err="1" smtClean="0"/>
              <a:t>Git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915" y="1683143"/>
            <a:ext cx="4081252" cy="205537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423" y="1730266"/>
            <a:ext cx="4788377" cy="19294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689" y="4104425"/>
            <a:ext cx="4670622" cy="251814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5675216" y="1513211"/>
            <a:ext cx="0" cy="23466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01867" y="3859901"/>
            <a:ext cx="1025193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101867" y="1616534"/>
            <a:ext cx="548640" cy="5486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0"/>
                <a:solidFill>
                  <a:srgbClr val="FF0000"/>
                </a:solidFill>
              </a:rPr>
              <a:t>A</a:t>
            </a:r>
            <a:endParaRPr lang="en-US" sz="3200" b="1" dirty="0">
              <a:ln w="0"/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846002" y="1616534"/>
            <a:ext cx="548640" cy="5486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0"/>
                <a:solidFill>
                  <a:srgbClr val="FF0000"/>
                </a:solidFill>
              </a:rPr>
              <a:t>B</a:t>
            </a:r>
            <a:endParaRPr lang="en-US" sz="3200" b="1" dirty="0">
              <a:ln w="0"/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985955" y="4147982"/>
            <a:ext cx="548640" cy="5486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rgbClr val="FF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6437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Definition of Terms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947"/>
            <a:ext cx="10515600" cy="459901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R</a:t>
            </a:r>
            <a:r>
              <a:rPr lang="en-US" sz="2400" b="1" dirty="0" smtClean="0">
                <a:solidFill>
                  <a:srgbClr val="C00000"/>
                </a:solidFill>
              </a:rPr>
              <a:t>epository</a:t>
            </a:r>
            <a:r>
              <a:rPr lang="en-US" sz="2400" dirty="0" smtClean="0"/>
              <a:t> – directory structure under which all files are stored for a project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70C0"/>
                </a:solidFill>
              </a:rPr>
              <a:t>Local Repository </a:t>
            </a:r>
            <a:r>
              <a:rPr lang="en-US" sz="2000" b="1" dirty="0" smtClean="0"/>
              <a:t>– </a:t>
            </a:r>
            <a:r>
              <a:rPr lang="en-US" sz="2000" dirty="0" smtClean="0"/>
              <a:t>the repository hosted </a:t>
            </a:r>
            <a:r>
              <a:rPr lang="en-US" sz="2000" u="sng" dirty="0" smtClean="0"/>
              <a:t>locally</a:t>
            </a:r>
            <a:r>
              <a:rPr lang="en-US" sz="2000" dirty="0" smtClean="0"/>
              <a:t> on your computer system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All project contributors make their changes (</a:t>
            </a:r>
            <a:r>
              <a:rPr lang="en-US" sz="1600" b="1" dirty="0" smtClean="0"/>
              <a:t>commits</a:t>
            </a:r>
            <a:r>
              <a:rPr lang="en-US" sz="1600" dirty="0" smtClean="0"/>
              <a:t>) in their own </a:t>
            </a:r>
            <a:r>
              <a:rPr lang="en-US" sz="1600" dirty="0" smtClean="0">
                <a:solidFill>
                  <a:srgbClr val="0070C0"/>
                </a:solidFill>
              </a:rPr>
              <a:t>local repositories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</a:rPr>
              <a:t>R</a:t>
            </a:r>
            <a:r>
              <a:rPr lang="en-US" sz="2000" b="1" dirty="0" smtClean="0">
                <a:solidFill>
                  <a:srgbClr val="0070C0"/>
                </a:solidFill>
              </a:rPr>
              <a:t>emote Repository </a:t>
            </a:r>
            <a:r>
              <a:rPr lang="en-US" sz="2000" b="1" dirty="0" smtClean="0"/>
              <a:t>– </a:t>
            </a:r>
            <a:r>
              <a:rPr lang="en-US" sz="2000" dirty="0" smtClean="0"/>
              <a:t>the repository hosted </a:t>
            </a:r>
            <a:r>
              <a:rPr lang="en-US" sz="2000" u="sng" dirty="0" smtClean="0"/>
              <a:t>remotely</a:t>
            </a:r>
            <a:r>
              <a:rPr lang="en-US" sz="2000" dirty="0" smtClean="0"/>
              <a:t> on GitHub / </a:t>
            </a:r>
            <a:r>
              <a:rPr lang="en-US" sz="2000" dirty="0" err="1" smtClean="0"/>
              <a:t>GitLab</a:t>
            </a:r>
            <a:endParaRPr lang="en-US" sz="20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All project contributors </a:t>
            </a:r>
            <a:r>
              <a:rPr lang="en-US" sz="1600" b="1" dirty="0" smtClean="0"/>
              <a:t>push </a:t>
            </a:r>
            <a:r>
              <a:rPr lang="en-US" sz="1600" dirty="0" smtClean="0"/>
              <a:t>their </a:t>
            </a:r>
            <a:r>
              <a:rPr lang="en-US" sz="1600" b="1" dirty="0" smtClean="0">
                <a:solidFill>
                  <a:srgbClr val="0070C0"/>
                </a:solidFill>
              </a:rPr>
              <a:t>local changes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 smtClean="0"/>
              <a:t>commits</a:t>
            </a:r>
            <a:r>
              <a:rPr lang="en-US" sz="1600" dirty="0" smtClean="0"/>
              <a:t>) to the </a:t>
            </a:r>
            <a:r>
              <a:rPr lang="en-US" sz="1600" b="1" dirty="0" smtClean="0">
                <a:solidFill>
                  <a:srgbClr val="0070C0"/>
                </a:solidFill>
              </a:rPr>
              <a:t>remote repository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All project contributors </a:t>
            </a:r>
            <a:r>
              <a:rPr lang="en-US" sz="1600" b="1" dirty="0" smtClean="0"/>
              <a:t>pull</a:t>
            </a:r>
            <a:r>
              <a:rPr lang="en-US" sz="1600" dirty="0" smtClean="0"/>
              <a:t> changes (</a:t>
            </a:r>
            <a:r>
              <a:rPr lang="en-US" sz="1600" b="1" dirty="0" smtClean="0"/>
              <a:t>commits</a:t>
            </a:r>
            <a:r>
              <a:rPr lang="en-US" sz="1600" dirty="0" smtClean="0"/>
              <a:t>) from the </a:t>
            </a:r>
            <a:r>
              <a:rPr lang="en-US" sz="1600" b="1" dirty="0" smtClean="0">
                <a:solidFill>
                  <a:srgbClr val="0070C0"/>
                </a:solidFill>
              </a:rPr>
              <a:t>remote repository</a:t>
            </a:r>
            <a:r>
              <a:rPr lang="en-US" sz="1600" dirty="0" smtClean="0"/>
              <a:t> into their </a:t>
            </a:r>
            <a:r>
              <a:rPr lang="en-US" sz="1600" b="1" dirty="0" smtClean="0"/>
              <a:t>local  repositories</a:t>
            </a:r>
            <a:br>
              <a:rPr lang="en-US" sz="1600" b="1" dirty="0" smtClean="0"/>
            </a:br>
            <a:endParaRPr lang="en-US" sz="16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C00000"/>
                </a:solidFill>
              </a:rPr>
              <a:t>Branches</a:t>
            </a:r>
            <a:r>
              <a:rPr lang="en-US" sz="2400" dirty="0" smtClean="0"/>
              <a:t> – the different workflows or paths in a </a:t>
            </a:r>
            <a:r>
              <a:rPr lang="en-US" sz="2400" b="1" dirty="0" smtClean="0"/>
              <a:t>repository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Each </a:t>
            </a:r>
            <a:r>
              <a:rPr lang="en-US" sz="2000" b="1" dirty="0" smtClean="0"/>
              <a:t>repository</a:t>
            </a:r>
            <a:r>
              <a:rPr lang="en-US" sz="2000" dirty="0" smtClean="0"/>
              <a:t> has </a:t>
            </a:r>
            <a:r>
              <a:rPr lang="en-US" sz="2000" i="1" dirty="0" smtClean="0"/>
              <a:t>at least</a:t>
            </a:r>
            <a:r>
              <a:rPr lang="en-US" sz="2000" dirty="0" smtClean="0"/>
              <a:t> one </a:t>
            </a:r>
            <a:r>
              <a:rPr lang="en-US" sz="2000" b="1" dirty="0" smtClean="0"/>
              <a:t>branch</a:t>
            </a:r>
            <a:r>
              <a:rPr lang="en-US" sz="2000" dirty="0" smtClean="0"/>
              <a:t> (the default branch is called </a:t>
            </a:r>
            <a:r>
              <a:rPr lang="en-US" sz="2000" b="1" dirty="0" smtClean="0"/>
              <a:t>master</a:t>
            </a:r>
            <a:r>
              <a:rPr lang="en-US" sz="20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Branches get sync’d between </a:t>
            </a:r>
            <a:r>
              <a:rPr lang="en-US" sz="2000" b="1" dirty="0" smtClean="0"/>
              <a:t>remote</a:t>
            </a:r>
            <a:r>
              <a:rPr lang="en-US" sz="2000" dirty="0" smtClean="0"/>
              <a:t> and </a:t>
            </a:r>
            <a:r>
              <a:rPr lang="en-US" sz="2000" b="1" dirty="0" smtClean="0"/>
              <a:t>local</a:t>
            </a:r>
            <a:r>
              <a:rPr lang="en-US" sz="2000" dirty="0" smtClean="0"/>
              <a:t> </a:t>
            </a:r>
            <a:r>
              <a:rPr lang="en-US" sz="2000" b="1" dirty="0" smtClean="0"/>
              <a:t>repositories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Branches can be </a:t>
            </a:r>
            <a:r>
              <a:rPr lang="en-US" sz="2000" b="1" dirty="0" smtClean="0"/>
              <a:t>created</a:t>
            </a:r>
            <a:r>
              <a:rPr lang="en-US" sz="2000" dirty="0" smtClean="0"/>
              <a:t>, </a:t>
            </a:r>
            <a:r>
              <a:rPr lang="en-US" sz="2000" b="1" dirty="0" smtClean="0"/>
              <a:t>deleted</a:t>
            </a:r>
            <a:r>
              <a:rPr lang="en-US" sz="2000" dirty="0" smtClean="0"/>
              <a:t>, and </a:t>
            </a:r>
            <a:r>
              <a:rPr lang="en-US" sz="2000" b="1" dirty="0" smtClean="0"/>
              <a:t>merged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Branches can be used as a </a:t>
            </a:r>
            <a:r>
              <a:rPr lang="en-US" sz="2000" i="1" dirty="0" smtClean="0"/>
              <a:t>playground</a:t>
            </a:r>
            <a:r>
              <a:rPr lang="en-US" sz="2000" dirty="0" smtClean="0"/>
              <a:t> for your changes so that they do not interfere with the </a:t>
            </a:r>
            <a:r>
              <a:rPr lang="en-US" sz="2000" b="1" dirty="0" smtClean="0"/>
              <a:t>master</a:t>
            </a:r>
            <a:r>
              <a:rPr lang="en-US" sz="2000" dirty="0" smtClean="0"/>
              <a:t> branch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C00000"/>
                </a:solidFill>
              </a:rPr>
              <a:t>Clone </a:t>
            </a:r>
            <a:r>
              <a:rPr lang="en-US" sz="2400" dirty="0" smtClean="0"/>
              <a:t>– the process of creating a </a:t>
            </a:r>
            <a:r>
              <a:rPr lang="en-US" sz="2400" b="1" dirty="0" smtClean="0"/>
              <a:t>local copy</a:t>
            </a:r>
            <a:r>
              <a:rPr lang="en-US" sz="2400" dirty="0" smtClean="0"/>
              <a:t> of a </a:t>
            </a:r>
            <a:r>
              <a:rPr lang="en-US" sz="2400" b="1" dirty="0" smtClean="0"/>
              <a:t>remote repository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4469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Definition of Terms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946"/>
            <a:ext cx="10515600" cy="512225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C00000"/>
                </a:solidFill>
              </a:rPr>
              <a:t>Commit </a:t>
            </a:r>
            <a:r>
              <a:rPr lang="en-US" sz="2400" dirty="0" smtClean="0"/>
              <a:t>– a change (or snapshot in time)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Each </a:t>
            </a:r>
            <a:r>
              <a:rPr lang="en-US" sz="2000" b="1" dirty="0" smtClean="0"/>
              <a:t>branch</a:t>
            </a:r>
            <a:r>
              <a:rPr lang="en-US" sz="2000" dirty="0" smtClean="0"/>
              <a:t> consists of </a:t>
            </a:r>
            <a:r>
              <a:rPr lang="en-US" sz="2000" b="1" dirty="0" smtClean="0"/>
              <a:t>commits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Each </a:t>
            </a:r>
            <a:r>
              <a:rPr lang="en-US" sz="2000" b="1" dirty="0" smtClean="0"/>
              <a:t>commit</a:t>
            </a:r>
            <a:r>
              <a:rPr lang="en-US" sz="2000" dirty="0" smtClean="0"/>
              <a:t> has a unique SHA or hash (40 character checksum) by which it is identified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A commit considers only </a:t>
            </a:r>
            <a:r>
              <a:rPr lang="en-US" sz="2000" b="1" dirty="0" smtClean="0"/>
              <a:t>diffs</a:t>
            </a:r>
            <a:r>
              <a:rPr lang="en-US" sz="2000" dirty="0" smtClean="0"/>
              <a:t> or </a:t>
            </a:r>
            <a:r>
              <a:rPr lang="en-US" sz="2000" b="1" dirty="0" smtClean="0"/>
              <a:t>deltas</a:t>
            </a:r>
            <a:r>
              <a:rPr lang="en-US" sz="2000" dirty="0" smtClean="0"/>
              <a:t> from the previous commit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C00000"/>
                </a:solidFill>
              </a:rPr>
              <a:t>Checkout </a:t>
            </a:r>
            <a:r>
              <a:rPr lang="en-US" sz="2400" dirty="0" smtClean="0"/>
              <a:t>– the process of selecting a specific </a:t>
            </a:r>
            <a:r>
              <a:rPr lang="en-US" sz="2400" b="1" dirty="0" smtClean="0"/>
              <a:t>branch</a:t>
            </a:r>
            <a:r>
              <a:rPr lang="en-US" sz="2400" dirty="0" smtClean="0"/>
              <a:t> or </a:t>
            </a:r>
            <a:r>
              <a:rPr lang="en-US" sz="2400" b="1" dirty="0" smtClean="0"/>
              <a:t>commit</a:t>
            </a:r>
            <a:r>
              <a:rPr lang="en-US" sz="2400" dirty="0" smtClean="0"/>
              <a:t> (snapshot)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C00000"/>
                </a:solidFill>
              </a:rPr>
              <a:t>Pull </a:t>
            </a:r>
            <a:r>
              <a:rPr lang="en-US" sz="2400" dirty="0" smtClean="0"/>
              <a:t>– the process of </a:t>
            </a:r>
            <a:r>
              <a:rPr lang="en-US" sz="2400" b="1" dirty="0" smtClean="0">
                <a:solidFill>
                  <a:srgbClr val="0070C0"/>
                </a:solidFill>
              </a:rPr>
              <a:t>fetching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commits from the </a:t>
            </a:r>
            <a:r>
              <a:rPr lang="en-US" sz="2400" b="1" dirty="0" smtClean="0"/>
              <a:t>remote repository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0070C0"/>
                </a:solidFill>
              </a:rPr>
              <a:t>merging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the differences into the </a:t>
            </a:r>
            <a:r>
              <a:rPr lang="en-US" sz="2400" b="1" dirty="0" smtClean="0"/>
              <a:t>local repository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 smtClean="0"/>
              <a:t>Fetch – </a:t>
            </a:r>
            <a:r>
              <a:rPr lang="en-US" sz="2000" dirty="0" smtClean="0"/>
              <a:t>get/copy commits from the remote repository, into the local repository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 smtClean="0"/>
              <a:t>Merge – </a:t>
            </a:r>
            <a:r>
              <a:rPr lang="en-US" sz="2000" dirty="0" smtClean="0"/>
              <a:t>account for all differences between the local repository and remote repository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C00000"/>
                </a:solidFill>
              </a:rPr>
              <a:t>Push </a:t>
            </a:r>
            <a:r>
              <a:rPr lang="en-US" sz="2400" dirty="0" smtClean="0"/>
              <a:t>– send changes from the </a:t>
            </a:r>
            <a:r>
              <a:rPr lang="en-US" sz="2400" b="1" dirty="0" smtClean="0"/>
              <a:t>local repository</a:t>
            </a:r>
            <a:r>
              <a:rPr lang="en-US" sz="2400" dirty="0" smtClean="0"/>
              <a:t> to the </a:t>
            </a:r>
            <a:r>
              <a:rPr lang="en-US" sz="2400" b="1" dirty="0" smtClean="0"/>
              <a:t>remote repository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This is frequently preceded by a </a:t>
            </a:r>
            <a:r>
              <a:rPr lang="en-US" sz="2000" b="1" dirty="0" smtClean="0"/>
              <a:t>pull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Permissions in the remote repository may prevent you from performing a </a:t>
            </a:r>
            <a:r>
              <a:rPr lang="en-US" sz="2000" b="1" dirty="0" smtClean="0"/>
              <a:t>push</a:t>
            </a:r>
            <a:r>
              <a:rPr lang="en-US" sz="2000" dirty="0" smtClean="0"/>
              <a:t> and may instead require a formal </a:t>
            </a:r>
            <a:r>
              <a:rPr lang="en-US" sz="2000" b="1" dirty="0" smtClean="0"/>
              <a:t>pull-request </a:t>
            </a:r>
            <a:r>
              <a:rPr lang="en-US" sz="2000" dirty="0" smtClean="0"/>
              <a:t>(e.g. merge-request) through GitHub / </a:t>
            </a:r>
            <a:r>
              <a:rPr lang="en-US" sz="2000" dirty="0" err="1" smtClean="0"/>
              <a:t>GitLab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0332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Definition of Terms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Consider a </a:t>
            </a:r>
            <a:r>
              <a:rPr lang="en-US" sz="2400" b="1" dirty="0" smtClean="0"/>
              <a:t>remote</a:t>
            </a:r>
            <a:r>
              <a:rPr lang="en-US" sz="2400" dirty="0" smtClean="0"/>
              <a:t> </a:t>
            </a:r>
            <a:r>
              <a:rPr lang="en-US" sz="2400" b="1" dirty="0" smtClean="0"/>
              <a:t>repository</a:t>
            </a:r>
            <a:r>
              <a:rPr lang="en-US" sz="2400" dirty="0" smtClean="0"/>
              <a:t> with one </a:t>
            </a:r>
            <a:r>
              <a:rPr lang="en-US" sz="2400" b="1" dirty="0" smtClean="0"/>
              <a:t>branch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Dots represent </a:t>
            </a:r>
            <a:r>
              <a:rPr lang="en-US" sz="2000" b="1" dirty="0" smtClean="0"/>
              <a:t>commits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Small arrows represent </a:t>
            </a:r>
            <a:r>
              <a:rPr lang="en-US" sz="2000" b="1" dirty="0" smtClean="0"/>
              <a:t>pointers</a:t>
            </a:r>
            <a:r>
              <a:rPr lang="en-US" sz="2000" dirty="0" smtClean="0"/>
              <a:t> to </a:t>
            </a:r>
            <a:r>
              <a:rPr lang="en-US" sz="2000" b="1" dirty="0" smtClean="0"/>
              <a:t>commits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931462" y="3746612"/>
            <a:ext cx="5331032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31462" y="3342011"/>
            <a:ext cx="97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remote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31462" y="3746612"/>
            <a:ext cx="76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70C0"/>
                </a:solidFill>
              </a:rPr>
              <a:t>local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577474" y="2312980"/>
            <a:ext cx="1223248" cy="10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773436" y="2245469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993674" y="2245469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216745" y="2245469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436983" y="2245469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16" idx="0"/>
          </p:cNvCxnSpPr>
          <p:nvPr/>
        </p:nvCxnSpPr>
        <p:spPr>
          <a:xfrm>
            <a:off x="7353905" y="1974457"/>
            <a:ext cx="151658" cy="27101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55800" y="2109963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master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endCxn id="16" idx="0"/>
          </p:cNvCxnSpPr>
          <p:nvPr/>
        </p:nvCxnSpPr>
        <p:spPr>
          <a:xfrm flipH="1">
            <a:off x="7505563" y="1940460"/>
            <a:ext cx="147242" cy="305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89379" y="1636715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194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3386</TotalTime>
  <Words>3061</Words>
  <Application>Microsoft Office PowerPoint</Application>
  <PresentationFormat>Widescreen</PresentationFormat>
  <Paragraphs>1085</Paragraphs>
  <Slides>55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Light</vt:lpstr>
      <vt:lpstr>Consolas</vt:lpstr>
      <vt:lpstr>Wingdings</vt:lpstr>
      <vt:lpstr>Office Theme</vt:lpstr>
      <vt:lpstr>Introduction to Git for Version Control</vt:lpstr>
      <vt:lpstr>Outline of Topics</vt:lpstr>
      <vt:lpstr>1. What is Git? Why use Git?</vt:lpstr>
      <vt:lpstr>1. What is GitHub? Why use GitHub?</vt:lpstr>
      <vt:lpstr>1. Flexible Workflow Styles Supported by Git</vt:lpstr>
      <vt:lpstr>1. Flexible Workflow Styles Supported by Git</vt:lpstr>
      <vt:lpstr>2. Definition of Terms</vt:lpstr>
      <vt:lpstr>2. Definition of Terms</vt:lpstr>
      <vt:lpstr>2. Definition of Terms (Visually)</vt:lpstr>
      <vt:lpstr>2. Definition of Terms (Visually)</vt:lpstr>
      <vt:lpstr>2. Definition of Terms (Visually)</vt:lpstr>
      <vt:lpstr>2. Definition of Terms (Visually)</vt:lpstr>
      <vt:lpstr>2. Definition of Terms (Visually)</vt:lpstr>
      <vt:lpstr>2. Definition of Terms (Visually)</vt:lpstr>
      <vt:lpstr>2. Definition of Terms (Visually)</vt:lpstr>
      <vt:lpstr>2. Definition of Terms (Visually)</vt:lpstr>
      <vt:lpstr>2. Definition of Terms (Visually)</vt:lpstr>
      <vt:lpstr>2. Definition of Terms (Visually)</vt:lpstr>
      <vt:lpstr>2. Snapshot of Git Repositories</vt:lpstr>
      <vt:lpstr>3. Navigating with Git</vt:lpstr>
      <vt:lpstr>3. Common and Useful Commands</vt:lpstr>
      <vt:lpstr>3. Common and Useful Commands</vt:lpstr>
      <vt:lpstr>3. Common and Useful Commands</vt:lpstr>
      <vt:lpstr>3. Common and Useful Commands</vt:lpstr>
      <vt:lpstr>PowerPoint Presentation</vt:lpstr>
      <vt:lpstr>PowerPoint Presentation</vt:lpstr>
      <vt:lpstr>PowerPoint Presentation</vt:lpstr>
      <vt:lpstr>3. Common and Useful Commands (Visually)</vt:lpstr>
      <vt:lpstr>3. Common and Useful Commands (Visually)</vt:lpstr>
      <vt:lpstr>3. Common and Useful Commands (Visually)</vt:lpstr>
      <vt:lpstr>3. Common and Useful Commands (Visually)</vt:lpstr>
      <vt:lpstr>3. Common and Useful Commands (Visually)</vt:lpstr>
      <vt:lpstr>3. Common and Useful Commands (Visually)</vt:lpstr>
      <vt:lpstr>3. Common and Useful Commands (Visually)</vt:lpstr>
      <vt:lpstr>3. Typical Workflow with Common Commands</vt:lpstr>
      <vt:lpstr>4. Step-by-Step Walkthrough with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 Getting Set-Up with Git</vt:lpstr>
      <vt:lpstr>Useful References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for Version Control</dc:title>
  <dc:creator>database89</dc:creator>
  <cp:lastModifiedBy>database89</cp:lastModifiedBy>
  <cp:revision>62</cp:revision>
  <dcterms:created xsi:type="dcterms:W3CDTF">2019-11-17T00:45:33Z</dcterms:created>
  <dcterms:modified xsi:type="dcterms:W3CDTF">2019-11-19T09:16:47Z</dcterms:modified>
</cp:coreProperties>
</file>