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64" r:id="rId3"/>
    <p:sldId id="256" r:id="rId4"/>
    <p:sldId id="261" r:id="rId5"/>
    <p:sldId id="257" r:id="rId6"/>
    <p:sldId id="263" r:id="rId7"/>
    <p:sldId id="260" r:id="rId8"/>
    <p:sldId id="273" r:id="rId9"/>
    <p:sldId id="269" r:id="rId10"/>
    <p:sldId id="270" r:id="rId11"/>
    <p:sldId id="271" r:id="rId12"/>
    <p:sldId id="277" r:id="rId13"/>
    <p:sldId id="278" r:id="rId14"/>
    <p:sldId id="279" r:id="rId15"/>
    <p:sldId id="280" r:id="rId16"/>
    <p:sldId id="268" r:id="rId17"/>
    <p:sldId id="276"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28" autoAdjust="0"/>
  </p:normalViewPr>
  <p:slideViewPr>
    <p:cSldViewPr snapToGrid="0">
      <p:cViewPr varScale="1">
        <p:scale>
          <a:sx n="81" d="100"/>
          <a:sy n="81" d="100"/>
        </p:scale>
        <p:origin x="72" y="264"/>
      </p:cViewPr>
      <p:guideLst/>
    </p:cSldViewPr>
  </p:slideViewPr>
  <p:notesTextViewPr>
    <p:cViewPr>
      <p:scale>
        <a:sx n="1" d="1"/>
        <a:sy n="1" d="1"/>
      </p:scale>
      <p:origin x="0" y="0"/>
    </p:cViewPr>
  </p:notesTextViewPr>
  <p:sorterViewPr>
    <p:cViewPr>
      <p:scale>
        <a:sx n="100" d="100"/>
        <a:sy n="100" d="100"/>
      </p:scale>
      <p:origin x="0" y="-4272"/>
    </p:cViewPr>
  </p:sorterViewPr>
  <p:notesViewPr>
    <p:cSldViewPr snapToGrid="0">
      <p:cViewPr varScale="1">
        <p:scale>
          <a:sx n="73" d="100"/>
          <a:sy n="73" d="100"/>
        </p:scale>
        <p:origin x="2982"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bayes" userId="014e294a-a381-4b2d-bf22-8e870b50b1c8" providerId="ADAL" clId="{90293B50-533F-4556-B01D-E73B6E0E29BB}"/>
    <pc:docChg chg="modSld sldOrd">
      <pc:chgData name="sue bayes" userId="014e294a-a381-4b2d-bf22-8e870b50b1c8" providerId="ADAL" clId="{90293B50-533F-4556-B01D-E73B6E0E29BB}" dt="2023-10-02T18:04:10.481" v="41"/>
      <pc:docMkLst>
        <pc:docMk/>
      </pc:docMkLst>
      <pc:sldChg chg="modSp mod">
        <pc:chgData name="sue bayes" userId="014e294a-a381-4b2d-bf22-8e870b50b1c8" providerId="ADAL" clId="{90293B50-533F-4556-B01D-E73B6E0E29BB}" dt="2023-10-02T17:15:09.815" v="31" actId="1076"/>
        <pc:sldMkLst>
          <pc:docMk/>
          <pc:sldMk cId="1774111195" sldId="257"/>
        </pc:sldMkLst>
        <pc:picChg chg="mod">
          <ac:chgData name="sue bayes" userId="014e294a-a381-4b2d-bf22-8e870b50b1c8" providerId="ADAL" clId="{90293B50-533F-4556-B01D-E73B6E0E29BB}" dt="2023-10-02T17:15:09.815" v="31" actId="1076"/>
          <ac:picMkLst>
            <pc:docMk/>
            <pc:sldMk cId="1774111195" sldId="257"/>
            <ac:picMk id="7" creationId="{1FA65F77-A3F3-299E-8B7F-CBC9B714C7BC}"/>
          </ac:picMkLst>
        </pc:picChg>
      </pc:sldChg>
      <pc:sldChg chg="modSp mod ord">
        <pc:chgData name="sue bayes" userId="014e294a-a381-4b2d-bf22-8e870b50b1c8" providerId="ADAL" clId="{90293B50-533F-4556-B01D-E73B6E0E29BB}" dt="2023-10-02T18:03:24.305" v="33"/>
        <pc:sldMkLst>
          <pc:docMk/>
          <pc:sldMk cId="1674347448" sldId="260"/>
        </pc:sldMkLst>
        <pc:spChg chg="mod">
          <ac:chgData name="sue bayes" userId="014e294a-a381-4b2d-bf22-8e870b50b1c8" providerId="ADAL" clId="{90293B50-533F-4556-B01D-E73B6E0E29BB}" dt="2023-10-02T12:38:05.710" v="30" actId="5793"/>
          <ac:spMkLst>
            <pc:docMk/>
            <pc:sldMk cId="1674347448" sldId="260"/>
            <ac:spMk id="3" creationId="{3C1E8EC9-36CC-1ADF-327D-F328E53817D5}"/>
          </ac:spMkLst>
        </pc:spChg>
      </pc:sldChg>
      <pc:sldChg chg="ord">
        <pc:chgData name="sue bayes" userId="014e294a-a381-4b2d-bf22-8e870b50b1c8" providerId="ADAL" clId="{90293B50-533F-4556-B01D-E73B6E0E29BB}" dt="2023-10-02T18:04:10.481" v="41"/>
        <pc:sldMkLst>
          <pc:docMk/>
          <pc:sldMk cId="2578245957" sldId="268"/>
        </pc:sldMkLst>
      </pc:sldChg>
      <pc:sldChg chg="ord">
        <pc:chgData name="sue bayes" userId="014e294a-a381-4b2d-bf22-8e870b50b1c8" providerId="ADAL" clId="{90293B50-533F-4556-B01D-E73B6E0E29BB}" dt="2023-10-02T18:03:37.777" v="35"/>
        <pc:sldMkLst>
          <pc:docMk/>
          <pc:sldMk cId="1325268513" sldId="273"/>
        </pc:sldMkLst>
      </pc:sldChg>
      <pc:sldChg chg="ord">
        <pc:chgData name="sue bayes" userId="014e294a-a381-4b2d-bf22-8e870b50b1c8" providerId="ADAL" clId="{90293B50-533F-4556-B01D-E73B6E0E29BB}" dt="2023-10-02T18:04:01.602" v="37"/>
        <pc:sldMkLst>
          <pc:docMk/>
          <pc:sldMk cId="3417223738" sldId="279"/>
        </pc:sldMkLst>
      </pc:sldChg>
      <pc:sldChg chg="ord">
        <pc:chgData name="sue bayes" userId="014e294a-a381-4b2d-bf22-8e870b50b1c8" providerId="ADAL" clId="{90293B50-533F-4556-B01D-E73B6E0E29BB}" dt="2023-10-02T18:04:04.800" v="39"/>
        <pc:sldMkLst>
          <pc:docMk/>
          <pc:sldMk cId="809410328" sldId="280"/>
        </pc:sldMkLst>
      </pc:sldChg>
    </pc:docChg>
  </pc:docChgLst>
  <pc:docChgLst>
    <pc:chgData name="Sue Bayes" userId="014e294a-a381-4b2d-bf22-8e870b50b1c8" providerId="ADAL" clId="{90293B50-533F-4556-B01D-E73B6E0E29BB}"/>
    <pc:docChg chg="modSld">
      <pc:chgData name="Sue Bayes" userId="014e294a-a381-4b2d-bf22-8e870b50b1c8" providerId="ADAL" clId="{90293B50-533F-4556-B01D-E73B6E0E29BB}" dt="2023-10-02T06:11:51.126" v="30" actId="14100"/>
      <pc:docMkLst>
        <pc:docMk/>
      </pc:docMkLst>
      <pc:sldChg chg="modSp mod">
        <pc:chgData name="Sue Bayes" userId="014e294a-a381-4b2d-bf22-8e870b50b1c8" providerId="ADAL" clId="{90293B50-533F-4556-B01D-E73B6E0E29BB}" dt="2023-10-02T06:10:47.155" v="19" actId="5793"/>
        <pc:sldMkLst>
          <pc:docMk/>
          <pc:sldMk cId="1674347448" sldId="260"/>
        </pc:sldMkLst>
        <pc:spChg chg="mod">
          <ac:chgData name="Sue Bayes" userId="014e294a-a381-4b2d-bf22-8e870b50b1c8" providerId="ADAL" clId="{90293B50-533F-4556-B01D-E73B6E0E29BB}" dt="2023-10-02T06:10:47.155" v="19" actId="5793"/>
          <ac:spMkLst>
            <pc:docMk/>
            <pc:sldMk cId="1674347448" sldId="260"/>
            <ac:spMk id="3" creationId="{3C1E8EC9-36CC-1ADF-327D-F328E53817D5}"/>
          </ac:spMkLst>
        </pc:spChg>
      </pc:sldChg>
      <pc:sldChg chg="modSp mod">
        <pc:chgData name="Sue Bayes" userId="014e294a-a381-4b2d-bf22-8e870b50b1c8" providerId="ADAL" clId="{90293B50-533F-4556-B01D-E73B6E0E29BB}" dt="2023-10-02T06:09:22.054" v="2" actId="6549"/>
        <pc:sldMkLst>
          <pc:docMk/>
          <pc:sldMk cId="85667782" sldId="263"/>
        </pc:sldMkLst>
        <pc:spChg chg="mod">
          <ac:chgData name="Sue Bayes" userId="014e294a-a381-4b2d-bf22-8e870b50b1c8" providerId="ADAL" clId="{90293B50-533F-4556-B01D-E73B6E0E29BB}" dt="2023-10-02T06:09:22.054" v="2" actId="6549"/>
          <ac:spMkLst>
            <pc:docMk/>
            <pc:sldMk cId="85667782" sldId="263"/>
            <ac:spMk id="5" creationId="{DC3639C9-4CF7-F618-FB6E-245A61C61B9D}"/>
          </ac:spMkLst>
        </pc:spChg>
      </pc:sldChg>
      <pc:sldChg chg="modSp mod">
        <pc:chgData name="Sue Bayes" userId="014e294a-a381-4b2d-bf22-8e870b50b1c8" providerId="ADAL" clId="{90293B50-533F-4556-B01D-E73B6E0E29BB}" dt="2023-10-02T06:11:51.126" v="30" actId="14100"/>
        <pc:sldMkLst>
          <pc:docMk/>
          <pc:sldMk cId="3417223738" sldId="279"/>
        </pc:sldMkLst>
        <pc:spChg chg="mod">
          <ac:chgData name="Sue Bayes" userId="014e294a-a381-4b2d-bf22-8e870b50b1c8" providerId="ADAL" clId="{90293B50-533F-4556-B01D-E73B6E0E29BB}" dt="2023-10-02T06:11:51.126" v="30" actId="14100"/>
          <ac:spMkLst>
            <pc:docMk/>
            <pc:sldMk cId="3417223738" sldId="279"/>
            <ac:spMk id="3" creationId="{DA0D4346-678C-AD97-BBF3-15AB74CEA32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49C2CB-C300-4ECB-B18B-ADD02CD3F111}"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DF3E1029-C249-4E07-9B88-153823C5B118}">
      <dgm:prSet/>
      <dgm:spPr/>
      <dgm:t>
        <a:bodyPr/>
        <a:lstStyle/>
        <a:p>
          <a:r>
            <a:rPr lang="en-GB"/>
            <a:t>If query folding is possible, it can improve the performance of the query.</a:t>
          </a:r>
          <a:endParaRPr lang="en-US"/>
        </a:p>
      </dgm:t>
    </dgm:pt>
    <dgm:pt modelId="{B2E9C384-7325-4AD8-AF81-C9019EB096DC}" type="parTrans" cxnId="{8E9F5F57-4F87-448E-872E-7820F75FA147}">
      <dgm:prSet/>
      <dgm:spPr/>
      <dgm:t>
        <a:bodyPr/>
        <a:lstStyle/>
        <a:p>
          <a:endParaRPr lang="en-US"/>
        </a:p>
      </dgm:t>
    </dgm:pt>
    <dgm:pt modelId="{04226BB0-A35D-4E82-95B3-113C0C20582E}" type="sibTrans" cxnId="{8E9F5F57-4F87-448E-872E-7820F75FA147}">
      <dgm:prSet/>
      <dgm:spPr/>
      <dgm:t>
        <a:bodyPr/>
        <a:lstStyle/>
        <a:p>
          <a:endParaRPr lang="en-US"/>
        </a:p>
      </dgm:t>
    </dgm:pt>
    <dgm:pt modelId="{F495B1E6-92B5-4C65-8E42-E55E80592205}">
      <dgm:prSet/>
      <dgm:spPr/>
      <dgm:t>
        <a:bodyPr/>
        <a:lstStyle/>
        <a:p>
          <a:r>
            <a:rPr lang="en-GB" dirty="0"/>
            <a:t>It's worth noting that not all query steps can be folded – data source type and language</a:t>
          </a:r>
          <a:endParaRPr lang="en-US" dirty="0"/>
        </a:p>
      </dgm:t>
    </dgm:pt>
    <dgm:pt modelId="{E9769219-645D-40A0-8956-9CBC26348BCA}" type="parTrans" cxnId="{D10EFCCC-F683-451F-8F6C-5E027853CA52}">
      <dgm:prSet/>
      <dgm:spPr/>
      <dgm:t>
        <a:bodyPr/>
        <a:lstStyle/>
        <a:p>
          <a:endParaRPr lang="en-US"/>
        </a:p>
      </dgm:t>
    </dgm:pt>
    <dgm:pt modelId="{8D5F4214-C496-4240-ACD0-470FB9E52037}" type="sibTrans" cxnId="{D10EFCCC-F683-451F-8F6C-5E027853CA52}">
      <dgm:prSet/>
      <dgm:spPr/>
      <dgm:t>
        <a:bodyPr/>
        <a:lstStyle/>
        <a:p>
          <a:endParaRPr lang="en-US"/>
        </a:p>
      </dgm:t>
    </dgm:pt>
    <dgm:pt modelId="{1DCCA671-61AF-47DE-A505-F2DFCCA8A680}">
      <dgm:prSet/>
      <dgm:spPr/>
      <dgm:t>
        <a:bodyPr/>
        <a:lstStyle/>
        <a:p>
          <a:r>
            <a:rPr lang="en-US" dirty="0"/>
            <a:t>Little documentation</a:t>
          </a:r>
        </a:p>
        <a:p>
          <a:r>
            <a:rPr lang="en-US" dirty="0"/>
            <a:t>Step by step</a:t>
          </a:r>
        </a:p>
      </dgm:t>
    </dgm:pt>
    <dgm:pt modelId="{9E23630A-183A-42B5-A02F-169BC47A4D61}" type="parTrans" cxnId="{CAC77F1F-8332-4D71-A8E9-BA35E8D9DC00}">
      <dgm:prSet/>
      <dgm:spPr/>
      <dgm:t>
        <a:bodyPr/>
        <a:lstStyle/>
        <a:p>
          <a:endParaRPr lang="en-US"/>
        </a:p>
      </dgm:t>
    </dgm:pt>
    <dgm:pt modelId="{FE8E42A4-40F1-47C5-9327-E0FAE255B5E4}" type="sibTrans" cxnId="{CAC77F1F-8332-4D71-A8E9-BA35E8D9DC00}">
      <dgm:prSet/>
      <dgm:spPr/>
      <dgm:t>
        <a:bodyPr/>
        <a:lstStyle/>
        <a:p>
          <a:endParaRPr lang="en-US"/>
        </a:p>
      </dgm:t>
    </dgm:pt>
    <dgm:pt modelId="{31FFE4FD-6787-4A1B-976F-355FCABF43DE}">
      <dgm:prSet/>
      <dgm:spPr/>
      <dgm:t>
        <a:bodyPr/>
        <a:lstStyle/>
        <a:p>
          <a:r>
            <a:rPr lang="en-US"/>
            <a:t>Power Query transforms data into tidy data ready for modelling</a:t>
          </a:r>
        </a:p>
      </dgm:t>
    </dgm:pt>
    <dgm:pt modelId="{77697658-BD00-489E-BE12-6C6100D578E1}" type="parTrans" cxnId="{A3F3CF4F-117A-4993-BE39-8361E0E21132}">
      <dgm:prSet/>
      <dgm:spPr/>
      <dgm:t>
        <a:bodyPr/>
        <a:lstStyle/>
        <a:p>
          <a:endParaRPr lang="en-GB"/>
        </a:p>
      </dgm:t>
    </dgm:pt>
    <dgm:pt modelId="{EFE58729-3E1F-4BEF-A23E-F6D39EBDA45B}" type="sibTrans" cxnId="{A3F3CF4F-117A-4993-BE39-8361E0E21132}">
      <dgm:prSet/>
      <dgm:spPr/>
      <dgm:t>
        <a:bodyPr/>
        <a:lstStyle/>
        <a:p>
          <a:endParaRPr lang="en-GB"/>
        </a:p>
      </dgm:t>
    </dgm:pt>
    <dgm:pt modelId="{1AB4DA48-2A47-4830-B2E3-4EF3643E36D8}">
      <dgm:prSet/>
      <dgm:spPr/>
      <dgm:t>
        <a:bodyPr/>
        <a:lstStyle/>
        <a:p>
          <a:r>
            <a:rPr lang="en-US"/>
            <a:t>Transformations happen in Power BI or can be pushed to data source</a:t>
          </a:r>
        </a:p>
      </dgm:t>
    </dgm:pt>
    <dgm:pt modelId="{66878FF3-D070-44E6-BA5B-D9C752DE01E1}" type="parTrans" cxnId="{2313E364-0213-41E6-884B-45105B7B63A3}">
      <dgm:prSet/>
      <dgm:spPr/>
      <dgm:t>
        <a:bodyPr/>
        <a:lstStyle/>
        <a:p>
          <a:endParaRPr lang="en-GB"/>
        </a:p>
      </dgm:t>
    </dgm:pt>
    <dgm:pt modelId="{B3205728-7237-419E-BF01-C6588916878F}" type="sibTrans" cxnId="{2313E364-0213-41E6-884B-45105B7B63A3}">
      <dgm:prSet/>
      <dgm:spPr/>
      <dgm:t>
        <a:bodyPr/>
        <a:lstStyle/>
        <a:p>
          <a:endParaRPr lang="en-GB"/>
        </a:p>
      </dgm:t>
    </dgm:pt>
    <dgm:pt modelId="{05FB1358-A2E6-4BBE-9E0B-0954FE92E791}">
      <dgm:prSet/>
      <dgm:spPr/>
      <dgm:t>
        <a:bodyPr/>
        <a:lstStyle/>
        <a:p>
          <a:r>
            <a:rPr lang="en-US"/>
            <a:t>Query Folding happens in Power Query when transformations pushed back to data source</a:t>
          </a:r>
        </a:p>
      </dgm:t>
    </dgm:pt>
    <dgm:pt modelId="{1E2AE052-449E-4BB9-B72D-7BF4668FAF9B}" type="parTrans" cxnId="{9466EAF9-AB6F-4663-B13C-FF986214C958}">
      <dgm:prSet/>
      <dgm:spPr/>
      <dgm:t>
        <a:bodyPr/>
        <a:lstStyle/>
        <a:p>
          <a:endParaRPr lang="en-GB"/>
        </a:p>
      </dgm:t>
    </dgm:pt>
    <dgm:pt modelId="{DCB4B6CA-C2EE-49BF-93E4-5F729CE15D80}" type="sibTrans" cxnId="{9466EAF9-AB6F-4663-B13C-FF986214C958}">
      <dgm:prSet/>
      <dgm:spPr/>
      <dgm:t>
        <a:bodyPr/>
        <a:lstStyle/>
        <a:p>
          <a:endParaRPr lang="en-GB"/>
        </a:p>
      </dgm:t>
    </dgm:pt>
    <dgm:pt modelId="{BB94121B-7BCB-408A-9ED7-0B6BB1A9DA78}" type="pres">
      <dgm:prSet presAssocID="{4B49C2CB-C300-4ECB-B18B-ADD02CD3F111}" presName="diagram" presStyleCnt="0">
        <dgm:presLayoutVars>
          <dgm:dir/>
          <dgm:resizeHandles val="exact"/>
        </dgm:presLayoutVars>
      </dgm:prSet>
      <dgm:spPr/>
    </dgm:pt>
    <dgm:pt modelId="{D9B42C46-F26F-47D7-BFC2-D4335EC0D918}" type="pres">
      <dgm:prSet presAssocID="{31FFE4FD-6787-4A1B-976F-355FCABF43DE}" presName="node" presStyleLbl="node1" presStyleIdx="0" presStyleCnt="6">
        <dgm:presLayoutVars>
          <dgm:bulletEnabled val="1"/>
        </dgm:presLayoutVars>
      </dgm:prSet>
      <dgm:spPr/>
    </dgm:pt>
    <dgm:pt modelId="{302DA272-24CA-4E2A-BE68-E96E92B0E5E6}" type="pres">
      <dgm:prSet presAssocID="{EFE58729-3E1F-4BEF-A23E-F6D39EBDA45B}" presName="sibTrans" presStyleCnt="0"/>
      <dgm:spPr/>
    </dgm:pt>
    <dgm:pt modelId="{34FDA8E9-6C6F-4D18-AD32-923956829079}" type="pres">
      <dgm:prSet presAssocID="{1AB4DA48-2A47-4830-B2E3-4EF3643E36D8}" presName="node" presStyleLbl="node1" presStyleIdx="1" presStyleCnt="6">
        <dgm:presLayoutVars>
          <dgm:bulletEnabled val="1"/>
        </dgm:presLayoutVars>
      </dgm:prSet>
      <dgm:spPr/>
    </dgm:pt>
    <dgm:pt modelId="{B0A80205-9BA8-43CD-BEFD-D9D06839FAAC}" type="pres">
      <dgm:prSet presAssocID="{B3205728-7237-419E-BF01-C6588916878F}" presName="sibTrans" presStyleCnt="0"/>
      <dgm:spPr/>
    </dgm:pt>
    <dgm:pt modelId="{4E9D5D9B-8AC8-4A6C-9991-9AA392FBF41A}" type="pres">
      <dgm:prSet presAssocID="{05FB1358-A2E6-4BBE-9E0B-0954FE92E791}" presName="node" presStyleLbl="node1" presStyleIdx="2" presStyleCnt="6">
        <dgm:presLayoutVars>
          <dgm:bulletEnabled val="1"/>
        </dgm:presLayoutVars>
      </dgm:prSet>
      <dgm:spPr/>
    </dgm:pt>
    <dgm:pt modelId="{0B84ECB9-FE45-4BA0-AA5D-372C4F88ED46}" type="pres">
      <dgm:prSet presAssocID="{DCB4B6CA-C2EE-49BF-93E4-5F729CE15D80}" presName="sibTrans" presStyleCnt="0"/>
      <dgm:spPr/>
    </dgm:pt>
    <dgm:pt modelId="{A87F0351-9781-423E-A26C-B81FE75312CF}" type="pres">
      <dgm:prSet presAssocID="{DF3E1029-C249-4E07-9B88-153823C5B118}" presName="node" presStyleLbl="node1" presStyleIdx="3" presStyleCnt="6">
        <dgm:presLayoutVars>
          <dgm:bulletEnabled val="1"/>
        </dgm:presLayoutVars>
      </dgm:prSet>
      <dgm:spPr/>
    </dgm:pt>
    <dgm:pt modelId="{DE84B7A6-0FCE-4DA9-80A6-434D5E6AA07B}" type="pres">
      <dgm:prSet presAssocID="{04226BB0-A35D-4E82-95B3-113C0C20582E}" presName="sibTrans" presStyleCnt="0"/>
      <dgm:spPr/>
    </dgm:pt>
    <dgm:pt modelId="{4AED598F-2E1A-4393-A3B6-B28D4D5EC081}" type="pres">
      <dgm:prSet presAssocID="{F495B1E6-92B5-4C65-8E42-E55E80592205}" presName="node" presStyleLbl="node1" presStyleIdx="4" presStyleCnt="6">
        <dgm:presLayoutVars>
          <dgm:bulletEnabled val="1"/>
        </dgm:presLayoutVars>
      </dgm:prSet>
      <dgm:spPr/>
    </dgm:pt>
    <dgm:pt modelId="{C6B9F101-15EB-4C9D-8A94-335CF168F18F}" type="pres">
      <dgm:prSet presAssocID="{8D5F4214-C496-4240-ACD0-470FB9E52037}" presName="sibTrans" presStyleCnt="0"/>
      <dgm:spPr/>
    </dgm:pt>
    <dgm:pt modelId="{B6BC7898-82CD-4E17-9624-589B6CCD21DF}" type="pres">
      <dgm:prSet presAssocID="{1DCCA671-61AF-47DE-A505-F2DFCCA8A680}" presName="node" presStyleLbl="node1" presStyleIdx="5" presStyleCnt="6">
        <dgm:presLayoutVars>
          <dgm:bulletEnabled val="1"/>
        </dgm:presLayoutVars>
      </dgm:prSet>
      <dgm:spPr/>
    </dgm:pt>
  </dgm:ptLst>
  <dgm:cxnLst>
    <dgm:cxn modelId="{CAC77F1F-8332-4D71-A8E9-BA35E8D9DC00}" srcId="{4B49C2CB-C300-4ECB-B18B-ADD02CD3F111}" destId="{1DCCA671-61AF-47DE-A505-F2DFCCA8A680}" srcOrd="5" destOrd="0" parTransId="{9E23630A-183A-42B5-A02F-169BC47A4D61}" sibTransId="{FE8E42A4-40F1-47C5-9327-E0FAE255B5E4}"/>
    <dgm:cxn modelId="{FC53A920-66F0-48A6-8F29-9E6A530488D2}" type="presOf" srcId="{31FFE4FD-6787-4A1B-976F-355FCABF43DE}" destId="{D9B42C46-F26F-47D7-BFC2-D4335EC0D918}" srcOrd="0" destOrd="0" presId="urn:microsoft.com/office/officeart/2005/8/layout/default"/>
    <dgm:cxn modelId="{A54FE144-DEA3-429A-8EBC-BCF847ED003C}" type="presOf" srcId="{4B49C2CB-C300-4ECB-B18B-ADD02CD3F111}" destId="{BB94121B-7BCB-408A-9ED7-0B6BB1A9DA78}" srcOrd="0" destOrd="0" presId="urn:microsoft.com/office/officeart/2005/8/layout/default"/>
    <dgm:cxn modelId="{2313E364-0213-41E6-884B-45105B7B63A3}" srcId="{4B49C2CB-C300-4ECB-B18B-ADD02CD3F111}" destId="{1AB4DA48-2A47-4830-B2E3-4EF3643E36D8}" srcOrd="1" destOrd="0" parTransId="{66878FF3-D070-44E6-BA5B-D9C752DE01E1}" sibTransId="{B3205728-7237-419E-BF01-C6588916878F}"/>
    <dgm:cxn modelId="{F2C1236A-0123-480B-9A61-499FE01C2AB4}" type="presOf" srcId="{05FB1358-A2E6-4BBE-9E0B-0954FE92E791}" destId="{4E9D5D9B-8AC8-4A6C-9991-9AA392FBF41A}" srcOrd="0" destOrd="0" presId="urn:microsoft.com/office/officeart/2005/8/layout/default"/>
    <dgm:cxn modelId="{A3F3CF4F-117A-4993-BE39-8361E0E21132}" srcId="{4B49C2CB-C300-4ECB-B18B-ADD02CD3F111}" destId="{31FFE4FD-6787-4A1B-976F-355FCABF43DE}" srcOrd="0" destOrd="0" parTransId="{77697658-BD00-489E-BE12-6C6100D578E1}" sibTransId="{EFE58729-3E1F-4BEF-A23E-F6D39EBDA45B}"/>
    <dgm:cxn modelId="{3376BC56-6DE5-4849-A307-15A0DBFC1E42}" type="presOf" srcId="{DF3E1029-C249-4E07-9B88-153823C5B118}" destId="{A87F0351-9781-423E-A26C-B81FE75312CF}" srcOrd="0" destOrd="0" presId="urn:microsoft.com/office/officeart/2005/8/layout/default"/>
    <dgm:cxn modelId="{8E9F5F57-4F87-448E-872E-7820F75FA147}" srcId="{4B49C2CB-C300-4ECB-B18B-ADD02CD3F111}" destId="{DF3E1029-C249-4E07-9B88-153823C5B118}" srcOrd="3" destOrd="0" parTransId="{B2E9C384-7325-4AD8-AF81-C9019EB096DC}" sibTransId="{04226BB0-A35D-4E82-95B3-113C0C20582E}"/>
    <dgm:cxn modelId="{A82E24A0-1968-4428-B7AA-454CAB72BC5E}" type="presOf" srcId="{F495B1E6-92B5-4C65-8E42-E55E80592205}" destId="{4AED598F-2E1A-4393-A3B6-B28D4D5EC081}" srcOrd="0" destOrd="0" presId="urn:microsoft.com/office/officeart/2005/8/layout/default"/>
    <dgm:cxn modelId="{32FB1BC6-357D-4E04-A23E-1EDBBCF4F2B8}" type="presOf" srcId="{1AB4DA48-2A47-4830-B2E3-4EF3643E36D8}" destId="{34FDA8E9-6C6F-4D18-AD32-923956829079}" srcOrd="0" destOrd="0" presId="urn:microsoft.com/office/officeart/2005/8/layout/default"/>
    <dgm:cxn modelId="{D10EFCCC-F683-451F-8F6C-5E027853CA52}" srcId="{4B49C2CB-C300-4ECB-B18B-ADD02CD3F111}" destId="{F495B1E6-92B5-4C65-8E42-E55E80592205}" srcOrd="4" destOrd="0" parTransId="{E9769219-645D-40A0-8956-9CBC26348BCA}" sibTransId="{8D5F4214-C496-4240-ACD0-470FB9E52037}"/>
    <dgm:cxn modelId="{E685B4EC-1924-4B2C-9784-C63A02A64522}" type="presOf" srcId="{1DCCA671-61AF-47DE-A505-F2DFCCA8A680}" destId="{B6BC7898-82CD-4E17-9624-589B6CCD21DF}" srcOrd="0" destOrd="0" presId="urn:microsoft.com/office/officeart/2005/8/layout/default"/>
    <dgm:cxn modelId="{9466EAF9-AB6F-4663-B13C-FF986214C958}" srcId="{4B49C2CB-C300-4ECB-B18B-ADD02CD3F111}" destId="{05FB1358-A2E6-4BBE-9E0B-0954FE92E791}" srcOrd="2" destOrd="0" parTransId="{1E2AE052-449E-4BB9-B72D-7BF4668FAF9B}" sibTransId="{DCB4B6CA-C2EE-49BF-93E4-5F729CE15D80}"/>
    <dgm:cxn modelId="{3DF89773-93E0-48DE-ACDE-0CC98F75782B}" type="presParOf" srcId="{BB94121B-7BCB-408A-9ED7-0B6BB1A9DA78}" destId="{D9B42C46-F26F-47D7-BFC2-D4335EC0D918}" srcOrd="0" destOrd="0" presId="urn:microsoft.com/office/officeart/2005/8/layout/default"/>
    <dgm:cxn modelId="{DF6A41F1-DA5D-4718-A9AD-CE33A4FEE7BB}" type="presParOf" srcId="{BB94121B-7BCB-408A-9ED7-0B6BB1A9DA78}" destId="{302DA272-24CA-4E2A-BE68-E96E92B0E5E6}" srcOrd="1" destOrd="0" presId="urn:microsoft.com/office/officeart/2005/8/layout/default"/>
    <dgm:cxn modelId="{BD87BE11-B51A-43AB-8AF9-B0A6C43BD4AF}" type="presParOf" srcId="{BB94121B-7BCB-408A-9ED7-0B6BB1A9DA78}" destId="{34FDA8E9-6C6F-4D18-AD32-923956829079}" srcOrd="2" destOrd="0" presId="urn:microsoft.com/office/officeart/2005/8/layout/default"/>
    <dgm:cxn modelId="{27487994-15CF-4187-B355-2DA0F15008B5}" type="presParOf" srcId="{BB94121B-7BCB-408A-9ED7-0B6BB1A9DA78}" destId="{B0A80205-9BA8-43CD-BEFD-D9D06839FAAC}" srcOrd="3" destOrd="0" presId="urn:microsoft.com/office/officeart/2005/8/layout/default"/>
    <dgm:cxn modelId="{D78759DD-17C4-45A7-8B47-1FE2FB7C843C}" type="presParOf" srcId="{BB94121B-7BCB-408A-9ED7-0B6BB1A9DA78}" destId="{4E9D5D9B-8AC8-4A6C-9991-9AA392FBF41A}" srcOrd="4" destOrd="0" presId="urn:microsoft.com/office/officeart/2005/8/layout/default"/>
    <dgm:cxn modelId="{B22C32E1-A736-448E-882A-1532E29D2CFD}" type="presParOf" srcId="{BB94121B-7BCB-408A-9ED7-0B6BB1A9DA78}" destId="{0B84ECB9-FE45-4BA0-AA5D-372C4F88ED46}" srcOrd="5" destOrd="0" presId="urn:microsoft.com/office/officeart/2005/8/layout/default"/>
    <dgm:cxn modelId="{B80C9A6B-8FAC-445A-BBA7-3D6BDAB16722}" type="presParOf" srcId="{BB94121B-7BCB-408A-9ED7-0B6BB1A9DA78}" destId="{A87F0351-9781-423E-A26C-B81FE75312CF}" srcOrd="6" destOrd="0" presId="urn:microsoft.com/office/officeart/2005/8/layout/default"/>
    <dgm:cxn modelId="{40730023-83CD-4ADC-ABD8-E79524F87C2F}" type="presParOf" srcId="{BB94121B-7BCB-408A-9ED7-0B6BB1A9DA78}" destId="{DE84B7A6-0FCE-4DA9-80A6-434D5E6AA07B}" srcOrd="7" destOrd="0" presId="urn:microsoft.com/office/officeart/2005/8/layout/default"/>
    <dgm:cxn modelId="{3B8670E1-96E1-4244-A077-2AB139D2D143}" type="presParOf" srcId="{BB94121B-7BCB-408A-9ED7-0B6BB1A9DA78}" destId="{4AED598F-2E1A-4393-A3B6-B28D4D5EC081}" srcOrd="8" destOrd="0" presId="urn:microsoft.com/office/officeart/2005/8/layout/default"/>
    <dgm:cxn modelId="{4721C004-2089-454B-A43A-D84127C1E04D}" type="presParOf" srcId="{BB94121B-7BCB-408A-9ED7-0B6BB1A9DA78}" destId="{C6B9F101-15EB-4C9D-8A94-335CF168F18F}" srcOrd="9" destOrd="0" presId="urn:microsoft.com/office/officeart/2005/8/layout/default"/>
    <dgm:cxn modelId="{64F05978-82E6-4413-BF8E-393FD798F382}" type="presParOf" srcId="{BB94121B-7BCB-408A-9ED7-0B6BB1A9DA78}" destId="{B6BC7898-82CD-4E17-9624-589B6CCD21DF}"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42C46-F26F-47D7-BFC2-D4335EC0D918}">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Power Query transforms data into tidy data ready for modelling</a:t>
          </a:r>
        </a:p>
      </dsp:txBody>
      <dsp:txXfrm>
        <a:off x="0" y="39687"/>
        <a:ext cx="3286125" cy="1971675"/>
      </dsp:txXfrm>
    </dsp:sp>
    <dsp:sp modelId="{34FDA8E9-6C6F-4D18-AD32-923956829079}">
      <dsp:nvSpPr>
        <dsp:cNvPr id="0" name=""/>
        <dsp:cNvSpPr/>
      </dsp:nvSpPr>
      <dsp:spPr>
        <a:xfrm>
          <a:off x="3614737"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Transformations happen in Power BI or can be pushed to data source</a:t>
          </a:r>
        </a:p>
      </dsp:txBody>
      <dsp:txXfrm>
        <a:off x="3614737" y="39687"/>
        <a:ext cx="3286125" cy="1971675"/>
      </dsp:txXfrm>
    </dsp:sp>
    <dsp:sp modelId="{4E9D5D9B-8AC8-4A6C-9991-9AA392FBF41A}">
      <dsp:nvSpPr>
        <dsp:cNvPr id="0" name=""/>
        <dsp:cNvSpPr/>
      </dsp:nvSpPr>
      <dsp:spPr>
        <a:xfrm>
          <a:off x="7229475"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Query Folding happens in Power Query when transformations pushed back to data source</a:t>
          </a:r>
        </a:p>
      </dsp:txBody>
      <dsp:txXfrm>
        <a:off x="7229475" y="39687"/>
        <a:ext cx="3286125" cy="1971675"/>
      </dsp:txXfrm>
    </dsp:sp>
    <dsp:sp modelId="{A87F0351-9781-423E-A26C-B81FE75312CF}">
      <dsp:nvSpPr>
        <dsp:cNvPr id="0" name=""/>
        <dsp:cNvSpPr/>
      </dsp:nvSpPr>
      <dsp:spPr>
        <a:xfrm>
          <a:off x="0" y="2339975"/>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If query folding is possible, it can improve the performance of the query.</a:t>
          </a:r>
          <a:endParaRPr lang="en-US" sz="2500" kern="1200"/>
        </a:p>
      </dsp:txBody>
      <dsp:txXfrm>
        <a:off x="0" y="2339975"/>
        <a:ext cx="3286125" cy="1971675"/>
      </dsp:txXfrm>
    </dsp:sp>
    <dsp:sp modelId="{4AED598F-2E1A-4393-A3B6-B28D4D5EC081}">
      <dsp:nvSpPr>
        <dsp:cNvPr id="0" name=""/>
        <dsp:cNvSpPr/>
      </dsp:nvSpPr>
      <dsp:spPr>
        <a:xfrm>
          <a:off x="3614737" y="2339975"/>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It's worth noting that not all query steps can be folded – data source type and language</a:t>
          </a:r>
          <a:endParaRPr lang="en-US" sz="2500" kern="1200" dirty="0"/>
        </a:p>
      </dsp:txBody>
      <dsp:txXfrm>
        <a:off x="3614737" y="2339975"/>
        <a:ext cx="3286125" cy="1971675"/>
      </dsp:txXfrm>
    </dsp:sp>
    <dsp:sp modelId="{B6BC7898-82CD-4E17-9624-589B6CCD21DF}">
      <dsp:nvSpPr>
        <dsp:cNvPr id="0" name=""/>
        <dsp:cNvSpPr/>
      </dsp:nvSpPr>
      <dsp:spPr>
        <a:xfrm>
          <a:off x="7229475" y="2339975"/>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Little documentation</a:t>
          </a:r>
        </a:p>
        <a:p>
          <a:pPr marL="0" lvl="0" indent="0" algn="ctr" defTabSz="1111250">
            <a:lnSpc>
              <a:spcPct val="90000"/>
            </a:lnSpc>
            <a:spcBef>
              <a:spcPct val="0"/>
            </a:spcBef>
            <a:spcAft>
              <a:spcPct val="35000"/>
            </a:spcAft>
            <a:buNone/>
          </a:pPr>
          <a:r>
            <a:rPr lang="en-US" sz="2500" kern="1200" dirty="0"/>
            <a:t>Step by step</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6B48A-5765-4B1F-80A8-BFCAED0530EE}" type="datetimeFigureOut">
              <a:rPr lang="en-GB" smtClean="0"/>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5E8F0-CFD0-4AD1-80F9-A7D17C7BE036}" type="slidenum">
              <a:rPr lang="en-GB" smtClean="0"/>
              <a:t>‹#›</a:t>
            </a:fld>
            <a:endParaRPr lang="en-GB"/>
          </a:p>
        </p:txBody>
      </p:sp>
    </p:spTree>
    <p:extLst>
      <p:ext uri="{BB962C8B-B14F-4D97-AF65-F5344CB8AC3E}">
        <p14:creationId xmlns:p14="http://schemas.microsoft.com/office/powerpoint/2010/main" val="313837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DataRelayLapTop</a:t>
            </a:r>
            <a:r>
              <a:rPr lang="en-GB" dirty="0"/>
              <a:t> </a:t>
            </a:r>
            <a:r>
              <a:rPr lang="en-GB" dirty="0" err="1"/>
              <a:t>pbix</a:t>
            </a:r>
            <a:endParaRPr lang="en-GB" dirty="0"/>
          </a:p>
          <a:p>
            <a:r>
              <a:rPr lang="en-GB" dirty="0"/>
              <a:t>Performance analyser</a:t>
            </a:r>
          </a:p>
          <a:p>
            <a:r>
              <a:rPr lang="en-GB" dirty="0"/>
              <a:t>Power BI service</a:t>
            </a:r>
          </a:p>
          <a:p>
            <a:endParaRPr lang="en-GB" dirty="0"/>
          </a:p>
        </p:txBody>
      </p:sp>
      <p:sp>
        <p:nvSpPr>
          <p:cNvPr id="4" name="Slide Number Placeholder 3"/>
          <p:cNvSpPr>
            <a:spLocks noGrp="1"/>
          </p:cNvSpPr>
          <p:nvPr>
            <p:ph type="sldNum" sz="quarter" idx="5"/>
          </p:nvPr>
        </p:nvSpPr>
        <p:spPr/>
        <p:txBody>
          <a:bodyPr/>
          <a:lstStyle/>
          <a:p>
            <a:fld id="{14B215B3-5CD0-4416-B585-3D6C40B42032}" type="slidenum">
              <a:rPr lang="en-GB" smtClean="0"/>
              <a:t>1</a:t>
            </a:fld>
            <a:endParaRPr lang="en-GB"/>
          </a:p>
        </p:txBody>
      </p:sp>
    </p:spTree>
    <p:extLst>
      <p:ext uri="{BB962C8B-B14F-4D97-AF65-F5344CB8AC3E}">
        <p14:creationId xmlns:p14="http://schemas.microsoft.com/office/powerpoint/2010/main" val="108392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74151"/>
                </a:solidFill>
                <a:effectLst/>
                <a:latin typeface="Söhne"/>
              </a:rPr>
              <a:t>Basics</a:t>
            </a:r>
            <a:r>
              <a:rPr lang="en-GB" b="0" i="0" dirty="0">
                <a:solidFill>
                  <a:srgbClr val="374151"/>
                </a:solidFill>
                <a:effectLst/>
                <a:latin typeface="Söhne"/>
              </a:rPr>
              <a:t>: Spend the first 5 minutes explaining SQL and data querying.</a:t>
            </a:r>
          </a:p>
          <a:p>
            <a:pPr marL="742950" lvl="1" indent="-285750" algn="l">
              <a:buFont typeface="+mj-lt"/>
              <a:buAutoNum type="arabicPeriod"/>
            </a:pPr>
            <a:r>
              <a:rPr lang="en-GB" b="0" i="0" dirty="0">
                <a:solidFill>
                  <a:srgbClr val="374151"/>
                </a:solidFill>
                <a:effectLst/>
                <a:latin typeface="Söhne"/>
              </a:rPr>
              <a:t>Key terms: SQL, Database, Query.</a:t>
            </a:r>
          </a:p>
          <a:p>
            <a:pPr algn="l">
              <a:buFont typeface="+mj-lt"/>
              <a:buAutoNum type="arabicPeriod"/>
            </a:pPr>
            <a:r>
              <a:rPr lang="en-GB" b="1" i="0" dirty="0">
                <a:solidFill>
                  <a:srgbClr val="374151"/>
                </a:solidFill>
                <a:effectLst/>
                <a:latin typeface="Söhne"/>
              </a:rPr>
              <a:t>Intro to Query Folding</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Definition: It's a technique that optimizes queries.</a:t>
            </a:r>
          </a:p>
          <a:p>
            <a:pPr marL="742950" lvl="1" indent="-285750" algn="l">
              <a:buFont typeface="+mj-lt"/>
              <a:buAutoNum type="arabicPeriod"/>
            </a:pPr>
            <a:r>
              <a:rPr lang="en-GB" b="0" i="0" dirty="0">
                <a:solidFill>
                  <a:srgbClr val="374151"/>
                </a:solidFill>
                <a:effectLst/>
                <a:latin typeface="Söhne"/>
              </a:rPr>
              <a:t>Benefits: Speeds up data retrieval.</a:t>
            </a:r>
          </a:p>
          <a:p>
            <a:pPr algn="l">
              <a:buFont typeface="+mj-lt"/>
              <a:buAutoNum type="arabicPeriod"/>
            </a:pPr>
            <a:r>
              <a:rPr lang="en-GB" b="1" i="0" dirty="0">
                <a:solidFill>
                  <a:srgbClr val="374151"/>
                </a:solidFill>
                <a:effectLst/>
                <a:latin typeface="Söhne"/>
              </a:rPr>
              <a:t>Examples</a:t>
            </a:r>
            <a:r>
              <a:rPr lang="en-GB" b="0" i="0" dirty="0">
                <a:solidFill>
                  <a:srgbClr val="374151"/>
                </a:solidFill>
                <a:effectLst/>
                <a:latin typeface="Söhne"/>
              </a:rPr>
              <a:t>: 15 minutes</a:t>
            </a:r>
          </a:p>
          <a:p>
            <a:pPr marL="742950" lvl="1" indent="-285750" algn="l">
              <a:buFont typeface="+mj-lt"/>
              <a:buAutoNum type="arabicPeriod"/>
            </a:pPr>
            <a:r>
              <a:rPr lang="en-GB" b="0" i="0" dirty="0">
                <a:solidFill>
                  <a:srgbClr val="374151"/>
                </a:solidFill>
                <a:effectLst/>
                <a:latin typeface="Söhne"/>
              </a:rPr>
              <a:t>Demo 1: Query with query folding.</a:t>
            </a:r>
          </a:p>
          <a:p>
            <a:pPr marL="742950" lvl="1" indent="-285750" algn="l">
              <a:buFont typeface="+mj-lt"/>
              <a:buAutoNum type="arabicPeriod"/>
            </a:pPr>
            <a:r>
              <a:rPr lang="en-GB" b="0" i="0" dirty="0">
                <a:solidFill>
                  <a:srgbClr val="374151"/>
                </a:solidFill>
                <a:effectLst/>
                <a:latin typeface="Söhne"/>
              </a:rPr>
              <a:t>Demo 2: Query without query folding.</a:t>
            </a:r>
          </a:p>
          <a:p>
            <a:pPr marL="742950" lvl="1" indent="-285750" algn="l">
              <a:buFont typeface="+mj-lt"/>
              <a:buAutoNum type="arabicPeriod"/>
            </a:pPr>
            <a:r>
              <a:rPr lang="en-GB" b="0" i="0" dirty="0">
                <a:solidFill>
                  <a:srgbClr val="374151"/>
                </a:solidFill>
                <a:effectLst/>
                <a:latin typeface="Söhne"/>
              </a:rPr>
              <a:t>Show how to measure performance.</a:t>
            </a:r>
          </a:p>
          <a:p>
            <a:pPr algn="l">
              <a:buFont typeface="+mj-lt"/>
              <a:buAutoNum type="arabicPeriod"/>
            </a:pPr>
            <a:r>
              <a:rPr lang="en-GB" b="1" i="0" dirty="0">
                <a:solidFill>
                  <a:srgbClr val="374151"/>
                </a:solidFill>
                <a:effectLst/>
                <a:latin typeface="Söhne"/>
              </a:rPr>
              <a:t>Do's and Don'ts</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Do's: Filters, column selection.</a:t>
            </a:r>
          </a:p>
          <a:p>
            <a:pPr marL="742950" lvl="1" indent="-285750" algn="l">
              <a:buFont typeface="+mj-lt"/>
              <a:buAutoNum type="arabicPeriod"/>
            </a:pPr>
            <a:r>
              <a:rPr lang="en-GB" b="0" i="0" dirty="0">
                <a:solidFill>
                  <a:srgbClr val="374151"/>
                </a:solidFill>
                <a:effectLst/>
                <a:latin typeface="Söhne"/>
              </a:rPr>
              <a:t>Don'ts: Custom columns, certain functions.</a:t>
            </a:r>
          </a:p>
          <a:p>
            <a:pPr algn="l">
              <a:buFont typeface="+mj-lt"/>
              <a:buAutoNum type="arabicPeriod"/>
            </a:pPr>
            <a:r>
              <a:rPr lang="en-GB" b="1" i="0" dirty="0">
                <a:solidFill>
                  <a:srgbClr val="374151"/>
                </a:solidFill>
                <a:effectLst/>
                <a:latin typeface="Söhne"/>
              </a:rPr>
              <a:t>Tools and Monitoring</a:t>
            </a:r>
            <a:r>
              <a:rPr lang="en-GB" b="0" i="0" dirty="0">
                <a:solidFill>
                  <a:srgbClr val="374151"/>
                </a:solidFill>
                <a:effectLst/>
                <a:latin typeface="Söhne"/>
              </a:rPr>
              <a:t>: 5 minutes</a:t>
            </a:r>
          </a:p>
          <a:p>
            <a:pPr marL="742950" lvl="1" indent="-285750" algn="l">
              <a:buFont typeface="+mj-lt"/>
              <a:buAutoNum type="arabicPeriod"/>
            </a:pPr>
            <a:r>
              <a:rPr lang="en-GB" b="0" i="0" dirty="0">
                <a:solidFill>
                  <a:srgbClr val="374151"/>
                </a:solidFill>
                <a:effectLst/>
                <a:latin typeface="Söhne"/>
              </a:rPr>
              <a:t>Mention tools to monitor queries.</a:t>
            </a:r>
          </a:p>
          <a:p>
            <a:pPr algn="l">
              <a:buFont typeface="+mj-lt"/>
              <a:buAutoNum type="arabicPeriod"/>
            </a:pPr>
            <a:r>
              <a:rPr lang="en-GB" b="1" i="0" dirty="0">
                <a:solidFill>
                  <a:srgbClr val="374151"/>
                </a:solidFill>
                <a:effectLst/>
                <a:latin typeface="Söhne"/>
              </a:rPr>
              <a:t>Q&amp;A</a:t>
            </a:r>
            <a:r>
              <a:rPr lang="en-GB" b="0" i="0" dirty="0">
                <a:solidFill>
                  <a:srgbClr val="374151"/>
                </a:solidFill>
                <a:effectLst/>
                <a:latin typeface="Söhne"/>
              </a:rPr>
              <a:t>: 5-10 minutes</a:t>
            </a:r>
          </a:p>
          <a:p>
            <a:pPr marL="742950" lvl="1" indent="-285750" algn="l">
              <a:buFont typeface="+mj-lt"/>
              <a:buAutoNum type="arabicPeriod"/>
            </a:pPr>
            <a:r>
              <a:rPr lang="en-GB" b="0" i="0" dirty="0">
                <a:solidFill>
                  <a:srgbClr val="374151"/>
                </a:solidFill>
                <a:effectLst/>
                <a:latin typeface="Söhne"/>
              </a:rPr>
              <a:t>Take questions, clarify doubts.</a:t>
            </a:r>
          </a:p>
          <a:p>
            <a:endParaRPr lang="en-GB" dirty="0"/>
          </a:p>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3</a:t>
            </a:fld>
            <a:endParaRPr lang="en-GB"/>
          </a:p>
        </p:txBody>
      </p:sp>
    </p:spTree>
    <p:extLst>
      <p:ext uri="{BB962C8B-B14F-4D97-AF65-F5344CB8AC3E}">
        <p14:creationId xmlns:p14="http://schemas.microsoft.com/office/powerpoint/2010/main" val="60243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Bottom up</a:t>
            </a:r>
          </a:p>
          <a:p>
            <a:r>
              <a:rPr lang="en-GB" dirty="0"/>
              <a:t>Lazy Evaluation</a:t>
            </a:r>
          </a:p>
          <a:p>
            <a:r>
              <a:rPr lang="en-GB" dirty="0"/>
              <a:t>Do in the most efficient order – streaming semantics</a:t>
            </a:r>
          </a:p>
        </p:txBody>
      </p:sp>
      <p:sp>
        <p:nvSpPr>
          <p:cNvPr id="4" name="Slide Number Placeholder 3"/>
          <p:cNvSpPr>
            <a:spLocks noGrp="1"/>
          </p:cNvSpPr>
          <p:nvPr>
            <p:ph type="sldNum" sz="quarter" idx="5"/>
          </p:nvPr>
        </p:nvSpPr>
        <p:spPr/>
        <p:txBody>
          <a:bodyPr/>
          <a:lstStyle/>
          <a:p>
            <a:fld id="{A995E8F0-CFD0-4AD1-80F9-A7D17C7BE036}" type="slidenum">
              <a:rPr lang="en-GB" smtClean="0"/>
              <a:t>4</a:t>
            </a:fld>
            <a:endParaRPr lang="en-GB"/>
          </a:p>
        </p:txBody>
      </p:sp>
    </p:spTree>
    <p:extLst>
      <p:ext uri="{BB962C8B-B14F-4D97-AF65-F5344CB8AC3E}">
        <p14:creationId xmlns:p14="http://schemas.microsoft.com/office/powerpoint/2010/main" val="53041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Sources that support Query </a:t>
            </a:r>
            <a:r>
              <a:rPr lang="en-GB" dirty="0" err="1"/>
              <a:t>Foldng</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Sql</a:t>
            </a:r>
            <a:r>
              <a:rPr lang="en-GB" dirty="0"/>
              <a:t> server, </a:t>
            </a:r>
            <a:r>
              <a:rPr lang="en-GB" dirty="0" err="1"/>
              <a:t>Odata</a:t>
            </a:r>
            <a:r>
              <a:rPr lang="en-GB" dirty="0"/>
              <a:t> feeds including </a:t>
            </a:r>
            <a:r>
              <a:rPr lang="en-GB" dirty="0" err="1"/>
              <a:t>Sharepoint</a:t>
            </a:r>
            <a:r>
              <a:rPr lang="en-GB" dirty="0"/>
              <a:t> lists, Exchange and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Query folding is a process in Power Query where the query engine tries to convert the user's query steps into a single optimized SQL statement that can be sent to the data 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query folding is possible, it can reduce the amount of data that needs to be transferred over the network and improve the performance of the query.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worth noting that not all query steps can be folded, and some data sources may not support query folding at all. However, by understanding query folding and designing queries with query folding in mind, you can improve the performance and accuracy of your Power Query queries.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session will demonstrate the key principles to enable query folding to happen and those that can reduce folding. </a:t>
            </a:r>
            <a:endParaRPr lang="en-US" dirty="0"/>
          </a:p>
          <a:p>
            <a:endParaRPr lang="en-US" dirty="0"/>
          </a:p>
          <a:p>
            <a:endParaRPr lang="en-US" dirty="0"/>
          </a:p>
          <a:p>
            <a:r>
              <a:rPr lang="en-US" dirty="0"/>
              <a:t>Only pulling what you need into Power BI</a:t>
            </a:r>
          </a:p>
          <a:p>
            <a:endParaRPr lang="en-US" dirty="0"/>
          </a:p>
          <a:p>
            <a:r>
              <a:rPr lang="en-US" dirty="0"/>
              <a:t>Load goes to data source = / -</a:t>
            </a:r>
          </a:p>
          <a:p>
            <a:endParaRPr lang="en-US" dirty="0"/>
          </a:p>
          <a:p>
            <a:r>
              <a:rPr lang="en-US" dirty="0"/>
              <a:t>Required for Incremental Refresh</a:t>
            </a:r>
          </a:p>
          <a:p>
            <a:endParaRPr lang="en-US" dirty="0"/>
          </a:p>
          <a:p>
            <a:r>
              <a:rPr lang="en-US" dirty="0"/>
              <a:t>Order of steps important</a:t>
            </a:r>
          </a:p>
          <a:p>
            <a:endParaRPr lang="en-US" dirty="0"/>
          </a:p>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5</a:t>
            </a:fld>
            <a:endParaRPr lang="en-GB"/>
          </a:p>
        </p:txBody>
      </p:sp>
    </p:spTree>
    <p:extLst>
      <p:ext uri="{BB962C8B-B14F-4D97-AF65-F5344CB8AC3E}">
        <p14:creationId xmlns:p14="http://schemas.microsoft.com/office/powerpoint/2010/main" val="390667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500" b="1" i="0" dirty="0">
                <a:solidFill>
                  <a:srgbClr val="FFFFFF"/>
                </a:solidFill>
                <a:effectLst/>
                <a:latin typeface="Segoe UI" panose="020B0502040204020203" pitchFamily="34" charset="0"/>
              </a:rPr>
              <a:t>Import model tables:</a:t>
            </a:r>
            <a:r>
              <a:rPr lang="en-US" sz="1500" b="0" i="0" dirty="0">
                <a:solidFill>
                  <a:srgbClr val="FFFFFF"/>
                </a:solidFill>
                <a:effectLst/>
                <a:latin typeface="Segoe UI" panose="020B0502040204020203" pitchFamily="34" charset="0"/>
              </a:rPr>
              <a:t> </a:t>
            </a:r>
          </a:p>
          <a:p>
            <a:pPr lvl="1"/>
            <a:r>
              <a:rPr lang="en-US" sz="1100" b="0" i="0" dirty="0">
                <a:solidFill>
                  <a:srgbClr val="FFFFFF"/>
                </a:solidFill>
                <a:effectLst/>
                <a:latin typeface="Segoe UI" panose="020B0502040204020203" pitchFamily="34" charset="0"/>
              </a:rPr>
              <a:t>Where data is stored likely to have more resources and be better maintained</a:t>
            </a:r>
          </a:p>
          <a:p>
            <a:pPr lvl="1"/>
            <a:r>
              <a:rPr lang="en-US" sz="1100" dirty="0">
                <a:solidFill>
                  <a:srgbClr val="FFFFFF"/>
                </a:solidFill>
                <a:latin typeface="Segoe UI" panose="020B0502040204020203" pitchFamily="34" charset="0"/>
              </a:rPr>
              <a:t>Less data to be transferred over the network</a:t>
            </a:r>
            <a:endParaRPr lang="en-US" sz="1100" b="0" i="0" dirty="0">
              <a:solidFill>
                <a:srgbClr val="FFFFFF"/>
              </a:solidFill>
              <a:effectLst/>
              <a:latin typeface="Segoe UI" panose="020B0502040204020203" pitchFamily="34" charset="0"/>
            </a:endParaRPr>
          </a:p>
          <a:p>
            <a:pPr>
              <a:buFont typeface="Arial" panose="020B0604020202020204" pitchFamily="34" charset="0"/>
              <a:buChar char="•"/>
            </a:pPr>
            <a:r>
              <a:rPr lang="en-US" sz="1500" b="1" i="0" dirty="0" err="1">
                <a:solidFill>
                  <a:srgbClr val="FFFFFF"/>
                </a:solidFill>
                <a:effectLst/>
                <a:latin typeface="Segoe UI" panose="020B0502040204020203" pitchFamily="34" charset="0"/>
              </a:rPr>
              <a:t>DirectQuery</a:t>
            </a:r>
            <a:r>
              <a:rPr lang="en-US" sz="1500" b="1" i="0" dirty="0">
                <a:solidFill>
                  <a:srgbClr val="FFFFFF"/>
                </a:solidFill>
                <a:effectLst/>
                <a:latin typeface="Segoe UI" panose="020B0502040204020203" pitchFamily="34" charset="0"/>
              </a:rPr>
              <a:t> and Dual storage mode tables:</a:t>
            </a:r>
            <a:r>
              <a:rPr lang="en-US" sz="1500" b="0" i="0" dirty="0">
                <a:solidFill>
                  <a:srgbClr val="FFFFFF"/>
                </a:solidFill>
                <a:effectLst/>
                <a:latin typeface="Segoe UI" panose="020B0502040204020203" pitchFamily="34" charset="0"/>
              </a:rPr>
              <a:t> Each </a:t>
            </a:r>
            <a:r>
              <a:rPr lang="en-US" sz="1500" b="0" i="0" dirty="0" err="1">
                <a:solidFill>
                  <a:srgbClr val="FFFFFF"/>
                </a:solidFill>
                <a:effectLst/>
                <a:latin typeface="Segoe UI" panose="020B0502040204020203" pitchFamily="34" charset="0"/>
              </a:rPr>
              <a:t>DirectQuery</a:t>
            </a:r>
            <a:r>
              <a:rPr lang="en-US" sz="1500" b="0" i="0" dirty="0">
                <a:solidFill>
                  <a:srgbClr val="FFFFFF"/>
                </a:solidFill>
                <a:effectLst/>
                <a:latin typeface="Segoe UI" panose="020B0502040204020203" pitchFamily="34" charset="0"/>
              </a:rPr>
              <a:t> and Dual storage mode table (Power BI only) must be based on a Power Query </a:t>
            </a:r>
            <a:r>
              <a:rPr lang="en-US" sz="1500" b="0" i="0" dirty="0" err="1">
                <a:solidFill>
                  <a:srgbClr val="FFFFFF"/>
                </a:solidFill>
                <a:effectLst/>
                <a:latin typeface="Segoe UI" panose="020B0502040204020203" pitchFamily="34" charset="0"/>
              </a:rPr>
              <a:t>query</a:t>
            </a:r>
            <a:r>
              <a:rPr lang="en-US" sz="1500" b="0" i="0" dirty="0">
                <a:solidFill>
                  <a:srgbClr val="FFFFFF"/>
                </a:solidFill>
                <a:effectLst/>
                <a:latin typeface="Segoe UI" panose="020B0502040204020203" pitchFamily="34" charset="0"/>
              </a:rPr>
              <a:t> that can be folded.</a:t>
            </a:r>
          </a:p>
          <a:p>
            <a:pPr>
              <a:buFont typeface="Arial" panose="020B0604020202020204" pitchFamily="34" charset="0"/>
              <a:buChar char="•"/>
            </a:pPr>
            <a:r>
              <a:rPr lang="en-US" sz="1500" b="1" i="0" dirty="0">
                <a:solidFill>
                  <a:srgbClr val="FFFFFF"/>
                </a:solidFill>
                <a:effectLst/>
                <a:latin typeface="Segoe UI" panose="020B0502040204020203" pitchFamily="34" charset="0"/>
              </a:rPr>
              <a:t>Incremental refresh:</a:t>
            </a:r>
            <a:r>
              <a:rPr lang="en-US" sz="1500" b="0" i="0" dirty="0">
                <a:solidFill>
                  <a:srgbClr val="FFFFFF"/>
                </a:solidFill>
                <a:effectLst/>
                <a:latin typeface="Segoe UI" panose="020B0502040204020203" pitchFamily="34" charset="0"/>
              </a:rPr>
              <a:t> Incremental data refresh (Power BI only) will be efficient, in terms of resource utilization and refresh duration. In fact, the Power BI </a:t>
            </a:r>
            <a:r>
              <a:rPr lang="en-US" sz="1500" b="1" i="0" dirty="0">
                <a:solidFill>
                  <a:srgbClr val="FFFFFF"/>
                </a:solidFill>
                <a:effectLst/>
                <a:latin typeface="Segoe UI" panose="020B0502040204020203" pitchFamily="34" charset="0"/>
              </a:rPr>
              <a:t>Incremental Refresh</a:t>
            </a:r>
            <a:r>
              <a:rPr lang="en-US" sz="1500" b="0" i="0" dirty="0">
                <a:solidFill>
                  <a:srgbClr val="FFFFFF"/>
                </a:solidFill>
                <a:effectLst/>
                <a:latin typeface="Segoe UI" panose="020B0502040204020203" pitchFamily="34" charset="0"/>
              </a:rPr>
              <a:t> configuration window will notify you of a warning should it determine that query folding for the table can't be achieved. If it can't be achieved, the goal of incremental refresh is defeated. The mashup engine would then be required to retrieve all source rows, and then apply filters to determine incremental changes.</a:t>
            </a:r>
          </a:p>
          <a:p>
            <a:r>
              <a:rPr lang="en-US" sz="1500" b="0" i="0" dirty="0">
                <a:solidFill>
                  <a:srgbClr val="FFFFFF"/>
                </a:solidFill>
                <a:effectLst/>
                <a:latin typeface="Segoe UI" panose="020B0502040204020203" pitchFamily="34" charset="0"/>
              </a:rPr>
              <a:t>Query folding may occur for an entire Power Query </a:t>
            </a:r>
            <a:r>
              <a:rPr lang="en-US" sz="1500" b="0" i="0" dirty="0" err="1">
                <a:solidFill>
                  <a:srgbClr val="FFFFFF"/>
                </a:solidFill>
                <a:effectLst/>
                <a:latin typeface="Segoe UI" panose="020B0502040204020203" pitchFamily="34" charset="0"/>
              </a:rPr>
              <a:t>query</a:t>
            </a:r>
            <a:r>
              <a:rPr lang="en-US" sz="1500" b="0" i="0" dirty="0">
                <a:solidFill>
                  <a:srgbClr val="FFFFFF"/>
                </a:solidFill>
                <a:effectLst/>
                <a:latin typeface="Segoe UI" panose="020B0502040204020203" pitchFamily="34" charset="0"/>
              </a:rPr>
              <a:t>, or for a subset of its steps. When query folding cannot be achieved—either partially or fully—the Power Query mashup engine must compensate by processing data transformations itself. This process can involve retrieving source query results, which for large datasets is very resource intensive and slow.</a:t>
            </a:r>
          </a:p>
          <a:p>
            <a:r>
              <a:rPr lang="en-US" sz="1500" b="0" i="0" dirty="0">
                <a:solidFill>
                  <a:srgbClr val="FFFFFF"/>
                </a:solidFill>
                <a:effectLst/>
                <a:latin typeface="Segoe UI" panose="020B0502040204020203" pitchFamily="34" charset="0"/>
              </a:rPr>
              <a:t>We recommend that you strive to achieve efficiency in your model designs by ensuring query folding occurs whenever possible.</a:t>
            </a:r>
          </a:p>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6</a:t>
            </a:fld>
            <a:endParaRPr lang="en-GB"/>
          </a:p>
        </p:txBody>
      </p:sp>
    </p:spTree>
    <p:extLst>
      <p:ext uri="{BB962C8B-B14F-4D97-AF65-F5344CB8AC3E}">
        <p14:creationId xmlns:p14="http://schemas.microsoft.com/office/powerpoint/2010/main" val="173881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01 Select and Filter – show Native Query in PBI Desktop</a:t>
            </a:r>
          </a:p>
          <a:p>
            <a:r>
              <a:rPr lang="en-GB" dirty="0"/>
              <a:t>Show in </a:t>
            </a:r>
            <a:r>
              <a:rPr lang="en-GB" dirty="0" err="1"/>
              <a:t>Sql</a:t>
            </a:r>
            <a:r>
              <a:rPr lang="en-GB" dirty="0"/>
              <a:t> profiler – </a:t>
            </a:r>
          </a:p>
          <a:p>
            <a:r>
              <a:rPr lang="en-GB" dirty="0"/>
              <a:t>	set up </a:t>
            </a:r>
            <a:r>
              <a:rPr lang="en-GB" dirty="0" err="1"/>
              <a:t>sql</a:t>
            </a:r>
            <a:r>
              <a:rPr lang="en-GB" dirty="0"/>
              <a:t> profiler with a template for power query with specific columns and events picked.  Saved template as default.</a:t>
            </a:r>
          </a:p>
          <a:p>
            <a:r>
              <a:rPr lang="en-GB" dirty="0"/>
              <a:t>	able to see length of time taken</a:t>
            </a:r>
          </a:p>
          <a:p>
            <a:r>
              <a:rPr lang="en-GB" dirty="0"/>
              <a:t>	can use Phil Seamark Power BI report to visualise</a:t>
            </a:r>
          </a:p>
          <a:p>
            <a:r>
              <a:rPr lang="en-GB" dirty="0"/>
              <a:t>Show in metadata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in diagnostic – but complicated</a:t>
            </a:r>
          </a:p>
          <a:p>
            <a:r>
              <a:rPr lang="en-GB" dirty="0"/>
              <a:t>Show in power query online – visual and query plan</a:t>
            </a:r>
          </a:p>
        </p:txBody>
      </p:sp>
      <p:sp>
        <p:nvSpPr>
          <p:cNvPr id="4" name="Slide Number Placeholder 3"/>
          <p:cNvSpPr>
            <a:spLocks noGrp="1"/>
          </p:cNvSpPr>
          <p:nvPr>
            <p:ph type="sldNum" sz="quarter" idx="5"/>
          </p:nvPr>
        </p:nvSpPr>
        <p:spPr/>
        <p:txBody>
          <a:bodyPr/>
          <a:lstStyle/>
          <a:p>
            <a:fld id="{A995E8F0-CFD0-4AD1-80F9-A7D17C7BE036}" type="slidenum">
              <a:rPr lang="en-GB" smtClean="0"/>
              <a:t>7</a:t>
            </a:fld>
            <a:endParaRPr lang="en-GB"/>
          </a:p>
        </p:txBody>
      </p:sp>
    </p:spTree>
    <p:extLst>
      <p:ext uri="{BB962C8B-B14F-4D97-AF65-F5344CB8AC3E}">
        <p14:creationId xmlns:p14="http://schemas.microsoft.com/office/powerpoint/2010/main" val="167243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8</a:t>
            </a:fld>
            <a:endParaRPr lang="en-GB"/>
          </a:p>
        </p:txBody>
      </p:sp>
    </p:spTree>
    <p:extLst>
      <p:ext uri="{BB962C8B-B14F-4D97-AF65-F5344CB8AC3E}">
        <p14:creationId xmlns:p14="http://schemas.microsoft.com/office/powerpoint/2010/main" val="141846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74151"/>
                </a:solidFill>
                <a:effectLst/>
                <a:latin typeface="Söhne"/>
              </a:rPr>
              <a:t>Basics</a:t>
            </a:r>
            <a:r>
              <a:rPr lang="en-GB" b="0" i="0" dirty="0">
                <a:solidFill>
                  <a:srgbClr val="374151"/>
                </a:solidFill>
                <a:effectLst/>
                <a:latin typeface="Söhne"/>
              </a:rPr>
              <a:t>: Spend the first 5 minutes explaining SQL and data querying.</a:t>
            </a:r>
          </a:p>
          <a:p>
            <a:pPr marL="742950" lvl="1" indent="-285750" algn="l">
              <a:buFont typeface="+mj-lt"/>
              <a:buAutoNum type="arabicPeriod"/>
            </a:pPr>
            <a:r>
              <a:rPr lang="en-GB" b="0" i="0" dirty="0">
                <a:solidFill>
                  <a:srgbClr val="374151"/>
                </a:solidFill>
                <a:effectLst/>
                <a:latin typeface="Söhne"/>
              </a:rPr>
              <a:t>Key terms: SQL, Database, Query.</a:t>
            </a:r>
          </a:p>
          <a:p>
            <a:pPr algn="l">
              <a:buFont typeface="+mj-lt"/>
              <a:buAutoNum type="arabicPeriod"/>
            </a:pPr>
            <a:r>
              <a:rPr lang="en-GB" b="1" i="0" dirty="0">
                <a:solidFill>
                  <a:srgbClr val="374151"/>
                </a:solidFill>
                <a:effectLst/>
                <a:latin typeface="Söhne"/>
              </a:rPr>
              <a:t>Intro to Query Folding</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Definition: It's a technique that optimizes queries.</a:t>
            </a:r>
          </a:p>
          <a:p>
            <a:pPr marL="742950" lvl="1" indent="-285750" algn="l">
              <a:buFont typeface="+mj-lt"/>
              <a:buAutoNum type="arabicPeriod"/>
            </a:pPr>
            <a:r>
              <a:rPr lang="en-GB" b="0" i="0" dirty="0">
                <a:solidFill>
                  <a:srgbClr val="374151"/>
                </a:solidFill>
                <a:effectLst/>
                <a:latin typeface="Söhne"/>
              </a:rPr>
              <a:t>Benefits: Speeds up data retrieval.</a:t>
            </a:r>
          </a:p>
          <a:p>
            <a:pPr algn="l">
              <a:buFont typeface="+mj-lt"/>
              <a:buAutoNum type="arabicPeriod"/>
            </a:pPr>
            <a:r>
              <a:rPr lang="en-GB" b="1" i="0" dirty="0">
                <a:solidFill>
                  <a:srgbClr val="374151"/>
                </a:solidFill>
                <a:effectLst/>
                <a:latin typeface="Söhne"/>
              </a:rPr>
              <a:t>Examples</a:t>
            </a:r>
            <a:r>
              <a:rPr lang="en-GB" b="0" i="0" dirty="0">
                <a:solidFill>
                  <a:srgbClr val="374151"/>
                </a:solidFill>
                <a:effectLst/>
                <a:latin typeface="Söhne"/>
              </a:rPr>
              <a:t>: 15 minutes</a:t>
            </a:r>
          </a:p>
          <a:p>
            <a:pPr marL="742950" lvl="1" indent="-285750" algn="l">
              <a:buFont typeface="+mj-lt"/>
              <a:buAutoNum type="arabicPeriod"/>
            </a:pPr>
            <a:r>
              <a:rPr lang="en-GB" b="0" i="0" dirty="0">
                <a:solidFill>
                  <a:srgbClr val="374151"/>
                </a:solidFill>
                <a:effectLst/>
                <a:latin typeface="Söhne"/>
              </a:rPr>
              <a:t>Demo 1: Query with query folding.</a:t>
            </a:r>
          </a:p>
          <a:p>
            <a:pPr marL="742950" lvl="1" indent="-285750" algn="l">
              <a:buFont typeface="+mj-lt"/>
              <a:buAutoNum type="arabicPeriod"/>
            </a:pPr>
            <a:r>
              <a:rPr lang="en-GB" b="0" i="0" dirty="0">
                <a:solidFill>
                  <a:srgbClr val="374151"/>
                </a:solidFill>
                <a:effectLst/>
                <a:latin typeface="Söhne"/>
              </a:rPr>
              <a:t>Demo 2: Query without query folding.</a:t>
            </a:r>
          </a:p>
          <a:p>
            <a:pPr marL="742950" lvl="1" indent="-285750" algn="l">
              <a:buFont typeface="+mj-lt"/>
              <a:buAutoNum type="arabicPeriod"/>
            </a:pPr>
            <a:r>
              <a:rPr lang="en-GB" b="0" i="0" dirty="0">
                <a:solidFill>
                  <a:srgbClr val="374151"/>
                </a:solidFill>
                <a:effectLst/>
                <a:latin typeface="Söhne"/>
              </a:rPr>
              <a:t>Show how to measure performance.</a:t>
            </a:r>
          </a:p>
          <a:p>
            <a:pPr algn="l">
              <a:buFont typeface="+mj-lt"/>
              <a:buAutoNum type="arabicPeriod"/>
            </a:pPr>
            <a:r>
              <a:rPr lang="en-GB" b="1" i="0" dirty="0">
                <a:solidFill>
                  <a:srgbClr val="374151"/>
                </a:solidFill>
                <a:effectLst/>
                <a:latin typeface="Söhne"/>
              </a:rPr>
              <a:t>Do's and Don'ts</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Do's: Filters, column selection.</a:t>
            </a:r>
          </a:p>
          <a:p>
            <a:pPr marL="742950" lvl="1" indent="-285750" algn="l">
              <a:buFont typeface="+mj-lt"/>
              <a:buAutoNum type="arabicPeriod"/>
            </a:pPr>
            <a:r>
              <a:rPr lang="en-GB" b="0" i="0" dirty="0">
                <a:solidFill>
                  <a:srgbClr val="374151"/>
                </a:solidFill>
                <a:effectLst/>
                <a:latin typeface="Söhne"/>
              </a:rPr>
              <a:t>Don'ts: Custom columns, certain functions.</a:t>
            </a:r>
          </a:p>
          <a:p>
            <a:pPr algn="l">
              <a:buFont typeface="+mj-lt"/>
              <a:buAutoNum type="arabicPeriod"/>
            </a:pPr>
            <a:r>
              <a:rPr lang="en-GB" b="1" i="0" dirty="0">
                <a:solidFill>
                  <a:srgbClr val="374151"/>
                </a:solidFill>
                <a:effectLst/>
                <a:latin typeface="Söhne"/>
              </a:rPr>
              <a:t>Tools and Monitoring</a:t>
            </a:r>
            <a:r>
              <a:rPr lang="en-GB" b="0" i="0" dirty="0">
                <a:solidFill>
                  <a:srgbClr val="374151"/>
                </a:solidFill>
                <a:effectLst/>
                <a:latin typeface="Söhne"/>
              </a:rPr>
              <a:t>: 5 minutes</a:t>
            </a:r>
          </a:p>
          <a:p>
            <a:pPr marL="742950" lvl="1" indent="-285750" algn="l">
              <a:buFont typeface="+mj-lt"/>
              <a:buAutoNum type="arabicPeriod"/>
            </a:pPr>
            <a:r>
              <a:rPr lang="en-GB" b="0" i="0" dirty="0">
                <a:solidFill>
                  <a:srgbClr val="374151"/>
                </a:solidFill>
                <a:effectLst/>
                <a:latin typeface="Söhne"/>
              </a:rPr>
              <a:t>Mention tools to monitor queries.</a:t>
            </a:r>
          </a:p>
          <a:p>
            <a:pPr algn="l">
              <a:buFont typeface="+mj-lt"/>
              <a:buAutoNum type="arabicPeriod"/>
            </a:pPr>
            <a:r>
              <a:rPr lang="en-GB" b="1" i="0" dirty="0">
                <a:solidFill>
                  <a:srgbClr val="374151"/>
                </a:solidFill>
                <a:effectLst/>
                <a:latin typeface="Söhne"/>
              </a:rPr>
              <a:t>Q&amp;A</a:t>
            </a:r>
            <a:r>
              <a:rPr lang="en-GB" b="0" i="0" dirty="0">
                <a:solidFill>
                  <a:srgbClr val="374151"/>
                </a:solidFill>
                <a:effectLst/>
                <a:latin typeface="Söhne"/>
              </a:rPr>
              <a:t>: 5-10 minutes</a:t>
            </a:r>
          </a:p>
          <a:p>
            <a:pPr marL="742950" lvl="1" indent="-285750" algn="l">
              <a:buFont typeface="+mj-lt"/>
              <a:buAutoNum type="arabicPeriod"/>
            </a:pPr>
            <a:r>
              <a:rPr lang="en-GB" b="0" i="0" dirty="0">
                <a:solidFill>
                  <a:srgbClr val="374151"/>
                </a:solidFill>
                <a:effectLst/>
                <a:latin typeface="Söhne"/>
              </a:rPr>
              <a:t>Take questions, clarify doubts.</a:t>
            </a:r>
          </a:p>
          <a:p>
            <a:endParaRPr lang="en-GB" dirty="0"/>
          </a:p>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14</a:t>
            </a:fld>
            <a:endParaRPr lang="en-GB"/>
          </a:p>
        </p:txBody>
      </p:sp>
    </p:spTree>
    <p:extLst>
      <p:ext uri="{BB962C8B-B14F-4D97-AF65-F5344CB8AC3E}">
        <p14:creationId xmlns:p14="http://schemas.microsoft.com/office/powerpoint/2010/main" val="663548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74151"/>
                </a:solidFill>
                <a:effectLst/>
                <a:latin typeface="Söhne"/>
              </a:rPr>
              <a:t>Basics</a:t>
            </a:r>
            <a:r>
              <a:rPr lang="en-GB" b="0" i="0" dirty="0">
                <a:solidFill>
                  <a:srgbClr val="374151"/>
                </a:solidFill>
                <a:effectLst/>
                <a:latin typeface="Söhne"/>
              </a:rPr>
              <a:t>: Spend the first 5 minutes explaining SQL and data querying.</a:t>
            </a:r>
          </a:p>
          <a:p>
            <a:pPr marL="742950" lvl="1" indent="-285750" algn="l">
              <a:buFont typeface="+mj-lt"/>
              <a:buAutoNum type="arabicPeriod"/>
            </a:pPr>
            <a:r>
              <a:rPr lang="en-GB" b="0" i="0" dirty="0">
                <a:solidFill>
                  <a:srgbClr val="374151"/>
                </a:solidFill>
                <a:effectLst/>
                <a:latin typeface="Söhne"/>
              </a:rPr>
              <a:t>Key terms: SQL, Database, Query.</a:t>
            </a:r>
          </a:p>
          <a:p>
            <a:pPr algn="l">
              <a:buFont typeface="+mj-lt"/>
              <a:buAutoNum type="arabicPeriod"/>
            </a:pPr>
            <a:r>
              <a:rPr lang="en-GB" b="1" i="0" dirty="0">
                <a:solidFill>
                  <a:srgbClr val="374151"/>
                </a:solidFill>
                <a:effectLst/>
                <a:latin typeface="Söhne"/>
              </a:rPr>
              <a:t>Intro to Query Folding</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Definition: It's a technique that optimizes queries.</a:t>
            </a:r>
          </a:p>
          <a:p>
            <a:pPr marL="742950" lvl="1" indent="-285750" algn="l">
              <a:buFont typeface="+mj-lt"/>
              <a:buAutoNum type="arabicPeriod"/>
            </a:pPr>
            <a:r>
              <a:rPr lang="en-GB" b="0" i="0" dirty="0">
                <a:solidFill>
                  <a:srgbClr val="374151"/>
                </a:solidFill>
                <a:effectLst/>
                <a:latin typeface="Söhne"/>
              </a:rPr>
              <a:t>Benefits: Speeds up data retrieval.</a:t>
            </a:r>
          </a:p>
          <a:p>
            <a:pPr algn="l">
              <a:buFont typeface="+mj-lt"/>
              <a:buAutoNum type="arabicPeriod"/>
            </a:pPr>
            <a:r>
              <a:rPr lang="en-GB" b="1" i="0" dirty="0">
                <a:solidFill>
                  <a:srgbClr val="374151"/>
                </a:solidFill>
                <a:effectLst/>
                <a:latin typeface="Söhne"/>
              </a:rPr>
              <a:t>Examples</a:t>
            </a:r>
            <a:r>
              <a:rPr lang="en-GB" b="0" i="0" dirty="0">
                <a:solidFill>
                  <a:srgbClr val="374151"/>
                </a:solidFill>
                <a:effectLst/>
                <a:latin typeface="Söhne"/>
              </a:rPr>
              <a:t>: 15 minutes</a:t>
            </a:r>
          </a:p>
          <a:p>
            <a:pPr marL="742950" lvl="1" indent="-285750" algn="l">
              <a:buFont typeface="+mj-lt"/>
              <a:buAutoNum type="arabicPeriod"/>
            </a:pPr>
            <a:r>
              <a:rPr lang="en-GB" b="0" i="0" dirty="0">
                <a:solidFill>
                  <a:srgbClr val="374151"/>
                </a:solidFill>
                <a:effectLst/>
                <a:latin typeface="Söhne"/>
              </a:rPr>
              <a:t>Demo 1: Query with query folding.</a:t>
            </a:r>
          </a:p>
          <a:p>
            <a:pPr marL="742950" lvl="1" indent="-285750" algn="l">
              <a:buFont typeface="+mj-lt"/>
              <a:buAutoNum type="arabicPeriod"/>
            </a:pPr>
            <a:r>
              <a:rPr lang="en-GB" b="0" i="0" dirty="0">
                <a:solidFill>
                  <a:srgbClr val="374151"/>
                </a:solidFill>
                <a:effectLst/>
                <a:latin typeface="Söhne"/>
              </a:rPr>
              <a:t>Demo 2: Query without query folding.</a:t>
            </a:r>
          </a:p>
          <a:p>
            <a:pPr marL="742950" lvl="1" indent="-285750" algn="l">
              <a:buFont typeface="+mj-lt"/>
              <a:buAutoNum type="arabicPeriod"/>
            </a:pPr>
            <a:r>
              <a:rPr lang="en-GB" b="0" i="0" dirty="0">
                <a:solidFill>
                  <a:srgbClr val="374151"/>
                </a:solidFill>
                <a:effectLst/>
                <a:latin typeface="Söhne"/>
              </a:rPr>
              <a:t>Show how to measure performance.</a:t>
            </a:r>
          </a:p>
          <a:p>
            <a:pPr algn="l">
              <a:buFont typeface="+mj-lt"/>
              <a:buAutoNum type="arabicPeriod"/>
            </a:pPr>
            <a:r>
              <a:rPr lang="en-GB" b="1" i="0" dirty="0">
                <a:solidFill>
                  <a:srgbClr val="374151"/>
                </a:solidFill>
                <a:effectLst/>
                <a:latin typeface="Söhne"/>
              </a:rPr>
              <a:t>Do's and Don'ts</a:t>
            </a:r>
            <a:r>
              <a:rPr lang="en-GB" b="0" i="0" dirty="0">
                <a:solidFill>
                  <a:srgbClr val="374151"/>
                </a:solidFill>
                <a:effectLst/>
                <a:latin typeface="Söhne"/>
              </a:rPr>
              <a:t>: 10 minutes</a:t>
            </a:r>
          </a:p>
          <a:p>
            <a:pPr marL="742950" lvl="1" indent="-285750" algn="l">
              <a:buFont typeface="+mj-lt"/>
              <a:buAutoNum type="arabicPeriod"/>
            </a:pPr>
            <a:r>
              <a:rPr lang="en-GB" b="0" i="0" dirty="0">
                <a:solidFill>
                  <a:srgbClr val="374151"/>
                </a:solidFill>
                <a:effectLst/>
                <a:latin typeface="Söhne"/>
              </a:rPr>
              <a:t>Do's: Filters, column selection.</a:t>
            </a:r>
          </a:p>
          <a:p>
            <a:pPr marL="742950" lvl="1" indent="-285750" algn="l">
              <a:buFont typeface="+mj-lt"/>
              <a:buAutoNum type="arabicPeriod"/>
            </a:pPr>
            <a:r>
              <a:rPr lang="en-GB" b="0" i="0" dirty="0">
                <a:solidFill>
                  <a:srgbClr val="374151"/>
                </a:solidFill>
                <a:effectLst/>
                <a:latin typeface="Söhne"/>
              </a:rPr>
              <a:t>Don'ts: Custom columns, certain functions.</a:t>
            </a:r>
          </a:p>
          <a:p>
            <a:pPr algn="l">
              <a:buFont typeface="+mj-lt"/>
              <a:buAutoNum type="arabicPeriod"/>
            </a:pPr>
            <a:r>
              <a:rPr lang="en-GB" b="1" i="0" dirty="0">
                <a:solidFill>
                  <a:srgbClr val="374151"/>
                </a:solidFill>
                <a:effectLst/>
                <a:latin typeface="Söhne"/>
              </a:rPr>
              <a:t>Tools and Monitoring</a:t>
            </a:r>
            <a:r>
              <a:rPr lang="en-GB" b="0" i="0" dirty="0">
                <a:solidFill>
                  <a:srgbClr val="374151"/>
                </a:solidFill>
                <a:effectLst/>
                <a:latin typeface="Söhne"/>
              </a:rPr>
              <a:t>: 5 minutes</a:t>
            </a:r>
          </a:p>
          <a:p>
            <a:pPr marL="742950" lvl="1" indent="-285750" algn="l">
              <a:buFont typeface="+mj-lt"/>
              <a:buAutoNum type="arabicPeriod"/>
            </a:pPr>
            <a:r>
              <a:rPr lang="en-GB" b="0" i="0" dirty="0">
                <a:solidFill>
                  <a:srgbClr val="374151"/>
                </a:solidFill>
                <a:effectLst/>
                <a:latin typeface="Söhne"/>
              </a:rPr>
              <a:t>Mention tools to monitor queries.</a:t>
            </a:r>
          </a:p>
          <a:p>
            <a:pPr algn="l">
              <a:buFont typeface="+mj-lt"/>
              <a:buAutoNum type="arabicPeriod"/>
            </a:pPr>
            <a:r>
              <a:rPr lang="en-GB" b="1" i="0" dirty="0">
                <a:solidFill>
                  <a:srgbClr val="374151"/>
                </a:solidFill>
                <a:effectLst/>
                <a:latin typeface="Söhne"/>
              </a:rPr>
              <a:t>Q&amp;A</a:t>
            </a:r>
            <a:r>
              <a:rPr lang="en-GB" b="0" i="0" dirty="0">
                <a:solidFill>
                  <a:srgbClr val="374151"/>
                </a:solidFill>
                <a:effectLst/>
                <a:latin typeface="Söhne"/>
              </a:rPr>
              <a:t>: 5-10 minutes</a:t>
            </a:r>
          </a:p>
          <a:p>
            <a:pPr marL="742950" lvl="1" indent="-285750" algn="l">
              <a:buFont typeface="+mj-lt"/>
              <a:buAutoNum type="arabicPeriod"/>
            </a:pPr>
            <a:r>
              <a:rPr lang="en-GB" b="0" i="0" dirty="0">
                <a:solidFill>
                  <a:srgbClr val="374151"/>
                </a:solidFill>
                <a:effectLst/>
                <a:latin typeface="Söhne"/>
              </a:rPr>
              <a:t>Take questions, clarify doubts.</a:t>
            </a:r>
          </a:p>
          <a:p>
            <a:endParaRPr lang="en-GB" dirty="0"/>
          </a:p>
          <a:p>
            <a:endParaRPr lang="en-GB" dirty="0"/>
          </a:p>
        </p:txBody>
      </p:sp>
      <p:sp>
        <p:nvSpPr>
          <p:cNvPr id="4" name="Slide Number Placeholder 3"/>
          <p:cNvSpPr>
            <a:spLocks noGrp="1"/>
          </p:cNvSpPr>
          <p:nvPr>
            <p:ph type="sldNum" sz="quarter" idx="5"/>
          </p:nvPr>
        </p:nvSpPr>
        <p:spPr/>
        <p:txBody>
          <a:bodyPr/>
          <a:lstStyle/>
          <a:p>
            <a:fld id="{A995E8F0-CFD0-4AD1-80F9-A7D17C7BE036}" type="slidenum">
              <a:rPr lang="en-GB" smtClean="0"/>
              <a:t>15</a:t>
            </a:fld>
            <a:endParaRPr lang="en-GB"/>
          </a:p>
        </p:txBody>
      </p:sp>
    </p:spTree>
    <p:extLst>
      <p:ext uri="{BB962C8B-B14F-4D97-AF65-F5344CB8AC3E}">
        <p14:creationId xmlns:p14="http://schemas.microsoft.com/office/powerpoint/2010/main" val="421576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6062-EE00-62E4-42BC-4687AA8E4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CF15E-5A0F-8B31-09A6-3AC4CDD57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7EDA2F-81D6-9817-7B7A-5AF85D3D2ED1}"/>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33273A73-59DC-38D5-E8F6-0625D1C13D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B4E252-3E07-C8A8-E2B0-C4A13233717F}"/>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168367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0D48-56F1-726B-129B-718610730C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9514C2-ECDB-95F1-F047-2762DD843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A0A5C4-C127-ED3A-8820-C32CBB1605DB}"/>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1C4E7FCB-F203-66C6-72D2-5F5D5F241D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CF9C01-64FC-7186-9C22-965FF3E8E86F}"/>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232830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32327-B59F-610E-3799-FF03D419EF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32657D-2E2F-EAD0-00DF-5FD822B2B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474B51-5698-C6B1-63AC-3654031DA0AF}"/>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B7B0FB00-D15C-AE21-3D1C-27FE880FA7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6EF400-27FB-3DD4-3789-D17C5706B457}"/>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271200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AFBF-CD5F-AD81-7891-132E560906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153441-1BAB-B4CF-983F-F95355D7C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99DF15-32A8-1CB9-94F4-6E8283629038}"/>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19A23A33-76AD-5DAE-D626-C6AB63C2C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4073F4-2E7E-88E0-C41D-AFA04B15C077}"/>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137503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3672-FACE-3B20-C3E3-2F6043D15B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DF2CEE5-9B66-A7C3-B6FB-10566DDCD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ABE14-AF29-936A-1EB3-CCB15DB1567B}"/>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A7155851-3BE6-478D-1418-AE040F823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983BF4-EF00-FECA-0461-83B44D387888}"/>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350433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6B4B-8463-7D38-1B11-CCC288F77F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9FC2D2-0910-C83F-71C1-F29623317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32468E-67E7-94D3-7052-88AEDB3C3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93E899-8DFA-4E52-0D11-B595684E6962}"/>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6" name="Footer Placeholder 5">
            <a:extLst>
              <a:ext uri="{FF2B5EF4-FFF2-40B4-BE49-F238E27FC236}">
                <a16:creationId xmlns:a16="http://schemas.microsoft.com/office/drawing/2014/main" id="{239B8CBD-E785-5ED6-ADA1-9E9DF2EC7E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C25921-A0AE-4187-E65C-A40959083493}"/>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167351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3F8F-6932-0588-C53F-9FCFC38FCE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FDB2D2-73C4-C6FF-8055-5DDBD27E7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B7EE9C-E63B-0225-B303-F4969D4F1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AEB63E-B198-9DD1-8D44-5C6F6C3372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4DDF8-B76C-F6C0-D62E-3B2F72E6C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173827-BEA0-2F31-BD7F-BAD786070A88}"/>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8" name="Footer Placeholder 7">
            <a:extLst>
              <a:ext uri="{FF2B5EF4-FFF2-40B4-BE49-F238E27FC236}">
                <a16:creationId xmlns:a16="http://schemas.microsoft.com/office/drawing/2014/main" id="{A3A6AC77-1E3B-9EE3-10AE-6035D0B72A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B8DBF4C-75C8-ABA9-5E13-AB2FF6ACE68E}"/>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141368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F81C-A895-EF97-5E7F-A86E06B0A7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1CA750-715A-C75C-E375-DE282EAF7692}"/>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4" name="Footer Placeholder 3">
            <a:extLst>
              <a:ext uri="{FF2B5EF4-FFF2-40B4-BE49-F238E27FC236}">
                <a16:creationId xmlns:a16="http://schemas.microsoft.com/office/drawing/2014/main" id="{DD7F0CF0-F334-AD83-B7BC-6A768856C1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60597A-0830-377E-1C8C-68CECEC5F7B4}"/>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194965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1DB154-797F-EE36-2204-1B9E29E12CD3}"/>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3" name="Footer Placeholder 2">
            <a:extLst>
              <a:ext uri="{FF2B5EF4-FFF2-40B4-BE49-F238E27FC236}">
                <a16:creationId xmlns:a16="http://schemas.microsoft.com/office/drawing/2014/main" id="{5CEC6B98-B778-710E-72E8-7D7418B61D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0714B8-069F-EB7B-25E9-B910BC93C44F}"/>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259040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1A70-EAE1-2A40-DAB1-3029E07A2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4DDFC8-4DC8-2AB2-D957-B5CB9BC67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883003C-6526-38B8-19F0-0DA369E18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41DD-E4E2-2EC7-0966-0CA7E5C61743}"/>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6" name="Footer Placeholder 5">
            <a:extLst>
              <a:ext uri="{FF2B5EF4-FFF2-40B4-BE49-F238E27FC236}">
                <a16:creationId xmlns:a16="http://schemas.microsoft.com/office/drawing/2014/main" id="{53DD3AA7-8FBE-2910-24C5-E4A1DFE56C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158F21-8767-E900-4427-0856BCDBA78C}"/>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26055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3CCC-D081-8A8E-CA55-25E553819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2E10F5-89C1-F68B-C5E2-3432E631F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77EF8E-B427-4402-3CB6-882BFFEFF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3227A-234F-82B4-8BDC-5805459EFCFF}"/>
              </a:ext>
            </a:extLst>
          </p:cNvPr>
          <p:cNvSpPr>
            <a:spLocks noGrp="1"/>
          </p:cNvSpPr>
          <p:nvPr>
            <p:ph type="dt" sz="half" idx="10"/>
          </p:nvPr>
        </p:nvSpPr>
        <p:spPr/>
        <p:txBody>
          <a:bodyPr/>
          <a:lstStyle/>
          <a:p>
            <a:fld id="{8AB56568-DEF5-4DB7-AADB-615A24B036C7}" type="datetimeFigureOut">
              <a:rPr lang="en-GB" smtClean="0"/>
              <a:t>02/10/2023</a:t>
            </a:fld>
            <a:endParaRPr lang="en-GB"/>
          </a:p>
        </p:txBody>
      </p:sp>
      <p:sp>
        <p:nvSpPr>
          <p:cNvPr id="6" name="Footer Placeholder 5">
            <a:extLst>
              <a:ext uri="{FF2B5EF4-FFF2-40B4-BE49-F238E27FC236}">
                <a16:creationId xmlns:a16="http://schemas.microsoft.com/office/drawing/2014/main" id="{E4DE4601-78D4-D278-E496-8FE62884C2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6DD597-B581-445F-3F67-ABB9C42B23C0}"/>
              </a:ext>
            </a:extLst>
          </p:cNvPr>
          <p:cNvSpPr>
            <a:spLocks noGrp="1"/>
          </p:cNvSpPr>
          <p:nvPr>
            <p:ph type="sldNum" sz="quarter" idx="12"/>
          </p:nvPr>
        </p:nvSpPr>
        <p:spPr/>
        <p:txBody>
          <a:bodyPr/>
          <a:lstStyle/>
          <a:p>
            <a:fld id="{C8DFAF12-9BA3-47EA-A68E-840E8A028FD5}" type="slidenum">
              <a:rPr lang="en-GB" smtClean="0"/>
              <a:t>‹#›</a:t>
            </a:fld>
            <a:endParaRPr lang="en-GB"/>
          </a:p>
        </p:txBody>
      </p:sp>
    </p:spTree>
    <p:extLst>
      <p:ext uri="{BB962C8B-B14F-4D97-AF65-F5344CB8AC3E}">
        <p14:creationId xmlns:p14="http://schemas.microsoft.com/office/powerpoint/2010/main" val="358099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06A15-A0B4-3C27-BFCC-12C28025C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E9C960-A43C-3938-8FDB-AE2B7A53C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FD8720-4213-5372-9F77-6D58AAA92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56568-DEF5-4DB7-AADB-615A24B036C7}" type="datetimeFigureOut">
              <a:rPr lang="en-GB" smtClean="0"/>
              <a:t>02/10/2023</a:t>
            </a:fld>
            <a:endParaRPr lang="en-GB"/>
          </a:p>
        </p:txBody>
      </p:sp>
      <p:sp>
        <p:nvSpPr>
          <p:cNvPr id="5" name="Footer Placeholder 4">
            <a:extLst>
              <a:ext uri="{FF2B5EF4-FFF2-40B4-BE49-F238E27FC236}">
                <a16:creationId xmlns:a16="http://schemas.microsoft.com/office/drawing/2014/main" id="{0669DA01-C083-7D62-9748-AEE127BD0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AFBBE2-F4D9-4865-2738-6AFFFE4BA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FAF12-9BA3-47EA-A68E-840E8A028FD5}" type="slidenum">
              <a:rPr lang="en-GB" smtClean="0"/>
              <a:t>‹#›</a:t>
            </a:fld>
            <a:endParaRPr lang="en-GB"/>
          </a:p>
        </p:txBody>
      </p:sp>
    </p:spTree>
    <p:extLst>
      <p:ext uri="{BB962C8B-B14F-4D97-AF65-F5344CB8AC3E}">
        <p14:creationId xmlns:p14="http://schemas.microsoft.com/office/powerpoint/2010/main" val="220130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tabayes.co.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meetup.com/devon-and-cornwall-power-bi-meetup-group/" TargetMode="External"/><Relationship Id="rId4" Type="http://schemas.openxmlformats.org/officeDocument/2006/relationships/hyperlink" Target="https://www.linkedin.com/in/suebaye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databayes.co.uk/power-bi-query-performance-tests/" TargetMode="External"/><Relationship Id="rId3" Type="http://schemas.openxmlformats.org/officeDocument/2006/relationships/hyperlink" Target="https://www.youtube.com/watch?v=PPUnV9bPbIg" TargetMode="External"/><Relationship Id="rId7" Type="http://schemas.openxmlformats.org/officeDocument/2006/relationships/hyperlink" Target="https://www.youtube.com/watch?v=9sV3hIn8VTY" TargetMode="External"/><Relationship Id="rId2" Type="http://schemas.openxmlformats.org/officeDocument/2006/relationships/hyperlink" Target="https://itsnotaboutthecell.com/2023/01/27/the-almost-definitive-guide-to-query-folding/" TargetMode="External"/><Relationship Id="rId1" Type="http://schemas.openxmlformats.org/officeDocument/2006/relationships/slideLayout" Target="../slideLayouts/slideLayout2.xml"/><Relationship Id="rId6" Type="http://schemas.openxmlformats.org/officeDocument/2006/relationships/hyperlink" Target="https://pawarbi.github.io/blog/powerbi/powerquery/queryfolding/2022/09/20/query-folding-audit-powerbi-powerquery.html" TargetMode="External"/><Relationship Id="rId5" Type="http://schemas.openxmlformats.org/officeDocument/2006/relationships/hyperlink" Target="https://data-mozart.com/query-folding-devil-is-in-the-detail/" TargetMode="External"/><Relationship Id="rId4" Type="http://schemas.openxmlformats.org/officeDocument/2006/relationships/hyperlink" Target="https://blog.crossjoin.co.uk/2016/08/02/another-way-to-check-query-folding-in-power-bipower-query-m-code/" TargetMode="External"/><Relationship Id="rId9" Type="http://schemas.openxmlformats.org/officeDocument/2006/relationships/hyperlink" Target="https://www.biinsight.com/quick-tips-registering-sql-server-profiler-as-an-external-tool/#:~:text=This%20is%20quite%20handy%20as,You%20can%20download%20the%20sqlserverprofile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PPUnV9bPbIg"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heilBakhshi/PublicRepo/blob/master/sqlserverprofiler.pbitool.js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DDC14-654F-8E68-DFFA-C22738A4A4B9}"/>
              </a:ext>
            </a:extLst>
          </p:cNvPr>
          <p:cNvSpPr>
            <a:spLocks noGrp="1"/>
          </p:cNvSpPr>
          <p:nvPr>
            <p:ph idx="1"/>
          </p:nvPr>
        </p:nvSpPr>
        <p:spPr>
          <a:xfrm>
            <a:off x="6297233" y="2673825"/>
            <a:ext cx="5644558" cy="3454019"/>
          </a:xfrm>
        </p:spPr>
        <p:txBody>
          <a:bodyPr anchor="ctr">
            <a:normAutofit fontScale="92500"/>
          </a:bodyPr>
          <a:lstStyle/>
          <a:p>
            <a:r>
              <a:rPr lang="en-GB" sz="2400" dirty="0">
                <a:solidFill>
                  <a:schemeClr val="bg1">
                    <a:alpha val="80000"/>
                  </a:schemeClr>
                </a:solidFill>
              </a:rPr>
              <a:t>Sue Bayes, Independent Power BI developer</a:t>
            </a:r>
          </a:p>
          <a:p>
            <a:r>
              <a:rPr lang="en-GB" sz="2400" dirty="0">
                <a:solidFill>
                  <a:schemeClr val="bg1">
                    <a:alpha val="80000"/>
                  </a:schemeClr>
                </a:solidFill>
              </a:rPr>
              <a:t>Own business</a:t>
            </a:r>
          </a:p>
          <a:p>
            <a:r>
              <a:rPr lang="en-GB" sz="2400" dirty="0">
                <a:solidFill>
                  <a:schemeClr val="bg1">
                    <a:alpha val="80000"/>
                  </a:schemeClr>
                </a:solidFill>
              </a:rPr>
              <a:t>Time is important</a:t>
            </a:r>
          </a:p>
          <a:p>
            <a:endParaRPr lang="en-GB" sz="2400" dirty="0">
              <a:solidFill>
                <a:schemeClr val="bg1">
                  <a:alpha val="80000"/>
                </a:schemeClr>
              </a:solidFill>
            </a:endParaRPr>
          </a:p>
          <a:p>
            <a:r>
              <a:rPr lang="en-GB" sz="2400" dirty="0">
                <a:solidFill>
                  <a:schemeClr val="bg1">
                    <a:alpha val="80000"/>
                  </a:schemeClr>
                </a:solidFill>
                <a:hlinkClick r:id="rId3"/>
              </a:rPr>
              <a:t>www.databayes.co.uk</a:t>
            </a:r>
            <a:endParaRPr lang="en-GB" sz="2400" dirty="0">
              <a:solidFill>
                <a:schemeClr val="bg1">
                  <a:alpha val="80000"/>
                </a:schemeClr>
              </a:solidFill>
            </a:endParaRPr>
          </a:p>
          <a:p>
            <a:r>
              <a:rPr lang="en-GB" sz="2400" dirty="0">
                <a:solidFill>
                  <a:schemeClr val="bg1">
                    <a:alpha val="80000"/>
                  </a:schemeClr>
                </a:solidFill>
                <a:hlinkClick r:id="rId4"/>
              </a:rPr>
              <a:t>https://www.linkedin.com/in/suebayes/</a:t>
            </a:r>
            <a:endParaRPr lang="en-GB" sz="2400" dirty="0">
              <a:solidFill>
                <a:schemeClr val="bg1">
                  <a:alpha val="80000"/>
                </a:schemeClr>
              </a:solidFill>
            </a:endParaRPr>
          </a:p>
          <a:p>
            <a:r>
              <a:rPr lang="en-GB" sz="2400" dirty="0">
                <a:solidFill>
                  <a:schemeClr val="bg1">
                    <a:alpha val="80000"/>
                  </a:schemeClr>
                </a:solidFill>
                <a:hlinkClick r:id="rId5"/>
              </a:rPr>
              <a:t>https://www.meetup.com/devon-and-cornwall-power-bi-meetup-group/</a:t>
            </a:r>
            <a:endParaRPr lang="en-GB" sz="2400" dirty="0">
              <a:solidFill>
                <a:schemeClr val="bg1">
                  <a:alpha val="80000"/>
                </a:schemeClr>
              </a:solidFill>
            </a:endParaRPr>
          </a:p>
          <a:p>
            <a:endParaRPr lang="en-GB" sz="2000" dirty="0">
              <a:solidFill>
                <a:schemeClr val="bg1">
                  <a:alpha val="80000"/>
                </a:schemeClr>
              </a:solidFill>
            </a:endParaRPr>
          </a:p>
          <a:p>
            <a:endParaRPr lang="en-GB" sz="2000" dirty="0">
              <a:solidFill>
                <a:schemeClr val="bg1">
                  <a:alpha val="80000"/>
                </a:schemeClr>
              </a:solidFill>
            </a:endParaRPr>
          </a:p>
        </p:txBody>
      </p:sp>
      <p:sp>
        <p:nvSpPr>
          <p:cNvPr id="5" name="Title 4">
            <a:extLst>
              <a:ext uri="{FF2B5EF4-FFF2-40B4-BE49-F238E27FC236}">
                <a16:creationId xmlns:a16="http://schemas.microsoft.com/office/drawing/2014/main" id="{528A4DC8-C5FA-5138-AD3A-913AFAE27539}"/>
              </a:ext>
            </a:extLst>
          </p:cNvPr>
          <p:cNvSpPr>
            <a:spLocks noGrp="1"/>
          </p:cNvSpPr>
          <p:nvPr>
            <p:ph type="title"/>
          </p:nvPr>
        </p:nvSpPr>
        <p:spPr/>
        <p:txBody>
          <a:bodyPr/>
          <a:lstStyle/>
          <a:p>
            <a:r>
              <a:rPr lang="en-GB" dirty="0">
                <a:solidFill>
                  <a:schemeClr val="bg1"/>
                </a:solidFill>
              </a:rPr>
              <a:t>Hello </a:t>
            </a:r>
            <a:r>
              <a:rPr lang="en-GB" dirty="0">
                <a:solidFill>
                  <a:schemeClr val="bg1"/>
                </a:solidFill>
                <a:sym typeface="Wingdings" panose="05000000000000000000" pitchFamily="2" charset="2"/>
              </a:rPr>
              <a:t></a:t>
            </a:r>
            <a:endParaRPr lang="en-GB" dirty="0">
              <a:solidFill>
                <a:schemeClr val="bg1"/>
              </a:solidFill>
            </a:endParaRPr>
          </a:p>
        </p:txBody>
      </p:sp>
      <p:pic>
        <p:nvPicPr>
          <p:cNvPr id="7" name="Picture 6" descr="A person running on a trail&#10;&#10;Description automatically generated">
            <a:extLst>
              <a:ext uri="{FF2B5EF4-FFF2-40B4-BE49-F238E27FC236}">
                <a16:creationId xmlns:a16="http://schemas.microsoft.com/office/drawing/2014/main" id="{064FC427-45E8-904A-FBFC-A3D79F90A7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160" y="2974074"/>
            <a:ext cx="3440942" cy="2293961"/>
          </a:xfrm>
          <a:prstGeom prst="rect">
            <a:avLst/>
          </a:prstGeom>
        </p:spPr>
      </p:pic>
    </p:spTree>
    <p:extLst>
      <p:ext uri="{BB962C8B-B14F-4D97-AF65-F5344CB8AC3E}">
        <p14:creationId xmlns:p14="http://schemas.microsoft.com/office/powerpoint/2010/main" val="400037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6A4D0D60-6C31-B5C6-4B3F-172C59206B9F}"/>
              </a:ext>
            </a:extLst>
          </p:cNvPr>
          <p:cNvPicPr>
            <a:picLocks noChangeAspect="1"/>
          </p:cNvPicPr>
          <p:nvPr/>
        </p:nvPicPr>
        <p:blipFill>
          <a:blip r:embed="rId2"/>
          <a:stretch>
            <a:fillRect/>
          </a:stretch>
        </p:blipFill>
        <p:spPr>
          <a:xfrm>
            <a:off x="318804" y="0"/>
            <a:ext cx="11554392" cy="6858000"/>
          </a:xfrm>
          <a:prstGeom prst="rect">
            <a:avLst/>
          </a:prstGeom>
        </p:spPr>
      </p:pic>
    </p:spTree>
    <p:extLst>
      <p:ext uri="{BB962C8B-B14F-4D97-AF65-F5344CB8AC3E}">
        <p14:creationId xmlns:p14="http://schemas.microsoft.com/office/powerpoint/2010/main" val="404941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094536E-A1D0-971E-E055-C254AD6827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6982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F588-68D3-2538-1CFD-AF5E119A8916}"/>
              </a:ext>
            </a:extLst>
          </p:cNvPr>
          <p:cNvSpPr>
            <a:spLocks noGrp="1"/>
          </p:cNvSpPr>
          <p:nvPr>
            <p:ph type="title"/>
          </p:nvPr>
        </p:nvSpPr>
        <p:spPr/>
        <p:txBody>
          <a:bodyPr/>
          <a:lstStyle/>
          <a:p>
            <a:r>
              <a:rPr lang="en-US" dirty="0">
                <a:solidFill>
                  <a:schemeClr val="bg1"/>
                </a:solidFill>
              </a:rPr>
              <a:t>Transformations that Fold</a:t>
            </a:r>
            <a:endParaRPr lang="en-GB" dirty="0">
              <a:solidFill>
                <a:schemeClr val="bg1"/>
              </a:solidFill>
            </a:endParaRPr>
          </a:p>
        </p:txBody>
      </p:sp>
      <p:sp>
        <p:nvSpPr>
          <p:cNvPr id="3" name="Content Placeholder 2">
            <a:extLst>
              <a:ext uri="{FF2B5EF4-FFF2-40B4-BE49-F238E27FC236}">
                <a16:creationId xmlns:a16="http://schemas.microsoft.com/office/drawing/2014/main" id="{3F6950D0-92B2-EF72-EDAB-5EA3C2D602F6}"/>
              </a:ext>
            </a:extLst>
          </p:cNvPr>
          <p:cNvSpPr>
            <a:spLocks noGrp="1"/>
          </p:cNvSpPr>
          <p:nvPr>
            <p:ph idx="1"/>
          </p:nvPr>
        </p:nvSpPr>
        <p:spPr/>
        <p:txBody>
          <a:bodyPr/>
          <a:lstStyle/>
          <a:p>
            <a:r>
              <a:rPr lang="en-US" dirty="0">
                <a:solidFill>
                  <a:schemeClr val="bg1"/>
                </a:solidFill>
              </a:rPr>
              <a:t>Single SELECT using WHERE, GROUP BY AND JOIN with common column expressions:</a:t>
            </a:r>
          </a:p>
          <a:p>
            <a:pPr lvl="1"/>
            <a:r>
              <a:rPr lang="en-US" dirty="0">
                <a:solidFill>
                  <a:schemeClr val="bg1"/>
                </a:solidFill>
              </a:rPr>
              <a:t>Remove columns</a:t>
            </a:r>
          </a:p>
          <a:p>
            <a:pPr lvl="1"/>
            <a:r>
              <a:rPr lang="en-US" dirty="0">
                <a:solidFill>
                  <a:schemeClr val="bg1"/>
                </a:solidFill>
              </a:rPr>
              <a:t>Rename columns</a:t>
            </a:r>
          </a:p>
          <a:p>
            <a:pPr lvl="1"/>
            <a:r>
              <a:rPr lang="en-US" dirty="0">
                <a:solidFill>
                  <a:schemeClr val="bg1"/>
                </a:solidFill>
              </a:rPr>
              <a:t>Filter</a:t>
            </a:r>
          </a:p>
          <a:p>
            <a:pPr lvl="1"/>
            <a:r>
              <a:rPr lang="en-US" dirty="0">
                <a:solidFill>
                  <a:schemeClr val="bg1"/>
                </a:solidFill>
              </a:rPr>
              <a:t>Group by</a:t>
            </a:r>
          </a:p>
          <a:p>
            <a:pPr lvl="1"/>
            <a:r>
              <a:rPr lang="en-US" dirty="0">
                <a:solidFill>
                  <a:schemeClr val="bg1"/>
                </a:solidFill>
              </a:rPr>
              <a:t>Join and expand</a:t>
            </a:r>
          </a:p>
          <a:p>
            <a:pPr lvl="1"/>
            <a:r>
              <a:rPr lang="en-US" dirty="0">
                <a:solidFill>
                  <a:schemeClr val="bg1"/>
                </a:solidFill>
              </a:rPr>
              <a:t>Simple logic with M Functions that translate to SQL</a:t>
            </a:r>
          </a:p>
          <a:p>
            <a:pPr lvl="1"/>
            <a:r>
              <a:rPr lang="en-US" dirty="0">
                <a:solidFill>
                  <a:schemeClr val="bg1"/>
                </a:solidFill>
              </a:rPr>
              <a:t>PIVOT and UNPIVOT</a:t>
            </a:r>
            <a:endParaRPr lang="en-GB" dirty="0">
              <a:solidFill>
                <a:schemeClr val="bg1"/>
              </a:solidFill>
            </a:endParaRPr>
          </a:p>
        </p:txBody>
      </p:sp>
    </p:spTree>
    <p:extLst>
      <p:ext uri="{BB962C8B-B14F-4D97-AF65-F5344CB8AC3E}">
        <p14:creationId xmlns:p14="http://schemas.microsoft.com/office/powerpoint/2010/main" val="143399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F588-68D3-2538-1CFD-AF5E119A8916}"/>
              </a:ext>
            </a:extLst>
          </p:cNvPr>
          <p:cNvSpPr>
            <a:spLocks noGrp="1"/>
          </p:cNvSpPr>
          <p:nvPr>
            <p:ph type="title"/>
          </p:nvPr>
        </p:nvSpPr>
        <p:spPr/>
        <p:txBody>
          <a:bodyPr/>
          <a:lstStyle/>
          <a:p>
            <a:r>
              <a:rPr lang="en-US" dirty="0">
                <a:solidFill>
                  <a:schemeClr val="bg1"/>
                </a:solidFill>
              </a:rPr>
              <a:t>Transformations that Don’t Fold </a:t>
            </a:r>
            <a:r>
              <a:rPr lang="en-US" sz="2800" i="1" dirty="0">
                <a:solidFill>
                  <a:schemeClr val="bg1"/>
                </a:solidFill>
              </a:rPr>
              <a:t>(not exhaustive)</a:t>
            </a:r>
            <a:endParaRPr lang="en-GB" i="1" dirty="0">
              <a:solidFill>
                <a:schemeClr val="bg1"/>
              </a:solidFill>
            </a:endParaRPr>
          </a:p>
        </p:txBody>
      </p:sp>
      <p:sp>
        <p:nvSpPr>
          <p:cNvPr id="3" name="Content Placeholder 2">
            <a:extLst>
              <a:ext uri="{FF2B5EF4-FFF2-40B4-BE49-F238E27FC236}">
                <a16:creationId xmlns:a16="http://schemas.microsoft.com/office/drawing/2014/main" id="{3F6950D0-92B2-EF72-EDAB-5EA3C2D602F6}"/>
              </a:ext>
            </a:extLst>
          </p:cNvPr>
          <p:cNvSpPr>
            <a:spLocks noGrp="1"/>
          </p:cNvSpPr>
          <p:nvPr>
            <p:ph idx="1"/>
          </p:nvPr>
        </p:nvSpPr>
        <p:spPr/>
        <p:txBody>
          <a:bodyPr/>
          <a:lstStyle/>
          <a:p>
            <a:r>
              <a:rPr lang="en-US" dirty="0">
                <a:solidFill>
                  <a:schemeClr val="bg1"/>
                </a:solidFill>
              </a:rPr>
              <a:t>Single SELECT using WHERE, GROUP BY AND JOIN with common column expressions:</a:t>
            </a:r>
          </a:p>
          <a:p>
            <a:pPr lvl="1"/>
            <a:r>
              <a:rPr lang="en-US" dirty="0">
                <a:solidFill>
                  <a:schemeClr val="bg1"/>
                </a:solidFill>
              </a:rPr>
              <a:t>Merge based on different sources</a:t>
            </a:r>
          </a:p>
          <a:p>
            <a:pPr lvl="1"/>
            <a:r>
              <a:rPr lang="en-US" dirty="0">
                <a:solidFill>
                  <a:schemeClr val="bg1"/>
                </a:solidFill>
              </a:rPr>
              <a:t>Append queries based on different sources</a:t>
            </a:r>
          </a:p>
          <a:p>
            <a:pPr lvl="1"/>
            <a:r>
              <a:rPr lang="en-US" dirty="0">
                <a:solidFill>
                  <a:schemeClr val="bg1"/>
                </a:solidFill>
              </a:rPr>
              <a:t>Add an Index column</a:t>
            </a:r>
          </a:p>
          <a:p>
            <a:pPr lvl="1"/>
            <a:r>
              <a:rPr lang="en-US" dirty="0">
                <a:solidFill>
                  <a:schemeClr val="bg1"/>
                </a:solidFill>
              </a:rPr>
              <a:t>Complex logic – M functions that can’t be translated, </a:t>
            </a:r>
            <a:r>
              <a:rPr lang="en-US" dirty="0" err="1">
                <a:solidFill>
                  <a:schemeClr val="bg1"/>
                </a:solidFill>
              </a:rPr>
              <a:t>eg</a:t>
            </a:r>
            <a:r>
              <a:rPr lang="en-US" dirty="0">
                <a:solidFill>
                  <a:schemeClr val="bg1"/>
                </a:solidFill>
              </a:rPr>
              <a:t>,</a:t>
            </a:r>
          </a:p>
          <a:p>
            <a:pPr lvl="2"/>
            <a:r>
              <a:rPr lang="en-US" dirty="0" err="1">
                <a:solidFill>
                  <a:schemeClr val="bg1"/>
                </a:solidFill>
              </a:rPr>
              <a:t>Date.ToText</a:t>
            </a:r>
            <a:r>
              <a:rPr lang="en-US" dirty="0">
                <a:solidFill>
                  <a:schemeClr val="bg1"/>
                </a:solidFill>
              </a:rPr>
              <a:t>([</a:t>
            </a:r>
            <a:r>
              <a:rPr lang="en-US" dirty="0" err="1">
                <a:solidFill>
                  <a:schemeClr val="bg1"/>
                </a:solidFill>
              </a:rPr>
              <a:t>OrderDate</a:t>
            </a:r>
            <a:r>
              <a:rPr lang="en-US" dirty="0">
                <a:solidFill>
                  <a:schemeClr val="bg1"/>
                </a:solidFill>
              </a:rPr>
              <a:t>], “</a:t>
            </a:r>
            <a:r>
              <a:rPr lang="en-US" dirty="0" err="1">
                <a:solidFill>
                  <a:schemeClr val="bg1"/>
                </a:solidFill>
              </a:rPr>
              <a:t>yyyy</a:t>
            </a:r>
            <a:r>
              <a:rPr lang="en-US" dirty="0">
                <a:solidFill>
                  <a:schemeClr val="bg1"/>
                </a:solidFill>
              </a:rPr>
              <a:t>”)</a:t>
            </a:r>
            <a:endParaRPr lang="en-GB" dirty="0">
              <a:solidFill>
                <a:schemeClr val="bg1"/>
              </a:solidFill>
            </a:endParaRPr>
          </a:p>
          <a:p>
            <a:pPr lvl="1"/>
            <a:r>
              <a:rPr lang="en-GB" dirty="0">
                <a:solidFill>
                  <a:schemeClr val="bg1"/>
                </a:solidFill>
              </a:rPr>
              <a:t>Privacy Levels</a:t>
            </a:r>
            <a:endParaRPr lang="en-US" dirty="0">
              <a:solidFill>
                <a:schemeClr val="bg1"/>
              </a:solidFill>
            </a:endParaRPr>
          </a:p>
        </p:txBody>
      </p:sp>
    </p:spTree>
    <p:extLst>
      <p:ext uri="{BB962C8B-B14F-4D97-AF65-F5344CB8AC3E}">
        <p14:creationId xmlns:p14="http://schemas.microsoft.com/office/powerpoint/2010/main" val="3599181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5B0167A-F179-868D-4C01-267A542A59F4}"/>
              </a:ext>
            </a:extLst>
          </p:cNvPr>
          <p:cNvSpPr>
            <a:spLocks noGrp="1"/>
          </p:cNvSpPr>
          <p:nvPr>
            <p:ph type="ctrTitle"/>
          </p:nvPr>
        </p:nvSpPr>
        <p:spPr>
          <a:xfrm>
            <a:off x="1014141" y="1450655"/>
            <a:ext cx="3932030" cy="1138372"/>
          </a:xfrm>
        </p:spPr>
        <p:txBody>
          <a:bodyPr vert="horz" lIns="91440" tIns="45720" rIns="91440" bIns="45720" rtlCol="0" anchor="ctr">
            <a:normAutofit/>
          </a:bodyPr>
          <a:lstStyle/>
          <a:p>
            <a:pPr algn="l"/>
            <a:r>
              <a:rPr lang="en-US" sz="4800" dirty="0">
                <a:solidFill>
                  <a:schemeClr val="bg1"/>
                </a:solidFill>
              </a:rPr>
              <a:t>C</a:t>
            </a:r>
            <a:r>
              <a:rPr lang="en-US" sz="4800" kern="1200" dirty="0">
                <a:solidFill>
                  <a:schemeClr val="bg1"/>
                </a:solidFill>
                <a:latin typeface="+mj-lt"/>
                <a:ea typeface="+mj-ea"/>
                <a:cs typeface="+mj-cs"/>
              </a:rPr>
              <a:t>onsiderations</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A0D4346-678C-AD97-BBF3-15AB74CEA322}"/>
              </a:ext>
            </a:extLst>
          </p:cNvPr>
          <p:cNvSpPr>
            <a:spLocks noGrp="1"/>
          </p:cNvSpPr>
          <p:nvPr>
            <p:ph type="subTitle" idx="1"/>
          </p:nvPr>
        </p:nvSpPr>
        <p:spPr>
          <a:xfrm>
            <a:off x="5418860" y="1108061"/>
            <a:ext cx="6304568" cy="4571972"/>
          </a:xfrm>
        </p:spPr>
        <p:txBody>
          <a:bodyPr vert="horz" lIns="91440" tIns="45720" rIns="91440" bIns="45720" rtlCol="0" anchor="ctr">
            <a:normAutofit/>
          </a:bodyPr>
          <a:lstStyle/>
          <a:p>
            <a:pPr indent="-228600" algn="l">
              <a:buFont typeface="Arial" panose="020B0604020202020204" pitchFamily="34" charset="0"/>
              <a:buChar char="•"/>
            </a:pPr>
            <a:r>
              <a:rPr lang="en-US" sz="2800" dirty="0">
                <a:solidFill>
                  <a:schemeClr val="bg1"/>
                </a:solidFill>
              </a:rPr>
              <a:t>Complex and not definitive</a:t>
            </a:r>
          </a:p>
          <a:p>
            <a:pPr indent="-228600" algn="l">
              <a:buFont typeface="Arial" panose="020B0604020202020204" pitchFamily="34" charset="0"/>
              <a:buChar char="•"/>
            </a:pPr>
            <a:r>
              <a:rPr lang="en-US" sz="2800" dirty="0">
                <a:solidFill>
                  <a:schemeClr val="bg1"/>
                </a:solidFill>
              </a:rPr>
              <a:t>Push up stream but be aware of impact</a:t>
            </a:r>
          </a:p>
          <a:p>
            <a:pPr indent="-228600" algn="l">
              <a:buFont typeface="Arial" panose="020B0604020202020204" pitchFamily="34" charset="0"/>
              <a:buChar char="•"/>
            </a:pPr>
            <a:r>
              <a:rPr lang="en-US" sz="2800" dirty="0">
                <a:solidFill>
                  <a:schemeClr val="bg1"/>
                </a:solidFill>
              </a:rPr>
              <a:t>Think about query process</a:t>
            </a:r>
          </a:p>
          <a:p>
            <a:pPr indent="-228600" algn="l">
              <a:buFont typeface="Arial" panose="020B0604020202020204" pitchFamily="34" charset="0"/>
              <a:buChar char="•"/>
            </a:pPr>
            <a:r>
              <a:rPr lang="en-US" sz="2800" dirty="0">
                <a:solidFill>
                  <a:schemeClr val="bg1"/>
                </a:solidFill>
              </a:rPr>
              <a:t>Folding transformations first</a:t>
            </a:r>
          </a:p>
          <a:p>
            <a:pPr indent="-228600" algn="l">
              <a:buFont typeface="Arial" panose="020B0604020202020204" pitchFamily="34" charset="0"/>
              <a:buChar char="•"/>
            </a:pPr>
            <a:r>
              <a:rPr lang="en-US" sz="2800" dirty="0">
                <a:solidFill>
                  <a:schemeClr val="bg1"/>
                </a:solidFill>
              </a:rPr>
              <a:t>Group transformations</a:t>
            </a:r>
          </a:p>
        </p:txBody>
      </p:sp>
    </p:spTree>
    <p:extLst>
      <p:ext uri="{BB962C8B-B14F-4D97-AF65-F5344CB8AC3E}">
        <p14:creationId xmlns:p14="http://schemas.microsoft.com/office/powerpoint/2010/main" val="341722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5B0167A-F179-868D-4C01-267A542A59F4}"/>
              </a:ext>
            </a:extLst>
          </p:cNvPr>
          <p:cNvSpPr>
            <a:spLocks noGrp="1"/>
          </p:cNvSpPr>
          <p:nvPr>
            <p:ph type="ctrTitle"/>
          </p:nvPr>
        </p:nvSpPr>
        <p:spPr>
          <a:xfrm>
            <a:off x="1014141" y="1450655"/>
            <a:ext cx="3932030" cy="3956690"/>
          </a:xfrm>
        </p:spPr>
        <p:txBody>
          <a:bodyPr vert="horz" lIns="91440" tIns="45720" rIns="91440" bIns="45720" rtlCol="0" anchor="ctr">
            <a:normAutofit/>
          </a:bodyPr>
          <a:lstStyle/>
          <a:p>
            <a:pPr algn="l"/>
            <a:r>
              <a:rPr lang="en-US" sz="8000" kern="1200">
                <a:solidFill>
                  <a:schemeClr val="bg1"/>
                </a:solidFill>
                <a:latin typeface="+mj-lt"/>
                <a:ea typeface="+mj-ea"/>
                <a:cs typeface="+mj-cs"/>
              </a:rPr>
              <a:t>Query Folding</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A0D4346-678C-AD97-BBF3-15AB74CEA322}"/>
              </a:ext>
            </a:extLst>
          </p:cNvPr>
          <p:cNvSpPr>
            <a:spLocks noGrp="1"/>
          </p:cNvSpPr>
          <p:nvPr>
            <p:ph type="subTitle" idx="1"/>
          </p:nvPr>
        </p:nvSpPr>
        <p:spPr>
          <a:xfrm>
            <a:off x="6096000" y="1108061"/>
            <a:ext cx="5627427" cy="4571972"/>
          </a:xfrm>
        </p:spPr>
        <p:txBody>
          <a:bodyPr vert="horz" lIns="91440" tIns="45720" rIns="91440" bIns="45720" rtlCol="0" anchor="ctr">
            <a:normAutofit/>
          </a:bodyPr>
          <a:lstStyle/>
          <a:p>
            <a:pPr indent="-228600" algn="l">
              <a:buFont typeface="Arial" panose="020B0604020202020204" pitchFamily="34" charset="0"/>
              <a:buChar char="•"/>
            </a:pPr>
            <a:r>
              <a:rPr lang="en-US" sz="2800" dirty="0">
                <a:solidFill>
                  <a:schemeClr val="bg1"/>
                </a:solidFill>
              </a:rPr>
              <a:t>How Queries are </a:t>
            </a:r>
            <a:r>
              <a:rPr lang="en-US" sz="2800" dirty="0" err="1">
                <a:solidFill>
                  <a:schemeClr val="bg1"/>
                </a:solidFill>
              </a:rPr>
              <a:t>Excuted</a:t>
            </a:r>
            <a:r>
              <a:rPr lang="en-US" sz="2800" dirty="0">
                <a:solidFill>
                  <a:schemeClr val="bg1"/>
                </a:solidFill>
              </a:rPr>
              <a:t>?</a:t>
            </a:r>
          </a:p>
          <a:p>
            <a:pPr indent="-228600" algn="l">
              <a:buFont typeface="Arial" panose="020B0604020202020204" pitchFamily="34" charset="0"/>
              <a:buChar char="•"/>
            </a:pPr>
            <a:r>
              <a:rPr lang="en-US" sz="2800" dirty="0">
                <a:solidFill>
                  <a:schemeClr val="bg1"/>
                </a:solidFill>
              </a:rPr>
              <a:t>What is Query Folding?</a:t>
            </a:r>
          </a:p>
          <a:p>
            <a:pPr indent="-228600" algn="l">
              <a:buFont typeface="Arial" panose="020B0604020202020204" pitchFamily="34" charset="0"/>
              <a:buChar char="•"/>
            </a:pPr>
            <a:r>
              <a:rPr lang="en-US" sz="2800" dirty="0">
                <a:solidFill>
                  <a:schemeClr val="bg1"/>
                </a:solidFill>
              </a:rPr>
              <a:t>Why is it important? </a:t>
            </a:r>
          </a:p>
          <a:p>
            <a:pPr indent="-228600" algn="l">
              <a:buFont typeface="Arial" panose="020B0604020202020204" pitchFamily="34" charset="0"/>
              <a:buChar char="•"/>
            </a:pPr>
            <a:r>
              <a:rPr lang="en-US" sz="2800" dirty="0">
                <a:solidFill>
                  <a:schemeClr val="bg1"/>
                </a:solidFill>
              </a:rPr>
              <a:t>How do you know it’s happening?</a:t>
            </a:r>
          </a:p>
          <a:p>
            <a:pPr indent="-228600" algn="l">
              <a:buFont typeface="Arial" panose="020B0604020202020204" pitchFamily="34" charset="0"/>
              <a:buChar char="•"/>
            </a:pPr>
            <a:r>
              <a:rPr lang="en-US" sz="2800" dirty="0">
                <a:solidFill>
                  <a:schemeClr val="bg1"/>
                </a:solidFill>
              </a:rPr>
              <a:t>What stops Query Folding?</a:t>
            </a:r>
          </a:p>
          <a:p>
            <a:pPr indent="-228600" algn="l">
              <a:buFont typeface="Arial" panose="020B0604020202020204" pitchFamily="34" charset="0"/>
              <a:buChar char="•"/>
            </a:pPr>
            <a:r>
              <a:rPr lang="en-US" sz="2800" dirty="0">
                <a:solidFill>
                  <a:schemeClr val="bg1"/>
                </a:solidFill>
              </a:rPr>
              <a:t>Considerations</a:t>
            </a:r>
          </a:p>
        </p:txBody>
      </p:sp>
    </p:spTree>
    <p:extLst>
      <p:ext uri="{BB962C8B-B14F-4D97-AF65-F5344CB8AC3E}">
        <p14:creationId xmlns:p14="http://schemas.microsoft.com/office/powerpoint/2010/main" val="80941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9A22-4F59-2E88-133A-3F743A8E81E8}"/>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ECA4788F-6D25-9321-5119-E8BC31DAD2E1}"/>
              </a:ext>
            </a:extLst>
          </p:cNvPr>
          <p:cNvSpPr>
            <a:spLocks noGrp="1"/>
          </p:cNvSpPr>
          <p:nvPr>
            <p:ph idx="1"/>
          </p:nvPr>
        </p:nvSpPr>
        <p:spPr>
          <a:xfrm>
            <a:off x="838200" y="1825624"/>
            <a:ext cx="10515600" cy="4807187"/>
          </a:xfrm>
        </p:spPr>
        <p:txBody>
          <a:bodyPr>
            <a:normAutofit lnSpcReduction="10000"/>
          </a:bodyPr>
          <a:lstStyle/>
          <a:p>
            <a:r>
              <a:rPr lang="en-GB" dirty="0">
                <a:solidFill>
                  <a:schemeClr val="accent1"/>
                </a:solidFill>
                <a:hlinkClick r:id="rId2">
                  <a:extLst>
                    <a:ext uri="{A12FA001-AC4F-418D-AE19-62706E023703}">
                      <ahyp:hlinkClr xmlns:ahyp="http://schemas.microsoft.com/office/drawing/2018/hyperlinkcolor" val="tx"/>
                    </a:ext>
                  </a:extLst>
                </a:hlinkClick>
              </a:rPr>
              <a:t>The (Almost) Definitive Guide to Query Folding - It's Not About The Cell (itsnotaboutthecell.com)</a:t>
            </a:r>
            <a:endParaRPr lang="en-GB" dirty="0">
              <a:solidFill>
                <a:schemeClr val="accent1"/>
              </a:solidFill>
            </a:endParaRPr>
          </a:p>
          <a:p>
            <a:r>
              <a:rPr lang="en-GB" dirty="0">
                <a:hlinkClick r:id="rId3"/>
              </a:rPr>
              <a:t>SQLBITS2022 - Chris Webb Performance Tuning and Dataflows in Power BI</a:t>
            </a:r>
            <a:endParaRPr lang="en-GB" dirty="0"/>
          </a:p>
          <a:p>
            <a:r>
              <a:rPr lang="en-GB" dirty="0">
                <a:hlinkClick r:id="rId4"/>
              </a:rPr>
              <a:t>Chris Webb blog</a:t>
            </a:r>
            <a:endParaRPr lang="en-GB" dirty="0"/>
          </a:p>
          <a:p>
            <a:r>
              <a:rPr lang="en-GB" dirty="0">
                <a:hlinkClick r:id="rId5"/>
              </a:rPr>
              <a:t>https://data-mozart.com/query-folding-devil-is-in-the-detail/</a:t>
            </a:r>
            <a:endParaRPr lang="en-GB" dirty="0">
              <a:solidFill>
                <a:schemeClr val="accent1"/>
              </a:solidFill>
            </a:endParaRPr>
          </a:p>
          <a:p>
            <a:r>
              <a:rPr lang="en-GB" dirty="0">
                <a:solidFill>
                  <a:schemeClr val="accent1"/>
                </a:solidFill>
                <a:hlinkClick r:id="rId6">
                  <a:extLst>
                    <a:ext uri="{A12FA001-AC4F-418D-AE19-62706E023703}">
                      <ahyp:hlinkClr xmlns:ahyp="http://schemas.microsoft.com/office/drawing/2018/hyperlinkcolor" val="tx"/>
                    </a:ext>
                  </a:extLst>
                </a:hlinkClick>
              </a:rPr>
              <a:t>Sandeep Pawar Function to audit </a:t>
            </a:r>
            <a:r>
              <a:rPr lang="en-GB" dirty="0" err="1">
                <a:solidFill>
                  <a:schemeClr val="accent1"/>
                </a:solidFill>
                <a:hlinkClick r:id="rId6">
                  <a:extLst>
                    <a:ext uri="{A12FA001-AC4F-418D-AE19-62706E023703}">
                      <ahyp:hlinkClr xmlns:ahyp="http://schemas.microsoft.com/office/drawing/2018/hyperlinkcolor" val="tx"/>
                    </a:ext>
                  </a:extLst>
                </a:hlinkClick>
              </a:rPr>
              <a:t>datasources</a:t>
            </a:r>
            <a:r>
              <a:rPr lang="en-GB" dirty="0">
                <a:solidFill>
                  <a:schemeClr val="accent1"/>
                </a:solidFill>
                <a:hlinkClick r:id="rId6">
                  <a:extLst>
                    <a:ext uri="{A12FA001-AC4F-418D-AE19-62706E023703}">
                      <ahyp:hlinkClr xmlns:ahyp="http://schemas.microsoft.com/office/drawing/2018/hyperlinkcolor" val="tx"/>
                    </a:ext>
                  </a:extLst>
                </a:hlinkClick>
              </a:rPr>
              <a:t> for Query Folding</a:t>
            </a:r>
            <a:endParaRPr lang="en-GB" dirty="0">
              <a:solidFill>
                <a:schemeClr val="accent1"/>
              </a:solidFill>
            </a:endParaRPr>
          </a:p>
          <a:p>
            <a:r>
              <a:rPr lang="en-GB" dirty="0">
                <a:hlinkClick r:id="rId7"/>
              </a:rPr>
              <a:t>30 Day Query Folding Challenge</a:t>
            </a:r>
            <a:endParaRPr lang="en-GB" dirty="0"/>
          </a:p>
          <a:p>
            <a:r>
              <a:rPr lang="en-GB" dirty="0">
                <a:hlinkClick r:id="rId8"/>
              </a:rPr>
              <a:t>https://databayes.co.uk/power-bi-query-performance-tests/</a:t>
            </a:r>
            <a:endParaRPr lang="en-GB" dirty="0"/>
          </a:p>
          <a:p>
            <a:r>
              <a:rPr lang="en-GB" dirty="0" err="1">
                <a:hlinkClick r:id="rId9"/>
              </a:rPr>
              <a:t>Sql</a:t>
            </a:r>
            <a:r>
              <a:rPr lang="en-GB" dirty="0">
                <a:hlinkClick r:id="rId9"/>
              </a:rPr>
              <a:t> Server Profiler as External Tool</a:t>
            </a:r>
            <a:endParaRPr lang="en-GB" dirty="0"/>
          </a:p>
          <a:p>
            <a:endParaRPr lang="en-GB" dirty="0"/>
          </a:p>
          <a:p>
            <a:endParaRPr lang="en-GB" dirty="0"/>
          </a:p>
        </p:txBody>
      </p:sp>
    </p:spTree>
    <p:extLst>
      <p:ext uri="{BB962C8B-B14F-4D97-AF65-F5344CB8AC3E}">
        <p14:creationId xmlns:p14="http://schemas.microsoft.com/office/powerpoint/2010/main" val="257824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233AA-AA7B-78AB-9F8A-F778A17AD9E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Power Query vs </a:t>
            </a:r>
            <a:r>
              <a:rPr lang="en-US" sz="4000" kern="1200" dirty="0" err="1">
                <a:solidFill>
                  <a:srgbClr val="FFFFFF"/>
                </a:solidFill>
                <a:latin typeface="+mj-lt"/>
                <a:ea typeface="+mj-ea"/>
                <a:cs typeface="+mj-cs"/>
              </a:rPr>
              <a:t>Sql</a:t>
            </a:r>
            <a:r>
              <a:rPr lang="en-US" sz="4000" kern="1200" dirty="0">
                <a:solidFill>
                  <a:srgbClr val="FFFFFF"/>
                </a:solidFill>
                <a:latin typeface="+mj-lt"/>
                <a:ea typeface="+mj-ea"/>
                <a:cs typeface="+mj-cs"/>
              </a:rPr>
              <a:t> Query</a:t>
            </a:r>
          </a:p>
        </p:txBody>
      </p:sp>
      <p:pic>
        <p:nvPicPr>
          <p:cNvPr id="2050" name="Picture 2">
            <a:extLst>
              <a:ext uri="{FF2B5EF4-FFF2-40B4-BE49-F238E27FC236}">
                <a16:creationId xmlns:a16="http://schemas.microsoft.com/office/drawing/2014/main" id="{92BF8D3E-683B-CC04-C9A4-B7C7D2A979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952" y="1966293"/>
            <a:ext cx="10728094"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420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310E0-9A3B-FE2C-A4E4-F302E552054F}"/>
              </a:ext>
            </a:extLst>
          </p:cNvPr>
          <p:cNvSpPr>
            <a:spLocks noGrp="1"/>
          </p:cNvSpPr>
          <p:nvPr>
            <p:ph type="title"/>
          </p:nvPr>
        </p:nvSpPr>
        <p:spPr>
          <a:xfrm>
            <a:off x="249337" y="92718"/>
            <a:ext cx="5032347" cy="693658"/>
          </a:xfrm>
        </p:spPr>
        <p:txBody>
          <a:bodyPr vert="horz" lIns="91440" tIns="45720" rIns="91440" bIns="45720" rtlCol="0" anchor="ctr">
            <a:normAutofit/>
          </a:bodyPr>
          <a:lstStyle/>
          <a:p>
            <a:r>
              <a:rPr lang="en-US" sz="4000" kern="1200" dirty="0">
                <a:solidFill>
                  <a:srgbClr val="FFFFFF"/>
                </a:solidFill>
                <a:latin typeface="+mj-lt"/>
                <a:ea typeface="+mj-ea"/>
                <a:cs typeface="+mj-cs"/>
              </a:rPr>
              <a:t>Query Diagnostics</a:t>
            </a:r>
          </a:p>
        </p:txBody>
      </p:sp>
      <p:pic>
        <p:nvPicPr>
          <p:cNvPr id="5" name="Picture 4">
            <a:extLst>
              <a:ext uri="{FF2B5EF4-FFF2-40B4-BE49-F238E27FC236}">
                <a16:creationId xmlns:a16="http://schemas.microsoft.com/office/drawing/2014/main" id="{4779175B-CE6C-24F6-A801-CF62B15DBE00}"/>
              </a:ext>
            </a:extLst>
          </p:cNvPr>
          <p:cNvPicPr>
            <a:picLocks noChangeAspect="1"/>
          </p:cNvPicPr>
          <p:nvPr/>
        </p:nvPicPr>
        <p:blipFill>
          <a:blip r:embed="rId2"/>
          <a:stretch>
            <a:fillRect/>
          </a:stretch>
        </p:blipFill>
        <p:spPr>
          <a:xfrm>
            <a:off x="1037224" y="879094"/>
            <a:ext cx="10117552" cy="5539359"/>
          </a:xfrm>
          <a:prstGeom prst="rect">
            <a:avLst/>
          </a:prstGeom>
        </p:spPr>
      </p:pic>
    </p:spTree>
    <p:extLst>
      <p:ext uri="{BB962C8B-B14F-4D97-AF65-F5344CB8AC3E}">
        <p14:creationId xmlns:p14="http://schemas.microsoft.com/office/powerpoint/2010/main" val="55359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FF03C-94AA-755D-1A59-CE6F763CCB9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Joining Tables</a:t>
            </a:r>
          </a:p>
        </p:txBody>
      </p:sp>
      <p:pic>
        <p:nvPicPr>
          <p:cNvPr id="4" name="Picture 3" descr="A screenshot of a computer&#10;&#10;Description automatically generated">
            <a:extLst>
              <a:ext uri="{FF2B5EF4-FFF2-40B4-BE49-F238E27FC236}">
                <a16:creationId xmlns:a16="http://schemas.microsoft.com/office/drawing/2014/main" id="{07E89D19-A676-6EDE-F0E9-5818B6C80227}"/>
              </a:ext>
            </a:extLst>
          </p:cNvPr>
          <p:cNvPicPr>
            <a:picLocks noChangeAspect="1"/>
          </p:cNvPicPr>
          <p:nvPr/>
        </p:nvPicPr>
        <p:blipFill>
          <a:blip r:embed="rId2"/>
          <a:stretch>
            <a:fillRect/>
          </a:stretch>
        </p:blipFill>
        <p:spPr>
          <a:xfrm>
            <a:off x="530800" y="1966293"/>
            <a:ext cx="11130398" cy="4452160"/>
          </a:xfrm>
          <a:prstGeom prst="rect">
            <a:avLst/>
          </a:prstGeom>
        </p:spPr>
      </p:pic>
    </p:spTree>
    <p:extLst>
      <p:ext uri="{BB962C8B-B14F-4D97-AF65-F5344CB8AC3E}">
        <p14:creationId xmlns:p14="http://schemas.microsoft.com/office/powerpoint/2010/main" val="279492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6342-551F-0DD2-10A8-A5BB91E5225A}"/>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E1BCE2F7-80F0-B552-57C7-7F95FC3CD190}"/>
              </a:ext>
            </a:extLst>
          </p:cNvPr>
          <p:cNvPicPr>
            <a:picLocks noGrp="1" noChangeAspect="1"/>
          </p:cNvPicPr>
          <p:nvPr>
            <p:ph idx="1"/>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248096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5B0167A-F179-868D-4C01-267A542A59F4}"/>
              </a:ext>
            </a:extLst>
          </p:cNvPr>
          <p:cNvSpPr>
            <a:spLocks noGrp="1"/>
          </p:cNvSpPr>
          <p:nvPr>
            <p:ph type="ctrTitle"/>
          </p:nvPr>
        </p:nvSpPr>
        <p:spPr>
          <a:xfrm>
            <a:off x="1014141" y="1450655"/>
            <a:ext cx="3932030" cy="3956690"/>
          </a:xfrm>
        </p:spPr>
        <p:txBody>
          <a:bodyPr vert="horz" lIns="91440" tIns="45720" rIns="91440" bIns="45720" rtlCol="0" anchor="ctr">
            <a:normAutofit/>
          </a:bodyPr>
          <a:lstStyle/>
          <a:p>
            <a:pPr algn="l"/>
            <a:r>
              <a:rPr lang="en-US" sz="8000" kern="1200">
                <a:solidFill>
                  <a:schemeClr val="bg1"/>
                </a:solidFill>
                <a:latin typeface="+mj-lt"/>
                <a:ea typeface="+mj-ea"/>
                <a:cs typeface="+mj-cs"/>
              </a:rPr>
              <a:t>Query Folding</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A0D4346-678C-AD97-BBF3-15AB74CEA322}"/>
              </a:ext>
            </a:extLst>
          </p:cNvPr>
          <p:cNvSpPr>
            <a:spLocks noGrp="1"/>
          </p:cNvSpPr>
          <p:nvPr>
            <p:ph type="subTitle" idx="1"/>
          </p:nvPr>
        </p:nvSpPr>
        <p:spPr>
          <a:xfrm>
            <a:off x="6096000" y="1108061"/>
            <a:ext cx="5627427" cy="4571972"/>
          </a:xfrm>
        </p:spPr>
        <p:txBody>
          <a:bodyPr vert="horz" lIns="91440" tIns="45720" rIns="91440" bIns="45720" rtlCol="0" anchor="ctr">
            <a:normAutofit/>
          </a:bodyPr>
          <a:lstStyle/>
          <a:p>
            <a:pPr indent="-228600" algn="l">
              <a:buFont typeface="Arial" panose="020B0604020202020204" pitchFamily="34" charset="0"/>
              <a:buChar char="•"/>
            </a:pPr>
            <a:r>
              <a:rPr lang="en-US" sz="2800" dirty="0">
                <a:solidFill>
                  <a:schemeClr val="bg1"/>
                </a:solidFill>
              </a:rPr>
              <a:t>How are Queries Executed?</a:t>
            </a:r>
          </a:p>
          <a:p>
            <a:pPr indent="-228600" algn="l">
              <a:buFont typeface="Arial" panose="020B0604020202020204" pitchFamily="34" charset="0"/>
              <a:buChar char="•"/>
            </a:pPr>
            <a:r>
              <a:rPr lang="en-US" sz="2800" dirty="0">
                <a:solidFill>
                  <a:schemeClr val="bg1"/>
                </a:solidFill>
              </a:rPr>
              <a:t>What is Query Folding?</a:t>
            </a:r>
          </a:p>
          <a:p>
            <a:pPr indent="-228600" algn="l">
              <a:buFont typeface="Arial" panose="020B0604020202020204" pitchFamily="34" charset="0"/>
              <a:buChar char="•"/>
            </a:pPr>
            <a:r>
              <a:rPr lang="en-US" sz="2800" dirty="0">
                <a:solidFill>
                  <a:schemeClr val="bg1"/>
                </a:solidFill>
              </a:rPr>
              <a:t>Why is it important? </a:t>
            </a:r>
          </a:p>
          <a:p>
            <a:pPr indent="-228600" algn="l">
              <a:buFont typeface="Arial" panose="020B0604020202020204" pitchFamily="34" charset="0"/>
              <a:buChar char="•"/>
            </a:pPr>
            <a:r>
              <a:rPr lang="en-US" sz="2800" dirty="0">
                <a:solidFill>
                  <a:schemeClr val="bg1"/>
                </a:solidFill>
              </a:rPr>
              <a:t>How do you know it’s happening?</a:t>
            </a:r>
          </a:p>
          <a:p>
            <a:pPr indent="-228600" algn="l">
              <a:buFont typeface="Arial" panose="020B0604020202020204" pitchFamily="34" charset="0"/>
              <a:buChar char="•"/>
            </a:pPr>
            <a:r>
              <a:rPr lang="en-US" sz="2800" dirty="0">
                <a:solidFill>
                  <a:schemeClr val="bg1"/>
                </a:solidFill>
              </a:rPr>
              <a:t>What stops Query Folding?</a:t>
            </a:r>
          </a:p>
          <a:p>
            <a:pPr indent="-228600" algn="l">
              <a:buFont typeface="Arial" panose="020B0604020202020204" pitchFamily="34" charset="0"/>
              <a:buChar char="•"/>
            </a:pPr>
            <a:r>
              <a:rPr lang="en-US" sz="2800" dirty="0">
                <a:solidFill>
                  <a:schemeClr val="bg1"/>
                </a:solidFill>
              </a:rPr>
              <a:t>Considerations</a:t>
            </a:r>
          </a:p>
        </p:txBody>
      </p:sp>
      <p:sp>
        <p:nvSpPr>
          <p:cNvPr id="4" name="TextBox 3">
            <a:extLst>
              <a:ext uri="{FF2B5EF4-FFF2-40B4-BE49-F238E27FC236}">
                <a16:creationId xmlns:a16="http://schemas.microsoft.com/office/drawing/2014/main" id="{4FB385B2-E1AF-9DC4-2954-62BCE4983E06}"/>
              </a:ext>
            </a:extLst>
          </p:cNvPr>
          <p:cNvSpPr txBox="1"/>
          <p:nvPr/>
        </p:nvSpPr>
        <p:spPr>
          <a:xfrm>
            <a:off x="8745279" y="5495367"/>
            <a:ext cx="1041991" cy="369332"/>
          </a:xfrm>
          <a:prstGeom prst="rect">
            <a:avLst/>
          </a:prstGeom>
          <a:noFill/>
        </p:spPr>
        <p:txBody>
          <a:bodyPr wrap="square" rtlCol="0">
            <a:spAutoFit/>
          </a:bodyPr>
          <a:lstStyle/>
          <a:p>
            <a:r>
              <a:rPr lang="en-US" dirty="0">
                <a:solidFill>
                  <a:schemeClr val="bg1">
                    <a:lumMod val="95000"/>
                  </a:schemeClr>
                </a:solidFill>
              </a:rPr>
              <a:t>Report</a:t>
            </a:r>
            <a:endParaRPr lang="en-GB" dirty="0">
              <a:solidFill>
                <a:schemeClr val="bg1">
                  <a:lumMod val="95000"/>
                </a:schemeClr>
              </a:solidFill>
            </a:endParaRPr>
          </a:p>
        </p:txBody>
      </p:sp>
    </p:spTree>
    <p:extLst>
      <p:ext uri="{BB962C8B-B14F-4D97-AF65-F5344CB8AC3E}">
        <p14:creationId xmlns:p14="http://schemas.microsoft.com/office/powerpoint/2010/main" val="169564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D25687-BC6C-ABD5-B9F3-867113F0BB24}"/>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kern="1200" dirty="0">
                <a:solidFill>
                  <a:srgbClr val="FFFFFF"/>
                </a:solidFill>
                <a:latin typeface="+mj-lt"/>
                <a:ea typeface="+mj-ea"/>
                <a:cs typeface="+mj-cs"/>
              </a:rPr>
              <a:t>How Queries are executed</a:t>
            </a:r>
          </a:p>
        </p:txBody>
      </p:sp>
      <p:pic>
        <p:nvPicPr>
          <p:cNvPr id="7" name="Picture 6">
            <a:extLst>
              <a:ext uri="{FF2B5EF4-FFF2-40B4-BE49-F238E27FC236}">
                <a16:creationId xmlns:a16="http://schemas.microsoft.com/office/drawing/2014/main" id="{49963779-C55E-0051-FA01-D381D51A32D8}"/>
              </a:ext>
            </a:extLst>
          </p:cNvPr>
          <p:cNvPicPr>
            <a:picLocks noChangeAspect="1"/>
          </p:cNvPicPr>
          <p:nvPr/>
        </p:nvPicPr>
        <p:blipFill>
          <a:blip r:embed="rId3"/>
          <a:stretch>
            <a:fillRect/>
          </a:stretch>
        </p:blipFill>
        <p:spPr>
          <a:xfrm>
            <a:off x="4777316" y="1096970"/>
            <a:ext cx="6780700" cy="4661731"/>
          </a:xfrm>
          <a:prstGeom prst="rect">
            <a:avLst/>
          </a:prstGeom>
        </p:spPr>
      </p:pic>
      <p:sp>
        <p:nvSpPr>
          <p:cNvPr id="5" name="Content Placeholder 2">
            <a:extLst>
              <a:ext uri="{FF2B5EF4-FFF2-40B4-BE49-F238E27FC236}">
                <a16:creationId xmlns:a16="http://schemas.microsoft.com/office/drawing/2014/main" id="{DC3639C9-4CF7-F618-FB6E-245A61C61B9D}"/>
              </a:ext>
            </a:extLst>
          </p:cNvPr>
          <p:cNvSpPr txBox="1">
            <a:spLocks/>
          </p:cNvSpPr>
          <p:nvPr/>
        </p:nvSpPr>
        <p:spPr>
          <a:xfrm>
            <a:off x="838199" y="1325563"/>
            <a:ext cx="11049001" cy="5361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solidFill>
                <a:schemeClr val="bg1"/>
              </a:solidFill>
            </a:endParaRPr>
          </a:p>
        </p:txBody>
      </p:sp>
      <p:sp>
        <p:nvSpPr>
          <p:cNvPr id="3" name="Content Placeholder 2">
            <a:extLst>
              <a:ext uri="{FF2B5EF4-FFF2-40B4-BE49-F238E27FC236}">
                <a16:creationId xmlns:a16="http://schemas.microsoft.com/office/drawing/2014/main" id="{3C1E8EC9-36CC-1ADF-327D-F328E53817D5}"/>
              </a:ext>
            </a:extLst>
          </p:cNvPr>
          <p:cNvSpPr txBox="1">
            <a:spLocks/>
          </p:cNvSpPr>
          <p:nvPr/>
        </p:nvSpPr>
        <p:spPr>
          <a:xfrm>
            <a:off x="838198" y="1218656"/>
            <a:ext cx="11049001" cy="5361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solidFill>
                <a:schemeClr val="bg1"/>
              </a:solidFill>
            </a:endParaRPr>
          </a:p>
        </p:txBody>
      </p:sp>
      <p:sp>
        <p:nvSpPr>
          <p:cNvPr id="8" name="TextBox 7">
            <a:extLst>
              <a:ext uri="{FF2B5EF4-FFF2-40B4-BE49-F238E27FC236}">
                <a16:creationId xmlns:a16="http://schemas.microsoft.com/office/drawing/2014/main" id="{4D1D4579-C8D6-7805-8632-0CD7A7B23637}"/>
              </a:ext>
            </a:extLst>
          </p:cNvPr>
          <p:cNvSpPr txBox="1"/>
          <p:nvPr/>
        </p:nvSpPr>
        <p:spPr>
          <a:xfrm>
            <a:off x="491319" y="6183214"/>
            <a:ext cx="7342496" cy="369332"/>
          </a:xfrm>
          <a:prstGeom prst="rect">
            <a:avLst/>
          </a:prstGeom>
          <a:noFill/>
        </p:spPr>
        <p:txBody>
          <a:bodyPr wrap="square" rtlCol="0">
            <a:spAutoFit/>
          </a:bodyPr>
          <a:lstStyle/>
          <a:p>
            <a:r>
              <a:rPr lang="en-GB" dirty="0">
                <a:hlinkClick r:id="rId4"/>
              </a:rPr>
              <a:t>SQLBITS2022 - Chris Webb Performance Tuning and Dataflows in Power BI</a:t>
            </a:r>
            <a:endParaRPr lang="en-GB" dirty="0"/>
          </a:p>
        </p:txBody>
      </p:sp>
    </p:spTree>
    <p:extLst>
      <p:ext uri="{BB962C8B-B14F-4D97-AF65-F5344CB8AC3E}">
        <p14:creationId xmlns:p14="http://schemas.microsoft.com/office/powerpoint/2010/main" val="13601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A65F77-A3F3-299E-8B7F-CBC9B714C7BC}"/>
              </a:ext>
            </a:extLst>
          </p:cNvPr>
          <p:cNvPicPr>
            <a:picLocks noChangeAspect="1"/>
          </p:cNvPicPr>
          <p:nvPr/>
        </p:nvPicPr>
        <p:blipFill rotWithShape="1">
          <a:blip r:embed="rId3">
            <a:alphaModFix amt="35000"/>
          </a:blip>
          <a:srcRect t="1192" b="14538"/>
          <a:stretch/>
        </p:blipFill>
        <p:spPr>
          <a:xfrm>
            <a:off x="20" y="0"/>
            <a:ext cx="12191980" cy="6857990"/>
          </a:xfrm>
          <a:prstGeom prst="rect">
            <a:avLst/>
          </a:prstGeom>
        </p:spPr>
      </p:pic>
      <p:sp>
        <p:nvSpPr>
          <p:cNvPr id="2" name="Title 1">
            <a:extLst>
              <a:ext uri="{FF2B5EF4-FFF2-40B4-BE49-F238E27FC236}">
                <a16:creationId xmlns:a16="http://schemas.microsoft.com/office/drawing/2014/main" id="{8893633A-A9B4-47B8-1A7B-463700CBEC03}"/>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What is Query Folding?</a:t>
            </a:r>
            <a:endParaRPr lang="en-GB" dirty="0">
              <a:solidFill>
                <a:srgbClr val="FFFFFF"/>
              </a:solidFill>
            </a:endParaRPr>
          </a:p>
        </p:txBody>
      </p:sp>
      <p:graphicFrame>
        <p:nvGraphicFramePr>
          <p:cNvPr id="5" name="Content Placeholder 2">
            <a:extLst>
              <a:ext uri="{FF2B5EF4-FFF2-40B4-BE49-F238E27FC236}">
                <a16:creationId xmlns:a16="http://schemas.microsoft.com/office/drawing/2014/main" id="{06850AA8-7DDA-AB32-917B-62ABE9D5EA47}"/>
              </a:ext>
            </a:extLst>
          </p:cNvPr>
          <p:cNvGraphicFramePr>
            <a:graphicFrameLocks noGrp="1"/>
          </p:cNvGraphicFramePr>
          <p:nvPr>
            <p:ph idx="1"/>
            <p:extLst>
              <p:ext uri="{D42A27DB-BD31-4B8C-83A1-F6EECF244321}">
                <p14:modId xmlns:p14="http://schemas.microsoft.com/office/powerpoint/2010/main" val="276050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AC7AEF3E-1B64-E064-60E1-957F41A63BAA}"/>
              </a:ext>
            </a:extLst>
          </p:cNvPr>
          <p:cNvSpPr txBox="1"/>
          <p:nvPr/>
        </p:nvSpPr>
        <p:spPr>
          <a:xfrm>
            <a:off x="10471297" y="6332815"/>
            <a:ext cx="1041991" cy="369332"/>
          </a:xfrm>
          <a:prstGeom prst="rect">
            <a:avLst/>
          </a:prstGeom>
          <a:noFill/>
        </p:spPr>
        <p:txBody>
          <a:bodyPr wrap="square" rtlCol="0">
            <a:spAutoFit/>
          </a:bodyPr>
          <a:lstStyle/>
          <a:p>
            <a:r>
              <a:rPr lang="en-US" dirty="0">
                <a:solidFill>
                  <a:schemeClr val="tx1">
                    <a:lumMod val="85000"/>
                  </a:schemeClr>
                </a:solidFill>
              </a:rPr>
              <a:t>Report</a:t>
            </a:r>
            <a:endParaRPr lang="en-GB" dirty="0">
              <a:solidFill>
                <a:schemeClr val="tx1">
                  <a:lumMod val="85000"/>
                </a:schemeClr>
              </a:solidFill>
            </a:endParaRPr>
          </a:p>
        </p:txBody>
      </p:sp>
    </p:spTree>
    <p:extLst>
      <p:ext uri="{BB962C8B-B14F-4D97-AF65-F5344CB8AC3E}">
        <p14:creationId xmlns:p14="http://schemas.microsoft.com/office/powerpoint/2010/main" val="17741111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D25687-BC6C-ABD5-B9F3-867113F0BB24}"/>
              </a:ext>
            </a:extLst>
          </p:cNvPr>
          <p:cNvSpPr txBox="1">
            <a:spLocks/>
          </p:cNvSpPr>
          <p:nvPr/>
        </p:nvSpPr>
        <p:spPr>
          <a:xfrm>
            <a:off x="6513788" y="365125"/>
            <a:ext cx="4840010"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Why is Query Folding important?</a:t>
            </a:r>
          </a:p>
        </p:txBody>
      </p:sp>
      <p:pic>
        <p:nvPicPr>
          <p:cNvPr id="7" name="Picture 6" descr="3D black question marks with one yellow question mark">
            <a:extLst>
              <a:ext uri="{FF2B5EF4-FFF2-40B4-BE49-F238E27FC236}">
                <a16:creationId xmlns:a16="http://schemas.microsoft.com/office/drawing/2014/main" id="{7029F896-6A18-7D63-9EF6-0A29B53C11F2}"/>
              </a:ext>
            </a:extLst>
          </p:cNvPr>
          <p:cNvPicPr>
            <a:picLocks noChangeAspect="1"/>
          </p:cNvPicPr>
          <p:nvPr/>
        </p:nvPicPr>
        <p:blipFill rotWithShape="1">
          <a:blip r:embed="rId3"/>
          <a:srcRect l="45157" r="2229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5" name="Content Placeholder 2">
            <a:extLst>
              <a:ext uri="{FF2B5EF4-FFF2-40B4-BE49-F238E27FC236}">
                <a16:creationId xmlns:a16="http://schemas.microsoft.com/office/drawing/2014/main" id="{DC3639C9-4CF7-F618-FB6E-245A61C61B9D}"/>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Speed</a:t>
            </a:r>
          </a:p>
          <a:p>
            <a:pPr lvl="1"/>
            <a:r>
              <a:rPr lang="en-US" sz="2800" b="1" dirty="0"/>
              <a:t>Import</a:t>
            </a:r>
          </a:p>
          <a:p>
            <a:pPr lvl="1"/>
            <a:r>
              <a:rPr lang="en-US" sz="2800" b="1" dirty="0"/>
              <a:t>Direct Query</a:t>
            </a:r>
          </a:p>
          <a:p>
            <a:pPr lvl="1"/>
            <a:r>
              <a:rPr lang="en-US" sz="2800" b="1" dirty="0"/>
              <a:t>Incremental Refresh</a:t>
            </a:r>
          </a:p>
          <a:p>
            <a:endParaRPr lang="en-US" sz="3200" b="1" dirty="0"/>
          </a:p>
          <a:p>
            <a:r>
              <a:rPr lang="en-US" sz="3200" b="1" dirty="0"/>
              <a:t>Stability </a:t>
            </a:r>
          </a:p>
          <a:p>
            <a:pPr lvl="1"/>
            <a:r>
              <a:rPr lang="en-US" sz="2800" b="1" dirty="0"/>
              <a:t> think about the query…</a:t>
            </a:r>
            <a:endParaRPr lang="en-US" sz="2800" dirty="0"/>
          </a:p>
        </p:txBody>
      </p:sp>
    </p:spTree>
    <p:extLst>
      <p:ext uri="{BB962C8B-B14F-4D97-AF65-F5344CB8AC3E}">
        <p14:creationId xmlns:p14="http://schemas.microsoft.com/office/powerpoint/2010/main" val="8566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D25687-BC6C-ABD5-B9F3-867113F0BB24}"/>
              </a:ext>
            </a:extLst>
          </p:cNvPr>
          <p:cNvSpPr txBox="1">
            <a:spLocks/>
          </p:cNvSpPr>
          <p:nvPr/>
        </p:nvSpPr>
        <p:spPr>
          <a:xfrm>
            <a:off x="155812" y="1"/>
            <a:ext cx="10515600" cy="928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bg1"/>
                </a:solidFill>
              </a:rPr>
              <a:t>Is Query Folding happening?</a:t>
            </a:r>
            <a:endParaRPr lang="en-GB" sz="5400" dirty="0">
              <a:solidFill>
                <a:schemeClr val="bg1"/>
              </a:solidFill>
            </a:endParaRPr>
          </a:p>
        </p:txBody>
      </p:sp>
      <p:sp>
        <p:nvSpPr>
          <p:cNvPr id="5" name="Content Placeholder 2">
            <a:extLst>
              <a:ext uri="{FF2B5EF4-FFF2-40B4-BE49-F238E27FC236}">
                <a16:creationId xmlns:a16="http://schemas.microsoft.com/office/drawing/2014/main" id="{DC3639C9-4CF7-F618-FB6E-245A61C61B9D}"/>
              </a:ext>
            </a:extLst>
          </p:cNvPr>
          <p:cNvSpPr txBox="1">
            <a:spLocks/>
          </p:cNvSpPr>
          <p:nvPr/>
        </p:nvSpPr>
        <p:spPr>
          <a:xfrm>
            <a:off x="838199" y="1325563"/>
            <a:ext cx="11049001" cy="5361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solidFill>
                <a:schemeClr val="bg1"/>
              </a:solidFill>
            </a:endParaRPr>
          </a:p>
        </p:txBody>
      </p:sp>
      <p:sp>
        <p:nvSpPr>
          <p:cNvPr id="3" name="Content Placeholder 2">
            <a:extLst>
              <a:ext uri="{FF2B5EF4-FFF2-40B4-BE49-F238E27FC236}">
                <a16:creationId xmlns:a16="http://schemas.microsoft.com/office/drawing/2014/main" id="{3C1E8EC9-36CC-1ADF-327D-F328E53817D5}"/>
              </a:ext>
            </a:extLst>
          </p:cNvPr>
          <p:cNvSpPr txBox="1">
            <a:spLocks/>
          </p:cNvSpPr>
          <p:nvPr/>
        </p:nvSpPr>
        <p:spPr>
          <a:xfrm>
            <a:off x="838198" y="1218656"/>
            <a:ext cx="11049001" cy="5361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Segoe UI" panose="020B0502040204020203" pitchFamily="34" charset="0"/>
              </a:rPr>
              <a:t>Look at the queries being run on your data source:</a:t>
            </a:r>
            <a:r>
              <a:rPr lang="en-US" sz="2400" dirty="0">
                <a:solidFill>
                  <a:schemeClr val="bg1"/>
                </a:solidFill>
                <a:latin typeface="Segoe UI" panose="020B0502040204020203" pitchFamily="34" charset="0"/>
              </a:rPr>
              <a:t> </a:t>
            </a:r>
          </a:p>
          <a:p>
            <a:pPr lvl="2"/>
            <a:endParaRPr lang="en-US" dirty="0">
              <a:solidFill>
                <a:schemeClr val="bg1"/>
              </a:solidFill>
              <a:latin typeface="Segoe UI" panose="020B0502040204020203" pitchFamily="34" charset="0"/>
            </a:endParaRPr>
          </a:p>
          <a:p>
            <a:pPr lvl="1"/>
            <a:r>
              <a:rPr lang="en-US" sz="2000" b="1" dirty="0">
                <a:solidFill>
                  <a:schemeClr val="bg1"/>
                </a:solidFill>
                <a:latin typeface="Segoe UI" panose="020B0502040204020203" pitchFamily="34" charset="0"/>
              </a:rPr>
              <a:t>View Native Query is enabled (folding may happen even if disabled)</a:t>
            </a:r>
          </a:p>
          <a:p>
            <a:pPr marL="914400" lvl="2" indent="0">
              <a:buNone/>
            </a:pPr>
            <a:r>
              <a:rPr lang="en-US" dirty="0">
                <a:solidFill>
                  <a:schemeClr val="bg1"/>
                </a:solidFill>
                <a:latin typeface="Segoe UI" panose="020B0502040204020203" pitchFamily="34" charset="0"/>
              </a:rPr>
              <a:t>  </a:t>
            </a:r>
          </a:p>
          <a:p>
            <a:pPr lvl="1"/>
            <a:r>
              <a:rPr lang="en-US" sz="2000" b="1" dirty="0">
                <a:solidFill>
                  <a:schemeClr val="bg1"/>
                </a:solidFill>
                <a:latin typeface="Segoe UI" panose="020B0502040204020203" pitchFamily="34" charset="0"/>
              </a:rPr>
              <a:t>Power Query diagnostic logs</a:t>
            </a:r>
            <a:endParaRPr lang="en-US" sz="2000" dirty="0">
              <a:solidFill>
                <a:schemeClr val="bg1"/>
              </a:solidFill>
              <a:latin typeface="Segoe UI" panose="020B0502040204020203" pitchFamily="34" charset="0"/>
            </a:endParaRPr>
          </a:p>
          <a:p>
            <a:pPr marL="457200" lvl="1" indent="0">
              <a:buNone/>
            </a:pPr>
            <a:endParaRPr lang="en-US" sz="1600" b="1" dirty="0">
              <a:solidFill>
                <a:schemeClr val="bg1"/>
              </a:solidFill>
              <a:latin typeface="Segoe UI" panose="020B0502040204020203" pitchFamily="34" charset="0"/>
            </a:endParaRPr>
          </a:p>
          <a:p>
            <a:pPr lvl="1"/>
            <a:r>
              <a:rPr lang="en-US" sz="2000" b="1" dirty="0">
                <a:solidFill>
                  <a:schemeClr val="bg1"/>
                </a:solidFill>
                <a:latin typeface="Segoe UI" panose="020B0502040204020203" pitchFamily="34" charset="0"/>
              </a:rPr>
              <a:t>Power Query online indicators</a:t>
            </a:r>
          </a:p>
          <a:p>
            <a:pPr lvl="1"/>
            <a:endParaRPr lang="en-US" sz="2000" b="1" dirty="0">
              <a:solidFill>
                <a:schemeClr val="bg1"/>
              </a:solidFill>
              <a:latin typeface="Segoe UI" panose="020B0502040204020203" pitchFamily="34" charset="0"/>
            </a:endParaRPr>
          </a:p>
          <a:p>
            <a:pPr lvl="1"/>
            <a:r>
              <a:rPr lang="en-US" sz="2000" b="1" dirty="0">
                <a:solidFill>
                  <a:schemeClr val="bg1"/>
                </a:solidFill>
                <a:latin typeface="Segoe UI" panose="020B0502040204020203" pitchFamily="34" charset="0"/>
              </a:rPr>
              <a:t>What happens when you load data?</a:t>
            </a:r>
          </a:p>
          <a:p>
            <a:pPr lvl="1"/>
            <a:endParaRPr lang="en-US" sz="2000" b="1" dirty="0">
              <a:solidFill>
                <a:schemeClr val="bg1"/>
              </a:solidFill>
              <a:latin typeface="Segoe UI" panose="020B0502040204020203" pitchFamily="34" charset="0"/>
            </a:endParaRPr>
          </a:p>
          <a:p>
            <a:pPr lvl="1"/>
            <a:r>
              <a:rPr lang="en-US" sz="2000" b="1" dirty="0">
                <a:solidFill>
                  <a:schemeClr val="bg1"/>
                </a:solidFill>
                <a:latin typeface="Segoe UI" panose="020B0502040204020203" pitchFamily="34" charset="0"/>
              </a:rPr>
              <a:t>What happens when you refresh?</a:t>
            </a:r>
          </a:p>
          <a:p>
            <a:pPr lvl="1"/>
            <a:endParaRPr lang="en-US" sz="2000" b="1" dirty="0">
              <a:solidFill>
                <a:schemeClr val="bg1"/>
              </a:solidFill>
              <a:latin typeface="Segoe UI" panose="020B0502040204020203" pitchFamily="34" charset="0"/>
              <a:hlinkClick r:id="rId3"/>
            </a:endParaRPr>
          </a:p>
          <a:p>
            <a:pPr lvl="1"/>
            <a:r>
              <a:rPr lang="en-US" sz="1800" dirty="0">
                <a:solidFill>
                  <a:schemeClr val="bg1"/>
                </a:solidFill>
                <a:latin typeface="Segoe UI" panose="020B0502040204020203" pitchFamily="34" charset="0"/>
                <a:hlinkClick r:id="rId3"/>
              </a:rPr>
              <a:t>Running a profile trace on SQL </a:t>
            </a:r>
            <a:r>
              <a:rPr lang="en-US" sz="1800">
                <a:solidFill>
                  <a:schemeClr val="bg1"/>
                </a:solidFill>
                <a:latin typeface="Segoe UI" panose="020B0502040204020203" pitchFamily="34" charset="0"/>
                <a:hlinkClick r:id="rId3"/>
              </a:rPr>
              <a:t>Server</a:t>
            </a:r>
            <a:r>
              <a:rPr lang="en-US" sz="1800">
                <a:solidFill>
                  <a:schemeClr val="bg1"/>
                </a:solidFill>
                <a:latin typeface="Segoe UI" panose="020B0502040204020203" pitchFamily="34" charset="0"/>
              </a:rPr>
              <a:t> </a:t>
            </a:r>
          </a:p>
          <a:p>
            <a:pPr marL="1371600" lvl="3" indent="0">
              <a:buNone/>
            </a:pPr>
            <a:r>
              <a:rPr lang="en-US" sz="1200">
                <a:solidFill>
                  <a:schemeClr val="bg1"/>
                </a:solidFill>
                <a:latin typeface="Segoe UI" panose="020B0502040204020203" pitchFamily="34" charset="0"/>
              </a:rPr>
              <a:t>(</a:t>
            </a:r>
            <a:r>
              <a:rPr lang="en-US" sz="1200" dirty="0">
                <a:solidFill>
                  <a:schemeClr val="bg1"/>
                </a:solidFill>
                <a:latin typeface="Segoe UI" panose="020B0502040204020203" pitchFamily="34" charset="0"/>
              </a:rPr>
              <a:t>analysis </a:t>
            </a:r>
            <a:r>
              <a:rPr lang="en-US" sz="1200">
                <a:solidFill>
                  <a:schemeClr val="bg1"/>
                </a:solidFill>
                <a:latin typeface="Segoe UI" panose="020B0502040204020203" pitchFamily="34" charset="0"/>
              </a:rPr>
              <a:t>services engine)</a:t>
            </a:r>
            <a:endParaRPr lang="en-US" sz="1200" dirty="0">
              <a:solidFill>
                <a:schemeClr val="bg1"/>
              </a:solidFill>
              <a:latin typeface="Segoe UI" panose="020B0502040204020203" pitchFamily="34" charset="0"/>
            </a:endParaRPr>
          </a:p>
          <a:p>
            <a:endParaRPr lang="en-US" sz="2400" b="1" dirty="0">
              <a:solidFill>
                <a:schemeClr val="bg1"/>
              </a:solidFill>
              <a:latin typeface="Segoe UI" panose="020B0502040204020203" pitchFamily="34" charset="0"/>
            </a:endParaRPr>
          </a:p>
          <a:p>
            <a:pPr marL="0" indent="0">
              <a:buFont typeface="Arial" panose="020B0604020202020204" pitchFamily="34" charset="0"/>
              <a:buNone/>
            </a:pPr>
            <a:endParaRPr lang="en-GB" sz="2200" dirty="0">
              <a:solidFill>
                <a:schemeClr val="bg1"/>
              </a:solidFill>
            </a:endParaRPr>
          </a:p>
        </p:txBody>
      </p:sp>
    </p:spTree>
    <p:extLst>
      <p:ext uri="{BB962C8B-B14F-4D97-AF65-F5344CB8AC3E}">
        <p14:creationId xmlns:p14="http://schemas.microsoft.com/office/powerpoint/2010/main" val="167434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8F3FF-2988-F82C-C076-AAAB1948A25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Power Query Online</a:t>
            </a:r>
          </a:p>
        </p:txBody>
      </p:sp>
      <p:pic>
        <p:nvPicPr>
          <p:cNvPr id="5" name="Content Placeholder 4" descr="A screenshot of a computer&#10;&#10;Description automatically generated">
            <a:extLst>
              <a:ext uri="{FF2B5EF4-FFF2-40B4-BE49-F238E27FC236}">
                <a16:creationId xmlns:a16="http://schemas.microsoft.com/office/drawing/2014/main" id="{BCDF7EE1-0781-88F8-087D-31EDC6FB268E}"/>
              </a:ext>
            </a:extLst>
          </p:cNvPr>
          <p:cNvPicPr>
            <a:picLocks noGrp="1" noChangeAspect="1"/>
          </p:cNvPicPr>
          <p:nvPr>
            <p:ph idx="1"/>
          </p:nvPr>
        </p:nvPicPr>
        <p:blipFill>
          <a:blip r:embed="rId3"/>
          <a:stretch>
            <a:fillRect/>
          </a:stretch>
        </p:blipFill>
        <p:spPr>
          <a:xfrm>
            <a:off x="432225" y="1983502"/>
            <a:ext cx="11327549" cy="4417742"/>
          </a:xfrm>
          <a:prstGeom prst="rect">
            <a:avLst/>
          </a:prstGeom>
        </p:spPr>
      </p:pic>
    </p:spTree>
    <p:extLst>
      <p:ext uri="{BB962C8B-B14F-4D97-AF65-F5344CB8AC3E}">
        <p14:creationId xmlns:p14="http://schemas.microsoft.com/office/powerpoint/2010/main" val="132526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a:extLst>
              <a:ext uri="{FF2B5EF4-FFF2-40B4-BE49-F238E27FC236}">
                <a16:creationId xmlns:a16="http://schemas.microsoft.com/office/drawing/2014/main" id="{DDF94F23-45E0-576F-E5AD-561B2574D7DC}"/>
              </a:ext>
            </a:extLst>
          </p:cNvPr>
          <p:cNvPicPr>
            <a:picLocks noChangeAspect="1"/>
          </p:cNvPicPr>
          <p:nvPr/>
        </p:nvPicPr>
        <p:blipFill rotWithShape="1">
          <a:blip r:embed="rId2"/>
          <a:srcRect b="8924"/>
          <a:stretch/>
        </p:blipFill>
        <p:spPr>
          <a:xfrm>
            <a:off x="20" y="1282"/>
            <a:ext cx="12191980" cy="6856718"/>
          </a:xfrm>
          <a:prstGeom prst="rect">
            <a:avLst/>
          </a:prstGeom>
        </p:spPr>
      </p:pic>
    </p:spTree>
    <p:extLst>
      <p:ext uri="{BB962C8B-B14F-4D97-AF65-F5344CB8AC3E}">
        <p14:creationId xmlns:p14="http://schemas.microsoft.com/office/powerpoint/2010/main" val="1922445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854</TotalTime>
  <Words>1346</Words>
  <Application>Microsoft Office PowerPoint</Application>
  <PresentationFormat>Widescreen</PresentationFormat>
  <Paragraphs>190</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Söhne</vt:lpstr>
      <vt:lpstr>Office Theme</vt:lpstr>
      <vt:lpstr>Hello </vt:lpstr>
      <vt:lpstr>PowerPoint Presentation</vt:lpstr>
      <vt:lpstr>Query Folding</vt:lpstr>
      <vt:lpstr>PowerPoint Presentation</vt:lpstr>
      <vt:lpstr>What is Query Folding?</vt:lpstr>
      <vt:lpstr>PowerPoint Presentation</vt:lpstr>
      <vt:lpstr>PowerPoint Presentation</vt:lpstr>
      <vt:lpstr>Power Query Online</vt:lpstr>
      <vt:lpstr>PowerPoint Presentation</vt:lpstr>
      <vt:lpstr>PowerPoint Presentation</vt:lpstr>
      <vt:lpstr>PowerPoint Presentation</vt:lpstr>
      <vt:lpstr>Transformations that Fold</vt:lpstr>
      <vt:lpstr>Transformations that Don’t Fold (not exhaustive)</vt:lpstr>
      <vt:lpstr>Considerations</vt:lpstr>
      <vt:lpstr>Query Folding</vt:lpstr>
      <vt:lpstr>Resources</vt:lpstr>
      <vt:lpstr>Power Query vs Sql Query</vt:lpstr>
      <vt:lpstr>Query Diagnostics</vt:lpstr>
      <vt:lpstr>Joining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bayes</dc:creator>
  <cp:lastModifiedBy>sue bayes</cp:lastModifiedBy>
  <cp:revision>2</cp:revision>
  <cp:lastPrinted>2023-10-01T16:30:41Z</cp:lastPrinted>
  <dcterms:created xsi:type="dcterms:W3CDTF">2023-07-30T11:37:56Z</dcterms:created>
  <dcterms:modified xsi:type="dcterms:W3CDTF">2023-10-02T18:04:16Z</dcterms:modified>
</cp:coreProperties>
</file>