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04A346-01BE-44A7-932C-8BD929F9ACBF}" v="24" dt="2023-05-24T07:54:58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5012" autoAdjust="0"/>
  </p:normalViewPr>
  <p:slideViewPr>
    <p:cSldViewPr snapToGrid="0">
      <p:cViewPr varScale="1">
        <p:scale>
          <a:sx n="68" d="100"/>
          <a:sy n="68" d="100"/>
        </p:scale>
        <p:origin x="21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e bayes" userId="014e294a-a381-4b2d-bf22-8e870b50b1c8" providerId="ADAL" clId="{7004A346-01BE-44A7-932C-8BD929F9ACBF}"/>
    <pc:docChg chg="undo custSel addSld delSld modSld sldOrd">
      <pc:chgData name="sue bayes" userId="014e294a-a381-4b2d-bf22-8e870b50b1c8" providerId="ADAL" clId="{7004A346-01BE-44A7-932C-8BD929F9ACBF}" dt="2023-05-24T07:54:58.326" v="38"/>
      <pc:docMkLst>
        <pc:docMk/>
      </pc:docMkLst>
      <pc:sldChg chg="modNotesTx">
        <pc:chgData name="sue bayes" userId="014e294a-a381-4b2d-bf22-8e870b50b1c8" providerId="ADAL" clId="{7004A346-01BE-44A7-932C-8BD929F9ACBF}" dt="2023-05-24T07:51:40.247" v="14" actId="20577"/>
        <pc:sldMkLst>
          <pc:docMk/>
          <pc:sldMk cId="3035059437" sldId="259"/>
        </pc:sldMkLst>
      </pc:sldChg>
      <pc:sldChg chg="modNotesTx">
        <pc:chgData name="sue bayes" userId="014e294a-a381-4b2d-bf22-8e870b50b1c8" providerId="ADAL" clId="{7004A346-01BE-44A7-932C-8BD929F9ACBF}" dt="2023-05-24T07:52:15.133" v="17"/>
        <pc:sldMkLst>
          <pc:docMk/>
          <pc:sldMk cId="4236058409" sldId="260"/>
        </pc:sldMkLst>
      </pc:sldChg>
      <pc:sldChg chg="addSp delSp new del mod">
        <pc:chgData name="sue bayes" userId="014e294a-a381-4b2d-bf22-8e870b50b1c8" providerId="ADAL" clId="{7004A346-01BE-44A7-932C-8BD929F9ACBF}" dt="2023-05-23T16:08:44.276" v="2" actId="2696"/>
        <pc:sldMkLst>
          <pc:docMk/>
          <pc:sldMk cId="654252454" sldId="261"/>
        </pc:sldMkLst>
        <pc:spChg chg="del">
          <ac:chgData name="sue bayes" userId="014e294a-a381-4b2d-bf22-8e870b50b1c8" providerId="ADAL" clId="{7004A346-01BE-44A7-932C-8BD929F9ACBF}" dt="2023-05-23T16:08:03.032" v="1"/>
          <ac:spMkLst>
            <pc:docMk/>
            <pc:sldMk cId="654252454" sldId="261"/>
            <ac:spMk id="3" creationId="{7134FC2B-A241-B081-F2CE-3C3ADEDA1DDC}"/>
          </ac:spMkLst>
        </pc:spChg>
        <pc:graphicFrameChg chg="add">
          <ac:chgData name="sue bayes" userId="014e294a-a381-4b2d-bf22-8e870b50b1c8" providerId="ADAL" clId="{7004A346-01BE-44A7-932C-8BD929F9ACBF}" dt="2023-05-23T16:08:03.032" v="1"/>
          <ac:graphicFrameMkLst>
            <pc:docMk/>
            <pc:sldMk cId="654252454" sldId="261"/>
            <ac:graphicFrameMk id="4" creationId="{8FB1FC29-10E1-065B-06DA-B3413FB7878E}"/>
          </ac:graphicFrameMkLst>
        </pc:graphicFrameChg>
      </pc:sldChg>
      <pc:sldChg chg="add ord">
        <pc:chgData name="sue bayes" userId="014e294a-a381-4b2d-bf22-8e870b50b1c8" providerId="ADAL" clId="{7004A346-01BE-44A7-932C-8BD929F9ACBF}" dt="2023-05-24T07:52:56.513" v="20"/>
        <pc:sldMkLst>
          <pc:docMk/>
          <pc:sldMk cId="1021739656" sldId="261"/>
        </pc:sldMkLst>
      </pc:sldChg>
      <pc:sldChg chg="modSp add modAnim">
        <pc:chgData name="sue bayes" userId="014e294a-a381-4b2d-bf22-8e870b50b1c8" providerId="ADAL" clId="{7004A346-01BE-44A7-932C-8BD929F9ACBF}" dt="2023-05-24T07:54:58.326" v="38"/>
        <pc:sldMkLst>
          <pc:docMk/>
          <pc:sldMk cId="2762082169" sldId="262"/>
        </pc:sldMkLst>
        <pc:spChg chg="mod">
          <ac:chgData name="sue bayes" userId="014e294a-a381-4b2d-bf22-8e870b50b1c8" providerId="ADAL" clId="{7004A346-01BE-44A7-932C-8BD929F9ACBF}" dt="2023-05-24T07:53:22.368" v="30" actId="20577"/>
          <ac:spMkLst>
            <pc:docMk/>
            <pc:sldMk cId="2762082169" sldId="262"/>
            <ac:spMk id="2" creationId="{407DA407-C415-D08D-D996-CF1BFFEE9563}"/>
          </ac:spMkLst>
        </pc:spChg>
        <pc:spChg chg="mod">
          <ac:chgData name="sue bayes" userId="014e294a-a381-4b2d-bf22-8e870b50b1c8" providerId="ADAL" clId="{7004A346-01BE-44A7-932C-8BD929F9ACBF}" dt="2023-05-24T07:54:58.326" v="38"/>
          <ac:spMkLst>
            <pc:docMk/>
            <pc:sldMk cId="2762082169" sldId="262"/>
            <ac:spMk id="3" creationId="{DABCC09D-47ED-C8E2-0E9E-AD7C1F2A0B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11253-567F-456A-A18A-D2BBE50FAC22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36D73-F895-47D7-B622-C6E63013E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47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E8EAED"/>
                </a:solidFill>
                <a:effectLst/>
                <a:latin typeface="Google Sans"/>
              </a:rPr>
              <a:t>Standard Power BI report visuals impose a 150,000 row limitation when using the Export data option. In contrast, with the paginated report visual, you can export </a:t>
            </a:r>
            <a:r>
              <a:rPr lang="en-GB" b="0" i="0" dirty="0">
                <a:solidFill>
                  <a:srgbClr val="E2EEFF"/>
                </a:solidFill>
                <a:effectLst/>
                <a:latin typeface="Google Sans"/>
              </a:rPr>
              <a:t>up to 1,000,000 rows</a:t>
            </a:r>
            <a:r>
              <a:rPr lang="en-GB" b="0" i="0" dirty="0">
                <a:solidFill>
                  <a:srgbClr val="E8EAED"/>
                </a:solidFill>
                <a:effectLst/>
                <a:latin typeface="Google Sans"/>
              </a:rPr>
              <a:t> to Excel using the Export button in the toolbar, and retain all the formatting in the paginated report</a:t>
            </a:r>
          </a:p>
          <a:p>
            <a:endParaRPr lang="en-GB" b="0" i="0" dirty="0">
              <a:solidFill>
                <a:srgbClr val="E8EAED"/>
              </a:solidFill>
              <a:effectLst/>
              <a:latin typeface="Google Sans"/>
            </a:endParaRPr>
          </a:p>
          <a:p>
            <a:r>
              <a:rPr lang="en-GB" b="0" i="0" dirty="0">
                <a:solidFill>
                  <a:srgbClr val="E8EAED"/>
                </a:solidFill>
                <a:effectLst/>
                <a:latin typeface="Google Sans"/>
              </a:rPr>
              <a:t>Show options – format, build, print, export, save, filter – 10 mins</a:t>
            </a:r>
          </a:p>
          <a:p>
            <a:r>
              <a:rPr lang="en-GB" b="0" i="0" dirty="0">
                <a:solidFill>
                  <a:srgbClr val="E8EAED"/>
                </a:solidFill>
                <a:effectLst/>
                <a:latin typeface="Google Sans"/>
              </a:rPr>
              <a:t>Limitations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36D73-F895-47D7-B622-C6E63013E00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30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36D73-F895-47D7-B622-C6E63013E00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3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71B9-B243-0940-54F3-91D0B6549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11550-39D5-6FE6-B7B2-2D2DEBE1F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12131-95FF-6CA2-4596-C78F6981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5550-938A-41D4-BDFA-6C53FE624C70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8C73C-A38D-AC0E-F867-5140D970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22859-F421-04FE-302E-5CEBAAC9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83DA-B794-41A4-BC76-B9461604D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11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E8A5-67B0-DAD0-9BDA-201181FA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5B6F0-53BE-59D9-F88E-8027E98CE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D64D9-F38A-4B01-1691-ABF62112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5550-938A-41D4-BDFA-6C53FE624C70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770E7-7774-A164-3810-E1869DD9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07DBC-9DFA-17D1-4D79-FDD465BC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83DA-B794-41A4-BC76-B9461604D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54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A3227-A49D-D729-95F3-8E37182CF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174E5-CC81-4F9D-4E89-2144A3425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12675-C702-C20D-14B8-7F1C4209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5550-938A-41D4-BDFA-6C53FE624C70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11A16-6A3F-CF3C-98D9-2E56DB66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B16FC-81E2-13EB-45E1-34991577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83DA-B794-41A4-BC76-B9461604D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53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8996-2D2A-6491-193F-C6398109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36B10-C00B-A09D-DE65-C224C6B96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B538-DFAF-1D6F-FC16-0D14406F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5550-938A-41D4-BDFA-6C53FE624C70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2632-E68C-2AFE-9C34-90F890DE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F6802-790F-555D-378B-8F4EF275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83DA-B794-41A4-BC76-B9461604D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88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4714-9796-7A20-5EAB-FA282E28A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BD086-7C24-2473-BEA4-16CA2D42C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0BD8D-5D7C-29E7-83B1-C6D666ED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5550-938A-41D4-BDFA-6C53FE624C70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1612A-9A30-9851-1962-6450DAFC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8B53-5B70-7B69-08E3-5DE343B9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83DA-B794-41A4-BC76-B9461604D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39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58C0-F83F-93A4-CFFC-8D536706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E6469-DB98-6308-BE05-657285907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3F6A4-3976-675C-3D33-379C22C84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1962B-10F1-29A8-8D96-ECFA5EB6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5550-938A-41D4-BDFA-6C53FE624C70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94061-C67C-001C-2AFE-56577696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92CD9-F08F-2A7E-6264-D0B01448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83DA-B794-41A4-BC76-B9461604D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99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6330-515E-FE52-6973-1E44A310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D9BE2-CD1A-C33A-3C2D-E10B48AF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00C0F-3C95-2D44-EBEF-2899DE13B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DB599-9993-FD2F-21D8-E5A0E9DFC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BCD72-8220-4948-F593-5E8005B9A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60995-A8C8-E332-A070-4CE64A6C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5550-938A-41D4-BDFA-6C53FE624C70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D691EA-8737-9890-A1E4-325C2E6D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2000C-851F-FAB9-33E5-1B6091E7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83DA-B794-41A4-BC76-B9461604D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1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CCD2-0AA3-72DA-E855-A55066E3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341F0-E3C7-9784-15DF-7DC8E5AB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5550-938A-41D4-BDFA-6C53FE624C70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87947-7D96-CE3E-90E4-D439406C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8F079-598E-8812-606F-E86D224D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83DA-B794-41A4-BC76-B9461604D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67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BC70C-C7FD-23BD-B060-B641BF6F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5550-938A-41D4-BDFA-6C53FE624C70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92022-440F-C268-888B-A065EF07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3DB57-0789-34DB-EE2E-CD7FC31A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83DA-B794-41A4-BC76-B9461604D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10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324B-E9A0-044A-CD5A-8D0DD6F3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E1361-BB5D-7AE0-A106-9182DBDC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319AF-23D9-545A-3C91-78BD1C6C4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2BF08-0C65-81FB-6812-6A09B3C9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5550-938A-41D4-BDFA-6C53FE624C70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45B42-F32F-BA4E-8037-B648546B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03199-831E-461F-5446-0B29C2AA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83DA-B794-41A4-BC76-B9461604D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85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4B5D-5A21-D22D-C9C9-523B0819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4139D-972F-2FAD-9F1B-204E635E5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170A6-D19C-726A-D543-7E161312D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ED015-620E-2CAA-69A0-6234F79C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5550-938A-41D4-BDFA-6C53FE624C70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979C-DF30-136F-8936-6DF3233F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917F2-628C-A3A7-D423-1B35F571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83DA-B794-41A4-BC76-B9461604D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09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6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F5F0F-F4DE-07A7-8D2F-937FF83EE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03BB2-A574-6B26-7682-B82FA3CA5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EB928-4096-08FE-20C1-2776BBB1B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29D5550-938A-41D4-BDFA-6C53FE624C70}" type="datetimeFigureOut">
              <a:rPr lang="en-GB" smtClean="0"/>
              <a:pPr/>
              <a:t>24/05/2023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B486D-73AE-4140-3CE6-F441C7787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2EDDE-870B-CFE8-36DE-56EC4E917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85483DA-B794-41A4-BC76-B9461604DB1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2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linkedin.com/in/suebaye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6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3385" y="13128"/>
            <a:ext cx="3620802" cy="6844872"/>
          </a:xfrm>
          <a:prstGeom prst="rect">
            <a:avLst/>
          </a:prstGeom>
          <a:gradFill>
            <a:gsLst>
              <a:gs pos="0">
                <a:srgbClr val="000000">
                  <a:alpha val="72000"/>
                </a:srgbClr>
              </a:gs>
              <a:gs pos="98000">
                <a:schemeClr val="accent1"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7414" y="0"/>
            <a:ext cx="8584585" cy="640079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65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35682F0-7BC6-4526-8BFA-58EA002C8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1348001" y="892771"/>
            <a:ext cx="4675167" cy="5009112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43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alpha val="2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DA407-C415-D08D-D996-CF1BFFEE9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803" y="1173479"/>
            <a:ext cx="6598597" cy="2336483"/>
          </a:xfrm>
        </p:spPr>
        <p:txBody>
          <a:bodyPr>
            <a:normAutofit/>
          </a:bodyPr>
          <a:lstStyle/>
          <a:p>
            <a:pPr algn="l"/>
            <a:r>
              <a:rPr lang="en-GB" sz="4800">
                <a:solidFill>
                  <a:srgbClr val="FFFFFF"/>
                </a:solidFill>
              </a:rPr>
              <a:t>Paginated Reports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CC09D-47ED-C8E2-0E9E-AD7C1F2A0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1803" y="3758499"/>
            <a:ext cx="6598597" cy="1741549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rgbClr val="FFFFFF"/>
                </a:solidFill>
              </a:rPr>
              <a:t>Using a published Power BI Dataset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F0DF0F3-0179-4A8A-92E0-932C473DA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89" y="13127"/>
            <a:ext cx="3620804" cy="6387672"/>
          </a:xfrm>
          <a:prstGeom prst="rect">
            <a:avLst/>
          </a:prstGeom>
          <a:gradFill>
            <a:gsLst>
              <a:gs pos="25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50000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erson smiling at camera&#10;&#10;Description automatically generated with low confidence">
            <a:extLst>
              <a:ext uri="{FF2B5EF4-FFF2-40B4-BE49-F238E27FC236}">
                <a16:creationId xmlns:a16="http://schemas.microsoft.com/office/drawing/2014/main" id="{BC88ED20-7DA2-9975-8935-10A1DEAADB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70" b="1"/>
          <a:stretch/>
        </p:blipFill>
        <p:spPr>
          <a:xfrm>
            <a:off x="1037820" y="896184"/>
            <a:ext cx="2569597" cy="5051526"/>
          </a:xfrm>
          <a:custGeom>
            <a:avLst/>
            <a:gdLst/>
            <a:ahLst/>
            <a:cxnLst/>
            <a:rect l="l" t="t" r="r" b="b"/>
            <a:pathLst>
              <a:path w="2569597" h="5051526">
                <a:moveTo>
                  <a:pt x="2525763" y="0"/>
                </a:moveTo>
                <a:lnTo>
                  <a:pt x="2569597" y="2214"/>
                </a:lnTo>
                <a:lnTo>
                  <a:pt x="2569597" y="5049313"/>
                </a:lnTo>
                <a:lnTo>
                  <a:pt x="2525763" y="5051526"/>
                </a:lnTo>
                <a:cubicBezTo>
                  <a:pt x="1130823" y="5051526"/>
                  <a:pt x="0" y="3920703"/>
                  <a:pt x="0" y="2525763"/>
                </a:cubicBezTo>
                <a:cubicBezTo>
                  <a:pt x="0" y="1130823"/>
                  <a:pt x="1130823" y="0"/>
                  <a:pt x="252576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554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6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3385" y="13128"/>
            <a:ext cx="3620802" cy="6844872"/>
          </a:xfrm>
          <a:prstGeom prst="rect">
            <a:avLst/>
          </a:prstGeom>
          <a:gradFill>
            <a:gsLst>
              <a:gs pos="0">
                <a:srgbClr val="000000">
                  <a:alpha val="72000"/>
                </a:srgbClr>
              </a:gs>
              <a:gs pos="98000">
                <a:schemeClr val="accent1"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7414" y="0"/>
            <a:ext cx="8584585" cy="640079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65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35682F0-7BC6-4526-8BFA-58EA002C8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1348001" y="892771"/>
            <a:ext cx="4675167" cy="5009112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43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alpha val="2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DA407-C415-D08D-D996-CF1BFFEE9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803" y="1173479"/>
            <a:ext cx="6598597" cy="2336483"/>
          </a:xfrm>
        </p:spPr>
        <p:txBody>
          <a:bodyPr>
            <a:normAutofit/>
          </a:bodyPr>
          <a:lstStyle/>
          <a:p>
            <a:pPr algn="l"/>
            <a:r>
              <a:rPr lang="en-GB" sz="4800" dirty="0">
                <a:solidFill>
                  <a:srgbClr val="FFFFFF"/>
                </a:solidFill>
              </a:rPr>
              <a:t>Sue Bayes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CC09D-47ED-C8E2-0E9E-AD7C1F2A0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1803" y="3758499"/>
            <a:ext cx="6598597" cy="1741549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rgbClr val="FFFFFF"/>
                </a:solidFill>
                <a:hlinkClick r:id="rId2"/>
              </a:rPr>
              <a:t>https://www.linkedin.com/in/suebayes/</a:t>
            </a:r>
            <a:endParaRPr lang="en-GB" dirty="0">
              <a:solidFill>
                <a:srgbClr val="FFFFFF"/>
              </a:solidFill>
            </a:endParaRPr>
          </a:p>
          <a:p>
            <a:pPr algn="l"/>
            <a:r>
              <a:rPr lang="en-GB" dirty="0"/>
              <a:t>@sue_bayes</a:t>
            </a:r>
          </a:p>
          <a:p>
            <a:pPr algn="l"/>
            <a:r>
              <a:rPr lang="en-GB" dirty="0">
                <a:solidFill>
                  <a:srgbClr val="FFFFFF"/>
                </a:solidFill>
              </a:rPr>
              <a:t>https://databayes.co.uk/</a:t>
            </a:r>
          </a:p>
          <a:p>
            <a:pPr algn="l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F0DF0F3-0179-4A8A-92E0-932C473DA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89" y="13127"/>
            <a:ext cx="3620804" cy="6387672"/>
          </a:xfrm>
          <a:prstGeom prst="rect">
            <a:avLst/>
          </a:prstGeom>
          <a:gradFill>
            <a:gsLst>
              <a:gs pos="25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50000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erson smiling at camera&#10;&#10;Description automatically generated with low confidence">
            <a:extLst>
              <a:ext uri="{FF2B5EF4-FFF2-40B4-BE49-F238E27FC236}">
                <a16:creationId xmlns:a16="http://schemas.microsoft.com/office/drawing/2014/main" id="{BC88ED20-7DA2-9975-8935-10A1DEAADB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70" b="1"/>
          <a:stretch/>
        </p:blipFill>
        <p:spPr>
          <a:xfrm>
            <a:off x="1037820" y="896184"/>
            <a:ext cx="2569597" cy="5051526"/>
          </a:xfrm>
          <a:custGeom>
            <a:avLst/>
            <a:gdLst/>
            <a:ahLst/>
            <a:cxnLst/>
            <a:rect l="l" t="t" r="r" b="b"/>
            <a:pathLst>
              <a:path w="2569597" h="5051526">
                <a:moveTo>
                  <a:pt x="2525763" y="0"/>
                </a:moveTo>
                <a:lnTo>
                  <a:pt x="2569597" y="2214"/>
                </a:lnTo>
                <a:lnTo>
                  <a:pt x="2569597" y="5049313"/>
                </a:lnTo>
                <a:lnTo>
                  <a:pt x="2525763" y="5051526"/>
                </a:lnTo>
                <a:cubicBezTo>
                  <a:pt x="1130823" y="5051526"/>
                  <a:pt x="0" y="3920703"/>
                  <a:pt x="0" y="2525763"/>
                </a:cubicBezTo>
                <a:cubicBezTo>
                  <a:pt x="0" y="1130823"/>
                  <a:pt x="1130823" y="0"/>
                  <a:pt x="252576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208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6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6366-621E-E9A7-EEE0-44C69C8B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1FEB2-FA29-9977-A860-ED05D1B0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Quick and easy reporting in Service</a:t>
            </a:r>
          </a:p>
          <a:p>
            <a:r>
              <a:rPr lang="en-GB" dirty="0">
                <a:solidFill>
                  <a:schemeClr val="bg1"/>
                </a:solidFill>
              </a:rPr>
              <a:t>Using Report Builder to add parameters and filters to Paginated Report from Service</a:t>
            </a:r>
          </a:p>
          <a:p>
            <a:r>
              <a:rPr lang="en-GB" dirty="0">
                <a:solidFill>
                  <a:schemeClr val="bg1"/>
                </a:solidFill>
              </a:rPr>
              <a:t>Subscription and email</a:t>
            </a:r>
          </a:p>
          <a:p>
            <a:r>
              <a:rPr lang="en-GB" dirty="0">
                <a:solidFill>
                  <a:schemeClr val="bg1"/>
                </a:solidFill>
              </a:rPr>
              <a:t>Using Report Builder as a start</a:t>
            </a:r>
          </a:p>
          <a:p>
            <a:r>
              <a:rPr lang="en-GB" dirty="0">
                <a:solidFill>
                  <a:schemeClr val="bg1"/>
                </a:solidFill>
              </a:rPr>
              <a:t>Building a Table</a:t>
            </a:r>
          </a:p>
          <a:p>
            <a:r>
              <a:rPr lang="en-GB" dirty="0">
                <a:solidFill>
                  <a:schemeClr val="bg1"/>
                </a:solidFill>
              </a:rPr>
              <a:t>Adding a Graph </a:t>
            </a:r>
          </a:p>
          <a:p>
            <a:r>
              <a:rPr lang="en-GB" dirty="0">
                <a:solidFill>
                  <a:schemeClr val="bg1"/>
                </a:solidFill>
              </a:rPr>
              <a:t>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26781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6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1283-C567-36D0-7BE6-DC8A4FAD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AA5BD-29CA-68EC-8C73-67F955B99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Why?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Printing more than one page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Legislative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Validation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Non-Power BI Users</a:t>
            </a:r>
          </a:p>
        </p:txBody>
      </p:sp>
    </p:spTree>
    <p:extLst>
      <p:ext uri="{BB962C8B-B14F-4D97-AF65-F5344CB8AC3E}">
        <p14:creationId xmlns:p14="http://schemas.microsoft.com/office/powerpoint/2010/main" val="1305804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6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4A96-0690-E2CB-BBE0-FCAEEF8C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 in Service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300882-A7F6-E65C-D687-C1A2D38BA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0643" y="1825625"/>
            <a:ext cx="8670714" cy="4351338"/>
          </a:xfrm>
        </p:spPr>
      </p:pic>
    </p:spTree>
    <p:extLst>
      <p:ext uri="{BB962C8B-B14F-4D97-AF65-F5344CB8AC3E}">
        <p14:creationId xmlns:p14="http://schemas.microsoft.com/office/powerpoint/2010/main" val="303505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6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4A96-0690-E2CB-BBE0-FCAEEF8C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 in Report Builder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264E54-316E-7250-6494-A9F9AD1E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0A880E-66EE-1FF8-1886-30100507BA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694"/>
          <a:stretch/>
        </p:blipFill>
        <p:spPr>
          <a:xfrm>
            <a:off x="1273044" y="1825625"/>
            <a:ext cx="9056847" cy="417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5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6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6366-621E-E9A7-EEE0-44C69C8B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1FEB2-FA29-9977-A860-ED05D1B0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Quick and easy reporting in Service</a:t>
            </a:r>
          </a:p>
          <a:p>
            <a:r>
              <a:rPr lang="en-GB" dirty="0">
                <a:solidFill>
                  <a:schemeClr val="bg1"/>
                </a:solidFill>
              </a:rPr>
              <a:t>Using Report Builder to add parameters and filters to Paginated Report from Service</a:t>
            </a:r>
          </a:p>
          <a:p>
            <a:r>
              <a:rPr lang="en-GB" dirty="0">
                <a:solidFill>
                  <a:schemeClr val="bg1"/>
                </a:solidFill>
              </a:rPr>
              <a:t>Subscription and email</a:t>
            </a:r>
          </a:p>
          <a:p>
            <a:r>
              <a:rPr lang="en-GB" dirty="0">
                <a:solidFill>
                  <a:schemeClr val="bg1"/>
                </a:solidFill>
              </a:rPr>
              <a:t>Using Report Builder as a start</a:t>
            </a:r>
          </a:p>
          <a:p>
            <a:r>
              <a:rPr lang="en-GB" dirty="0">
                <a:solidFill>
                  <a:schemeClr val="bg1"/>
                </a:solidFill>
              </a:rPr>
              <a:t>Building a Table</a:t>
            </a:r>
          </a:p>
          <a:p>
            <a:r>
              <a:rPr lang="en-GB" dirty="0">
                <a:solidFill>
                  <a:schemeClr val="bg1"/>
                </a:solidFill>
              </a:rPr>
              <a:t>Adding a Graph </a:t>
            </a:r>
          </a:p>
          <a:p>
            <a:r>
              <a:rPr lang="en-GB" dirty="0">
                <a:solidFill>
                  <a:schemeClr val="bg1"/>
                </a:solidFill>
              </a:rPr>
              <a:t>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02173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198</Words>
  <Application>Microsoft Office PowerPoint</Application>
  <PresentationFormat>Widescreen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Google Sans</vt:lpstr>
      <vt:lpstr>Office Theme</vt:lpstr>
      <vt:lpstr>Paginated Reports</vt:lpstr>
      <vt:lpstr>Sue Bayes</vt:lpstr>
      <vt:lpstr>Session</vt:lpstr>
      <vt:lpstr>Service</vt:lpstr>
      <vt:lpstr>Report in Service</vt:lpstr>
      <vt:lpstr>Report in Report Builder</vt:lpstr>
      <vt:lpstr>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Paginated Reports</dc:title>
  <dc:creator>sue bayes</dc:creator>
  <cp:lastModifiedBy>sue bayes</cp:lastModifiedBy>
  <cp:revision>1</cp:revision>
  <dcterms:created xsi:type="dcterms:W3CDTF">2023-05-23T15:02:24Z</dcterms:created>
  <dcterms:modified xsi:type="dcterms:W3CDTF">2023-05-24T08:00:39Z</dcterms:modified>
</cp:coreProperties>
</file>