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77" r:id="rId4"/>
    <p:sldId id="278" r:id="rId5"/>
    <p:sldId id="267" r:id="rId6"/>
    <p:sldId id="269" r:id="rId7"/>
    <p:sldId id="279" r:id="rId8"/>
    <p:sldId id="284" r:id="rId9"/>
    <p:sldId id="280" r:id="rId10"/>
    <p:sldId id="281" r:id="rId11"/>
    <p:sldId id="282" r:id="rId12"/>
    <p:sldId id="286" r:id="rId13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98" d="100"/>
          <a:sy n="98" d="100"/>
        </p:scale>
        <p:origin x="654" y="90"/>
      </p:cViewPr>
      <p:guideLst/>
    </p:cSldViewPr>
  </p:slideViewPr>
  <p:outlineViewPr>
    <p:cViewPr>
      <p:scale>
        <a:sx n="33" d="100"/>
        <a:sy n="33" d="100"/>
      </p:scale>
      <p:origin x="0" y="-30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FA7-597A-4373-A178-C81B96B4C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6BE2B-AB34-4C62-B276-C99DE8E5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0818-BED1-4769-A504-99983A3A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EB4B-248A-4028-8DF2-56D51ED9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DEE-07F8-471A-9587-1001838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0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3BB3-677B-481A-9789-3D6CD013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DA82-0699-4CD4-A072-4049C6B31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6A24-6711-4F5B-BF72-CC6FF67C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B3D6-D55E-4106-976A-C4E0DAFE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F3A2-B0AB-4362-BC14-C6B6FE71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68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18AAC-0B1D-4DEF-B330-75E56F3A0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6CEB4-296E-43BA-8C5C-A2CF85D4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5E8C-31B7-412A-9C35-17D2821D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D95BC-9107-4F1C-8390-0A7E3D16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29B7-DF56-477B-8C05-FEA2F39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1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B783-4507-4B6D-A7E7-517BE2D5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03D8-216F-4FDF-8910-9C00AC4A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1B71-CC57-404D-905C-E4681289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6077-6F97-45C5-9C88-23A1ACFA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F6773-F0EF-4FDA-8931-53971681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71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EE52-235F-4177-9AB7-F2D3CCD2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2917-7B54-4134-813A-17954C8E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81C5-2267-4520-95F6-0D00BA2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9894-A99C-43E0-B765-AF243011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0367-8A4C-4095-8A61-E6B2BC5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1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5718-50F9-460D-9357-07259F60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6294-563D-4A2D-8D02-CC7001EF3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8B945-9F95-47BF-81E7-2101D62D8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BF0FE-4739-4F5D-80E5-0B40FBDD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42C9-EBF5-473D-A75A-914FA5DF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4171-1013-4732-B492-91B39D2C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6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CC13-F771-4698-AC6B-402D517C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6BBE-0E02-443C-8BF4-03CB90FD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A46D5-FE79-401F-91E0-B062AD0E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36B3B-442D-4461-B0AE-4BB1203E1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AEA9D-4D83-4197-A563-1783A5EE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2104-095E-4689-A4BC-86FFFBE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E5B95-F909-41BB-9862-AA758573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E058D-F663-4D34-80D4-FC14043F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0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DB82-9B5C-4584-9D8B-76158A88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DA184-2CCF-47B6-926A-5D244767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87D07-BEAC-4B05-ABA3-25BF2E7B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4B0F0-F106-4BC7-A4F0-C7880F69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1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A54F1-144E-4DBC-8BD6-53574A9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B9969-B897-47B7-9493-4FA5DB04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63530-A738-4794-A838-FEE3FE78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50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69AC-D34A-4CF8-89C0-7FED2124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D8E-0180-469F-ABC1-2D427081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7AC0F-3667-459A-A704-00B9B020E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81BB-FC6D-4788-8D12-2EFD04CF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21EB3-1856-4362-8B53-B855D3EA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DBC0-A931-4EAC-8502-B361B010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32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1FE4-1107-4BFE-B84B-BEF8CA39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A5D8-A62E-447F-B59B-6BE429F68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8F64-5130-4874-ADA6-377EC1D2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B5F5-C0DA-4E93-893A-497C1DEF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8F0A-4A62-4159-BE21-8D4F6883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D01A-FBBD-4131-B141-DE4BF19F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1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71F76-88EB-4C9B-8AD0-97B40838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327D-DCD4-49D5-B7CA-668D1A8B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A8BF-2012-45AC-89E6-31810244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4014-2DE8-4D11-92CB-B15F4D4AEB0E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5236-543D-4B88-BFA4-44C5BC80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EA20-0120-4F8A-B236-5B988DED5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39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ipedia.com/definiciones/valor-refugi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E9A7D-3271-4B34-9FD5-F8802FC3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79" y="-2006"/>
            <a:ext cx="10427207" cy="6860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7B86F-362E-4B22-AAF2-7538E0C6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PlanetMood</a:t>
            </a:r>
            <a:r>
              <a:rPr lang="es-ES" dirty="0">
                <a:solidFill>
                  <a:schemeClr val="bg1"/>
                </a:solidFill>
              </a:rPr>
              <a:t>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CB05-A4D9-4789-8F7E-B65B9C5B9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a </a:t>
            </a:r>
            <a:r>
              <a:rPr lang="es-ES" dirty="0" err="1">
                <a:solidFill>
                  <a:srgbClr val="FFC000"/>
                </a:solidFill>
              </a:rPr>
              <a:t>databellum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project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5E564-E3CB-4BC4-8903-706728CFC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8" y="5974024"/>
            <a:ext cx="60007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9AFC5-5E85-42D2-B15C-A14CD5856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78" y="406139"/>
            <a:ext cx="3303321" cy="5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2ABF-4D4D-4C7C-BA12-1CECB6B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Production Process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38FA-DBDB-4590-8C95-8E83FF82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an initial phase, amount to invest is zero, then progressively increasing </a:t>
            </a:r>
          </a:p>
        </p:txBody>
      </p:sp>
    </p:spTree>
    <p:extLst>
      <p:ext uri="{BB962C8B-B14F-4D97-AF65-F5344CB8AC3E}">
        <p14:creationId xmlns:p14="http://schemas.microsoft.com/office/powerpoint/2010/main" val="96137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B8C5-CF34-4259-9E68-0974F2E7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Hyperparameters and future developments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22C9-0FB8-4BB0-A024-2DE23F9B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Reduced number of periods can be adjusted to lower or higher up to daily</a:t>
            </a:r>
          </a:p>
          <a:p>
            <a:pPr lvl="0"/>
            <a:r>
              <a:rPr lang="en-US" dirty="0"/>
              <a:t>Re-weighting of older periods can be logarithmic, linear, other or none</a:t>
            </a:r>
          </a:p>
          <a:p>
            <a:pPr lvl="0"/>
            <a:r>
              <a:rPr lang="en-US" dirty="0"/>
              <a:t>Several hypothesis-networks to choose/adjust/evolve, or even do a general comparison (filtering effect is negotiable)</a:t>
            </a:r>
          </a:p>
          <a:p>
            <a:pPr lvl="0"/>
            <a:r>
              <a:rPr lang="en-US" dirty="0"/>
              <a:t>Other potential lagging periods, not just prime numbers from 1 to 17</a:t>
            </a:r>
          </a:p>
          <a:p>
            <a:pPr lvl="0"/>
            <a:r>
              <a:rPr lang="en-US" dirty="0"/>
              <a:t>Apart of correlations between pairs of variables: assess several ones together</a:t>
            </a:r>
          </a:p>
          <a:p>
            <a:pPr lvl="0"/>
            <a:r>
              <a:rPr lang="en-US" dirty="0"/>
              <a:t>Apart of correlations between pairs of variables: use ARIMA and autocorrelation techniques</a:t>
            </a:r>
          </a:p>
          <a:p>
            <a:pPr lvl="0"/>
            <a:r>
              <a:rPr lang="en-US" dirty="0"/>
              <a:t>Generalize management of country/geo</a:t>
            </a:r>
          </a:p>
        </p:txBody>
      </p:sp>
    </p:spTree>
    <p:extLst>
      <p:ext uri="{BB962C8B-B14F-4D97-AF65-F5344CB8AC3E}">
        <p14:creationId xmlns:p14="http://schemas.microsoft.com/office/powerpoint/2010/main" val="102828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22E-2E16-4F73-B156-F5628FFD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(1):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92F0-4DD0-4231-84D4-A111A9B8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(10): lowest p-value for correlation test…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7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A228-3EAF-4891-9E3E-CE8E9E6A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PlanetMood</a:t>
            </a:r>
            <a:r>
              <a:rPr lang="en-US" baseline="0" dirty="0"/>
              <a:t>™?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D928-852E-4ABB-8BAA-F1AD2AE8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PlanetMood</a:t>
            </a:r>
            <a:r>
              <a:rPr lang="en-US" dirty="0"/>
              <a:t>™ is a </a:t>
            </a:r>
            <a:r>
              <a:rPr lang="en-US" b="1" dirty="0" err="1"/>
              <a:t>databellum</a:t>
            </a:r>
            <a:r>
              <a:rPr lang="en-US" dirty="0"/>
              <a:t> project to do…</a:t>
            </a:r>
          </a:p>
          <a:p>
            <a:pPr marL="371475" lvl="1" indent="0">
              <a:buNone/>
            </a:pPr>
            <a:r>
              <a:rPr lang="en-US" i="1" dirty="0"/>
              <a:t>Prediction of markets fear based on social and geographic indicators.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45866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79A-9888-4F47-952D-577E53E6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Background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B250-0C59-49AB-B5C4-9D3A1CE1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the 5-8 recent years a significant boost has happened in the field of machine learning applied to big data. There are some new facts that we can start using to assess markets future:</a:t>
            </a:r>
          </a:p>
          <a:p>
            <a:pPr lvl="1"/>
            <a:r>
              <a:rPr lang="en-US" dirty="0"/>
              <a:t>New data emerge as available, whilst just a few years ago they were not recorded, not available (calendar facts, leading indicators, …)</a:t>
            </a:r>
          </a:p>
          <a:p>
            <a:pPr lvl="1"/>
            <a:r>
              <a:rPr lang="en-US" dirty="0"/>
              <a:t>ML as a powerful methodology and set of tools to detect pattern in data</a:t>
            </a:r>
          </a:p>
          <a:p>
            <a:pPr lvl="1"/>
            <a:r>
              <a:rPr lang="en-US" dirty="0"/>
              <a:t>People massively express their feelings, mood, thoughts in available environments (social networks, search engine terms, news consumption, real-time music style listened)</a:t>
            </a:r>
          </a:p>
          <a:p>
            <a:pPr lvl="1"/>
            <a:r>
              <a:rPr lang="en-US" dirty="0"/>
              <a:t>An impressive, increasing community of developers have reached a critical mass that boosts discoveries, reduces barriers for small data scientists and reaches new significant achievements in a continuous rhythm.</a:t>
            </a:r>
          </a:p>
          <a:p>
            <a:pPr lvl="1"/>
            <a:r>
              <a:rPr lang="en-US" dirty="0"/>
              <a:t>Big corporations planning but not doing, focused on heavy project development methodologies behave as slow (and generous) animals</a:t>
            </a:r>
          </a:p>
        </p:txBody>
      </p:sp>
    </p:spTree>
    <p:extLst>
      <p:ext uri="{BB962C8B-B14F-4D97-AF65-F5344CB8AC3E}">
        <p14:creationId xmlns:p14="http://schemas.microsoft.com/office/powerpoint/2010/main" val="186059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8FC0-D9DD-4948-BA64-BB4F1607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Challenge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EA5A-EB3C-4B55-BC64-C7EEE32C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fuzzy environmental circumstances to better predict short-mid term evolution of negotiable assets in the CFD market</a:t>
            </a:r>
          </a:p>
        </p:txBody>
      </p:sp>
    </p:spTree>
    <p:extLst>
      <p:ext uri="{BB962C8B-B14F-4D97-AF65-F5344CB8AC3E}">
        <p14:creationId xmlns:p14="http://schemas.microsoft.com/office/powerpoint/2010/main" val="362011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F58D-586B-4C1D-B707-C2DCD358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predict volatility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9565-0F6B-4231-ABB4-A62C8C96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Classic approach…. ARIMA, </a:t>
            </a:r>
            <a:r>
              <a:rPr lang="en-US" dirty="0" err="1"/>
              <a:t>volatility&amp;subindexes</a:t>
            </a:r>
            <a:r>
              <a:rPr lang="en-US" dirty="0"/>
              <a:t>, refugee-assets, OECD leading indicators, calendar factors (weekday, </a:t>
            </a:r>
            <a:r>
              <a:rPr lang="en-US" dirty="0" err="1"/>
              <a:t>moonPhase</a:t>
            </a:r>
            <a:r>
              <a:rPr lang="en-US" dirty="0"/>
              <a:t>, </a:t>
            </a:r>
            <a:r>
              <a:rPr lang="en-US" dirty="0" err="1"/>
              <a:t>weekYear</a:t>
            </a:r>
            <a:r>
              <a:rPr lang="en-US" dirty="0"/>
              <a:t>), </a:t>
            </a:r>
            <a:r>
              <a:rPr lang="en-US" dirty="0" err="1"/>
              <a:t>etc</a:t>
            </a:r>
            <a:endParaRPr lang="en-US" dirty="0"/>
          </a:p>
          <a:p>
            <a:pPr lvl="0"/>
            <a:r>
              <a:rPr lang="en-US" dirty="0"/>
              <a:t>Extended approach: 1) classic approach + 2) </a:t>
            </a:r>
            <a:r>
              <a:rPr lang="en-US" dirty="0" err="1"/>
              <a:t>PlanetMood</a:t>
            </a:r>
            <a:r>
              <a:rPr lang="en-US" dirty="0"/>
              <a:t> (use new qualitative data as </a:t>
            </a:r>
            <a:r>
              <a:rPr lang="en-US" dirty="0" err="1"/>
              <a:t>prescriptor</a:t>
            </a:r>
            <a:r>
              <a:rPr lang="en-US" dirty="0"/>
              <a:t>: media </a:t>
            </a:r>
            <a:r>
              <a:rPr lang="en-US" dirty="0" err="1"/>
              <a:t>tone&amp;impact</a:t>
            </a:r>
            <a:r>
              <a:rPr lang="en-US" dirty="0"/>
              <a:t> (GDELT), search indicators (IAI DAI), people activity (daily flights), people daily mood (music listened), … + 3) a sophisticated ML prediction model (stochastic, ensemble, network, deep learning)</a:t>
            </a:r>
          </a:p>
          <a:p>
            <a:pPr lvl="0"/>
            <a:r>
              <a:rPr lang="en-US" dirty="0"/>
              <a:t>Monetization: predict VIX in high cadence</a:t>
            </a:r>
          </a:p>
          <a:p>
            <a:pPr lvl="0"/>
            <a:r>
              <a:rPr lang="en-US" dirty="0" err="1"/>
              <a:t>Implementation&amp;deployment</a:t>
            </a:r>
            <a:r>
              <a:rPr lang="en-US" dirty="0"/>
              <a:t>: planning/resources/company/</a:t>
            </a:r>
            <a:r>
              <a:rPr lang="en-US" dirty="0" err="1"/>
              <a:t>businessPlan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2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D301-F4DF-4AF2-B350-86215002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Network of fear/volatility indicators</a:t>
            </a:r>
            <a:br>
              <a:rPr lang="en-U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E1CD-7E8E-4141-8772-89579F5F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825625"/>
            <a:ext cx="319057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*”5 Volatility Indicators May Be Warnings Signs To The Market”</a:t>
            </a:r>
          </a:p>
          <a:p>
            <a:pPr lvl="0"/>
            <a:r>
              <a:rPr lang="en-US" dirty="0"/>
              <a:t>*CBOE: VVIX, DJIA,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*VKOSPI/KSVKOSPI, HSI, </a:t>
            </a:r>
            <a:r>
              <a:rPr lang="en-US" dirty="0" err="1"/>
              <a:t>NikkeiVolatility</a:t>
            </a:r>
            <a:endParaRPr lang="en-US" dirty="0"/>
          </a:p>
          <a:p>
            <a:pPr lvl="0"/>
            <a:r>
              <a:rPr lang="en-US" dirty="0"/>
              <a:t>*</a:t>
            </a:r>
            <a:r>
              <a:rPr lang="en-US" i="1" dirty="0"/>
              <a:t>refugee-assets</a:t>
            </a:r>
            <a:r>
              <a:rPr lang="en-US" dirty="0"/>
              <a:t>: https://economipedia.com/definiciones/valor-refugio.html y </a:t>
            </a:r>
            <a:r>
              <a:rPr lang="en-US" dirty="0">
                <a:hlinkClick r:id="rId2"/>
              </a:rPr>
              <a:t>https://economipedia.com/definiciones/valor-refugio.html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1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96DA-34EE-454C-9F0F-3B4C791C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Outcome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EFF7-6FD6-4B75-B0B6-65882D70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lphaLcParenR"/>
            </a:pPr>
            <a:r>
              <a:rPr lang="en-US" dirty="0"/>
              <a:t>Based of catcher pairs during the training phase, model applies to current data to propose current pairs {tag, lag} significantly correlated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dirty="0" err="1"/>
              <a:t>shinyapp</a:t>
            </a:r>
            <a:r>
              <a:rPr lang="en-US" dirty="0"/>
              <a:t> shows real-time proposed pairs to buy/sell (up/down prediction) and reminds users orders to execute based on initial recommendations. Assets names are coded/encrypted(12)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A dashboard estimates results based on decisions suggested.</a:t>
            </a:r>
          </a:p>
        </p:txBody>
      </p:sp>
    </p:spTree>
    <p:extLst>
      <p:ext uri="{BB962C8B-B14F-4D97-AF65-F5344CB8AC3E}">
        <p14:creationId xmlns:p14="http://schemas.microsoft.com/office/powerpoint/2010/main" val="13151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5912-EF81-4DAF-9B55-92FC3710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Methodology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E5A7-6042-4EB6-8CA9-47402A77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lphaLcParenR"/>
            </a:pPr>
            <a:r>
              <a:rPr lang="en-US" dirty="0"/>
              <a:t>Extract data from original sources, both negotiable(1) or informational(2). All data retrieved as data-series plus a country/geographic feature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Homogenize data series (scale(3), interpolate(4), trim total period(5), fix </a:t>
            </a:r>
            <a:r>
              <a:rPr lang="en-US" dirty="0" err="1"/>
              <a:t>serie</a:t>
            </a:r>
            <a:r>
              <a:rPr lang="en-US" dirty="0"/>
              <a:t> start to create “</a:t>
            </a:r>
            <a:r>
              <a:rPr lang="en-US" dirty="0" err="1"/>
              <a:t>látigo</a:t>
            </a:r>
            <a:r>
              <a:rPr lang="en-US" dirty="0"/>
              <a:t>-effect”(6), re-weight older observations using a logarithm scale(7), reduce number of periods to 100(8)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Create a hypothesis-network(9) as seed for correlations exploration. KAMs (Key-Asset-to-Model) are marked as negotiable/</a:t>
            </a:r>
            <a:r>
              <a:rPr lang="en-US" dirty="0" err="1"/>
              <a:t>just_informational</a:t>
            </a:r>
            <a:endParaRPr lang="en-US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Train a model(9) to detect correlations among time-series using “1/3/5/7/11/17-days(10). Model prioritizes correlation hypothesis for processing economy and filters “negotiable” effects only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Model catches pairs of {variable, lag} that maximize correlation (11)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A second model uses stand-alone prediction for each variable and ensembles with previous one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6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A266-0DCF-4221-A78D-E861E61B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Accuracy Measurement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79E2-5F1E-480A-A996-994CFDD8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Accuracy is measured as increase of model prediction hits compared to application of a random prediction </a:t>
            </a:r>
            <a:r>
              <a:rPr lang="en-US" dirty="0" err="1"/>
              <a:t>ponderated</a:t>
            </a:r>
            <a:r>
              <a:rPr lang="en-US" dirty="0"/>
              <a:t> to average of up-down ratio</a:t>
            </a:r>
          </a:p>
        </p:txBody>
      </p:sp>
    </p:spTree>
    <p:extLst>
      <p:ext uri="{BB962C8B-B14F-4D97-AF65-F5344CB8AC3E}">
        <p14:creationId xmlns:p14="http://schemas.microsoft.com/office/powerpoint/2010/main" val="149965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758</Words>
  <Application>Microsoft Office PowerPoint</Application>
  <PresentationFormat>A4 Paper (210x297 mm)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PlanetMood™</vt:lpstr>
      <vt:lpstr>What is PlanetMood™?</vt:lpstr>
      <vt:lpstr>Background</vt:lpstr>
      <vt:lpstr>The Challenge</vt:lpstr>
      <vt:lpstr>Goal: predict volatility</vt:lpstr>
      <vt:lpstr>Network of fear/volatility indicators </vt:lpstr>
      <vt:lpstr>Outcome</vt:lpstr>
      <vt:lpstr>Methodology</vt:lpstr>
      <vt:lpstr>Accuracy Measurement</vt:lpstr>
      <vt:lpstr>Production Process</vt:lpstr>
      <vt:lpstr>Hyperparameters and future developments</vt:lpstr>
      <vt:lpstr>(1):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ClimaTrade</dc:title>
  <dc:creator/>
  <cp:lastModifiedBy>SUAREZ, JUAN ELOY</cp:lastModifiedBy>
  <cp:revision>11</cp:revision>
  <dcterms:created xsi:type="dcterms:W3CDTF">2021-11-15T10:25:03Z</dcterms:created>
  <dcterms:modified xsi:type="dcterms:W3CDTF">2022-03-21T14:30:19Z</dcterms:modified>
</cp:coreProperties>
</file>