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906000" cy="6858000" type="A4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0" autoAdjust="0"/>
    <p:restoredTop sz="86410" autoAdjust="0"/>
  </p:normalViewPr>
  <p:slideViewPr>
    <p:cSldViewPr snapToGrid="0">
      <p:cViewPr varScale="1">
        <p:scale>
          <a:sx n="95" d="100"/>
          <a:sy n="95" d="100"/>
        </p:scale>
        <p:origin x="40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AFA7-597A-4373-A178-C81B96B4C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6BE2B-AB34-4C62-B276-C99DE8E54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D0818-BED1-4769-A504-99983A3A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BEB4B-248A-4028-8DF2-56D51ED9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A7DEE-07F8-471A-9587-10018388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0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3BB3-677B-481A-9789-3D6CD013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5DA82-0699-4CD4-A072-4049C6B31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06A24-6711-4F5B-BF72-CC6FF67C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B3D6-D55E-4106-976A-C4E0DAFE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AF3A2-B0AB-4362-BC14-C6B6FE71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68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18AAC-0B1D-4DEF-B330-75E56F3A0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6CEB4-296E-43BA-8C5C-A2CF85D4C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05E8C-31B7-412A-9C35-17D2821D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D95BC-9107-4F1C-8390-0A7E3D16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29B7-DF56-477B-8C05-FEA2F393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18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B783-4507-4B6D-A7E7-517BE2D5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103D8-216F-4FDF-8910-9C00AC4AC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21B71-CC57-404D-905C-E4681289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B6077-6F97-45C5-9C88-23A1ACFA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F6773-F0EF-4FDA-8931-53971681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371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EE52-235F-4177-9AB7-F2D3CCD2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52917-7B54-4134-813A-17954C8E6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681C5-2267-4520-95F6-0D00BA2F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89894-A99C-43E0-B765-AF243011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0367-8A4C-4095-8A61-E6B2BC54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15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5718-50F9-460D-9357-07259F60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86294-563D-4A2D-8D02-CC7001EF3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8B945-9F95-47BF-81E7-2101D62D8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BF0FE-4739-4F5D-80E5-0B40FBDD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542C9-EBF5-473D-A75A-914FA5DF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64171-1013-4732-B492-91B39D2C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6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CC13-F771-4698-AC6B-402D517C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A6BBE-0E02-443C-8BF4-03CB90FDC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A46D5-FE79-401F-91E0-B062AD0E8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36B3B-442D-4461-B0AE-4BB1203E1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AEA9D-4D83-4197-A563-1783A5EE4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92104-095E-4689-A4BC-86FFFBEE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E5B95-F909-41BB-9862-AA758573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E058D-F663-4D34-80D4-FC14043F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0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DB82-9B5C-4584-9D8B-76158A88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DA184-2CCF-47B6-926A-5D244767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87D07-BEAC-4B05-ABA3-25BF2E7B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4B0F0-F106-4BC7-A4F0-C7880F69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10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A54F1-144E-4DBC-8BD6-53574A9F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B9969-B897-47B7-9493-4FA5DB04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63530-A738-4794-A838-FEE3FE78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750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69AC-D34A-4CF8-89C0-7FED2124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2D8E-0180-469F-ABC1-2D427081C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7AC0F-3667-459A-A704-00B9B020E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981BB-FC6D-4788-8D12-2EFD04CF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21EB3-1856-4362-8B53-B855D3EA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BDBC0-A931-4EAC-8502-B361B010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32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1FE4-1107-4BFE-B84B-BEF8CA39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A5D8-A62E-447F-B59B-6BE429F68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68F64-5130-4874-ADA6-377EC1D2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0B5F5-C0DA-4E93-893A-497C1DEF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4014-2DE8-4D11-92CB-B15F4D4AEB0E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28F0A-4A62-4159-BE21-8D4F6883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6D01A-FBBD-4131-B141-DE4BF19F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416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71F76-88EB-4C9B-8AD0-97B40838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4327D-DCD4-49D5-B7CA-668D1A8B2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7A8BF-2012-45AC-89E6-318102446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E4014-2DE8-4D11-92CB-B15F4D4AEB0E}" type="datetimeFigureOut">
              <a:rPr lang="es-ES" smtClean="0"/>
              <a:t>26/11/2021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25236-543D-4B88-BFA4-44C5BC804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DEA20-0120-4F8A-B236-5B988DED5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1AE5E-58CE-4C93-AA32-4A4E1F9C4A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39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2E9A7D-3271-4B34-9FD5-F8802FC3C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079" y="-2006"/>
            <a:ext cx="10427207" cy="68600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D7B86F-362E-4B22-AAF2-7538E0C65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ClimaTrade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1CB05-A4D9-4789-8F7E-B65B9C5B9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solidFill>
                  <a:srgbClr val="FFC000"/>
                </a:solidFill>
              </a:rPr>
              <a:t>a </a:t>
            </a:r>
            <a:r>
              <a:rPr lang="es-ES" dirty="0" err="1">
                <a:solidFill>
                  <a:srgbClr val="FFC000"/>
                </a:solidFill>
              </a:rPr>
              <a:t>databellum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project</a:t>
            </a:r>
            <a:endParaRPr lang="es-ES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5E564-E3CB-4BC4-8903-706728CFC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78" y="5974024"/>
            <a:ext cx="600075" cy="590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39AFC5-5E85-42D2-B15C-A14CD5856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978" y="406139"/>
            <a:ext cx="3303321" cy="5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42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122E-2E16-4F73-B156-F5628FFD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(1):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792F0-4DD0-4231-84D4-A111A9B81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…</a:t>
            </a:r>
          </a:p>
          <a:p>
            <a:pPr lvl="0"/>
            <a:r>
              <a:rPr lang="en-US"/>
              <a:t>…</a:t>
            </a:r>
          </a:p>
          <a:p>
            <a:pPr lvl="0"/>
            <a:r>
              <a:rPr lang="en-US"/>
              <a:t>(10): lowest p-value for correlation test…</a:t>
            </a:r>
          </a:p>
          <a:p>
            <a:pPr lvl="0"/>
            <a:endParaRPr lang="en-US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21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8CB0-672C-4AC2-987A-1F2571A3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EA650-1604-4D25-8EFC-985752E52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Since</a:t>
            </a:r>
            <a:r>
              <a:rPr lang="es-ES" dirty="0"/>
              <a:t> 1950…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New </a:t>
            </a:r>
            <a:r>
              <a:rPr lang="es-ES" dirty="0" err="1"/>
              <a:t>tools</a:t>
            </a:r>
            <a:r>
              <a:rPr lang="es-ES" dirty="0"/>
              <a:t>, new </a:t>
            </a:r>
            <a:r>
              <a:rPr lang="es-ES" dirty="0" err="1"/>
              <a:t>opportunities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794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8CB0-672C-4AC2-987A-1F2571A3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Methodology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EA650-1604-4D25-8EFC-985752E52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err="1"/>
              <a:t>Create</a:t>
            </a:r>
            <a:r>
              <a:rPr lang="es-ES" dirty="0"/>
              <a:t> a </a:t>
            </a:r>
            <a:r>
              <a:rPr lang="es-ES" dirty="0" err="1"/>
              <a:t>datalake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652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267D-BAC8-4ACB-A1FA-F8B70E46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7F546-62AB-4B3C-8814-30C421EA3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-I the 5-8 recent years a significant boost has happened in the field of machine learning applied to big data. There are some new facts that we can start using to assess markets future:</a:t>
            </a:r>
          </a:p>
          <a:p>
            <a:pPr lvl="0"/>
            <a:r>
              <a:rPr lang="en-US" dirty="0"/>
              <a:t>  *New data emerge as available, whilst just a few years ago they were not recorded, not available (calendar facts, leading indicators, …)</a:t>
            </a:r>
          </a:p>
          <a:p>
            <a:pPr lvl="0"/>
            <a:r>
              <a:rPr lang="en-US" dirty="0"/>
              <a:t>  *ML as a powerful methodology and set of tools to detect pattern in data</a:t>
            </a:r>
          </a:p>
          <a:p>
            <a:pPr lvl="0"/>
            <a:r>
              <a:rPr lang="en-US" dirty="0"/>
              <a:t>  *People massively express their feelings, mood, thoughts in available environments (social networks, search engine terms, news consumption, real-time music style listened)</a:t>
            </a:r>
          </a:p>
          <a:p>
            <a:pPr lvl="0"/>
            <a:r>
              <a:rPr lang="en-US" dirty="0"/>
              <a:t>  *An impressive, increasing community of developers have reached a critical mass that boosts discoveries, reduces barriers for small data scientists and reaches new significant achievements in a continuous rhythm. </a:t>
            </a:r>
          </a:p>
          <a:p>
            <a:pPr lvl="0"/>
            <a:r>
              <a:rPr lang="en-US" dirty="0"/>
              <a:t>  *Big corporations planning but not doing, focused on heavy project development methodologies behave as slow (and generous) animals</a:t>
            </a:r>
          </a:p>
        </p:txBody>
      </p:sp>
    </p:spTree>
    <p:extLst>
      <p:ext uri="{BB962C8B-B14F-4D97-AF65-F5344CB8AC3E}">
        <p14:creationId xmlns:p14="http://schemas.microsoft.com/office/powerpoint/2010/main" val="234610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0D17-12C4-4B3A-AAFC-386B013A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CHALLENGE: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5C1DC-D83F-4606-B49C-AFAF9AAB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-Use fuzzy environmental circumstances to better predict short-mid term evolution of negotiable assets in the CFD market</a:t>
            </a:r>
          </a:p>
        </p:txBody>
      </p:sp>
    </p:spTree>
    <p:extLst>
      <p:ext uri="{BB962C8B-B14F-4D97-AF65-F5344CB8AC3E}">
        <p14:creationId xmlns:p14="http://schemas.microsoft.com/office/powerpoint/2010/main" val="110287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BD17-682C-4E8A-B0E1-4224074F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METHODOLOGY: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9E73-0CB2-4C26-8D0B-20EEF647C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A) Extract data from original sources, both negotiable(1) or informational(2). All data retrieved as data-series plus a country/geographic feature</a:t>
            </a:r>
          </a:p>
          <a:p>
            <a:pPr lvl="0"/>
            <a:r>
              <a:rPr lang="en-US" dirty="0"/>
              <a:t>B) Homogenize data series (scale(3), interpolate(4), trim total period(5), fix </a:t>
            </a:r>
            <a:r>
              <a:rPr lang="en-US" dirty="0" err="1"/>
              <a:t>serie</a:t>
            </a:r>
            <a:r>
              <a:rPr lang="en-US" dirty="0"/>
              <a:t> start to create “</a:t>
            </a:r>
            <a:r>
              <a:rPr lang="en-US" dirty="0" err="1"/>
              <a:t>látigo</a:t>
            </a:r>
            <a:r>
              <a:rPr lang="en-US" dirty="0"/>
              <a:t>-effect”(6), re-weight older observations using a logarithm scale(7), reduce number of periods to 100(8)</a:t>
            </a:r>
          </a:p>
          <a:p>
            <a:pPr lvl="0"/>
            <a:r>
              <a:rPr lang="en-US" dirty="0"/>
              <a:t>C) Create a hypothesis-network(9) as seed for correlations exploration. KAMs (Key-Asset-to-Model) are marked as negotiable/</a:t>
            </a:r>
            <a:r>
              <a:rPr lang="en-US" dirty="0" err="1"/>
              <a:t>just_informational</a:t>
            </a:r>
            <a:endParaRPr lang="en-US" dirty="0"/>
          </a:p>
          <a:p>
            <a:pPr lvl="0"/>
            <a:r>
              <a:rPr lang="en-US" dirty="0"/>
              <a:t>D) Train a model(9) to detect correlations among time-series using “1/3/5/7/11/17-days(10). Model prioritizes correlation hypothesis for processing economy and filters “negotiable” effects only</a:t>
            </a:r>
          </a:p>
          <a:p>
            <a:pPr lvl="0"/>
            <a:r>
              <a:rPr lang="en-US" dirty="0"/>
              <a:t>E) Model catches pairs of {variable, lag} that maximize correlation (11)</a:t>
            </a:r>
          </a:p>
          <a:p>
            <a:pPr lvl="0"/>
            <a:r>
              <a:rPr lang="en-US" dirty="0"/>
              <a:t>F) A second model uses stand-alone prediction for each variable and ensembles with previous one </a:t>
            </a:r>
          </a:p>
        </p:txBody>
      </p:sp>
    </p:spTree>
    <p:extLst>
      <p:ext uri="{BB962C8B-B14F-4D97-AF65-F5344CB8AC3E}">
        <p14:creationId xmlns:p14="http://schemas.microsoft.com/office/powerpoint/2010/main" val="116582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713F-9B18-4668-A230-5BE48C6B6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OUTCOME: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4535-9FCD-4CF5-A53B-3A0C432B4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A) Based of catcher pairs during the training phase, model applies to current data to propose current pairs {tag, lag} significantly correlated</a:t>
            </a:r>
          </a:p>
          <a:p>
            <a:pPr lvl="0"/>
            <a:r>
              <a:rPr lang="en-US" dirty="0"/>
              <a:t>B) A </a:t>
            </a:r>
            <a:r>
              <a:rPr lang="en-US" dirty="0" err="1"/>
              <a:t>shinyapp</a:t>
            </a:r>
            <a:r>
              <a:rPr lang="en-US" dirty="0"/>
              <a:t> shows real-time proposed pairs to buy/sell (up/down prediction) and reminds users orders to execute based on initial recommendations. Assets names are coded/encrypted(12)</a:t>
            </a:r>
          </a:p>
          <a:p>
            <a:pPr lvl="0"/>
            <a:r>
              <a:rPr lang="en-US" dirty="0"/>
              <a:t>C) A dashboard estimates results based on decisions suggested.</a:t>
            </a:r>
          </a:p>
        </p:txBody>
      </p:sp>
    </p:spTree>
    <p:extLst>
      <p:ext uri="{BB962C8B-B14F-4D97-AF65-F5344CB8AC3E}">
        <p14:creationId xmlns:p14="http://schemas.microsoft.com/office/powerpoint/2010/main" val="280650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CCD5-EBE3-4B08-8E76-02C62C40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ACCURACY MEASURE: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CBA4C-6414-4ED0-AAAD-3312A6E32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- Accuracy is measured as increase of model prediction hits compared to application of a random prediction </a:t>
            </a:r>
            <a:r>
              <a:rPr lang="en-US" dirty="0" err="1"/>
              <a:t>ponderated</a:t>
            </a:r>
            <a:r>
              <a:rPr lang="en-US" dirty="0"/>
              <a:t> to average of up-down ratio</a:t>
            </a:r>
          </a:p>
          <a:p>
            <a:pPr lvl="0"/>
            <a:r>
              <a:rPr lang="en-US" dirty="0"/>
              <a:t>PRODUCTION PROCESS:</a:t>
            </a:r>
          </a:p>
          <a:p>
            <a:pPr lvl="0"/>
            <a:r>
              <a:rPr lang="en-US" dirty="0"/>
              <a:t>-In an initial phase, amount to invest is zero, then progressively increasing </a:t>
            </a:r>
          </a:p>
        </p:txBody>
      </p:sp>
    </p:spTree>
    <p:extLst>
      <p:ext uri="{BB962C8B-B14F-4D97-AF65-F5344CB8AC3E}">
        <p14:creationId xmlns:p14="http://schemas.microsoft.com/office/powerpoint/2010/main" val="173450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300-F2E2-4D1C-9F17-9F6B703F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HYPERPARAMETERS/FUTURE DEVELOPMENTS: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45502-AAEE-4390-B94D-C8ABB4CA5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-Reduced number of periods can be adjusted to lower or higher up to daily</a:t>
            </a:r>
          </a:p>
          <a:p>
            <a:pPr lvl="0"/>
            <a:r>
              <a:rPr lang="en-US" dirty="0"/>
              <a:t>-Re-weighting of older periods can be logarithmic, linear, other or none</a:t>
            </a:r>
          </a:p>
          <a:p>
            <a:pPr lvl="0"/>
            <a:r>
              <a:rPr lang="en-US" dirty="0"/>
              <a:t>-Several hypothesis-networks to choose/adjust/evolve, or even do a general comparison (filtering effect is negotiable)</a:t>
            </a:r>
          </a:p>
          <a:p>
            <a:pPr lvl="0"/>
            <a:r>
              <a:rPr lang="en-US" dirty="0"/>
              <a:t>-Other potential lagging periods, not just prime numbers from 1 to 17</a:t>
            </a:r>
          </a:p>
          <a:p>
            <a:pPr lvl="0"/>
            <a:r>
              <a:rPr lang="en-US" dirty="0"/>
              <a:t>-Apart of correlations between pairs of variables: assess several ones together</a:t>
            </a:r>
          </a:p>
          <a:p>
            <a:pPr lvl="0"/>
            <a:r>
              <a:rPr lang="en-US" dirty="0"/>
              <a:t>-Apart of correlations between pairs of variables: use ARIMA and autocorrelation techniques</a:t>
            </a:r>
          </a:p>
          <a:p>
            <a:pPr lvl="0"/>
            <a:r>
              <a:rPr lang="en-US" dirty="0"/>
              <a:t>-Generalize management of country/geo</a:t>
            </a:r>
          </a:p>
          <a:p>
            <a:pPr lvl="0"/>
            <a:r>
              <a:rPr lang="en-US" dirty="0"/>
              <a:t>——-</a:t>
            </a:r>
          </a:p>
        </p:txBody>
      </p:sp>
    </p:spTree>
    <p:extLst>
      <p:ext uri="{BB962C8B-B14F-4D97-AF65-F5344CB8AC3E}">
        <p14:creationId xmlns:p14="http://schemas.microsoft.com/office/powerpoint/2010/main" val="207923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622</Words>
  <Application>Microsoft Office PowerPoint</Application>
  <PresentationFormat>A4 Paper (210x297 mm)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ClimaTrade</vt:lpstr>
      <vt:lpstr>The idea</vt:lpstr>
      <vt:lpstr>Methodology</vt:lpstr>
      <vt:lpstr>BACKGROUND:</vt:lpstr>
      <vt:lpstr>THE CHALLENGE:</vt:lpstr>
      <vt:lpstr>METHODOLOGY:</vt:lpstr>
      <vt:lpstr>OUTCOME:</vt:lpstr>
      <vt:lpstr>ACCURACY MEASURE:</vt:lpstr>
      <vt:lpstr>HYPERPARAMETERS/FUTURE DEVELOPMENTS:</vt:lpstr>
      <vt:lpstr>(1):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ClimaTrade</dc:title>
  <dc:creator/>
  <cp:lastModifiedBy>SUAREZ, JUAN ELOY</cp:lastModifiedBy>
  <cp:revision>8</cp:revision>
  <dcterms:created xsi:type="dcterms:W3CDTF">2021-11-15T10:25:03Z</dcterms:created>
  <dcterms:modified xsi:type="dcterms:W3CDTF">2021-11-26T11:51:16Z</dcterms:modified>
</cp:coreProperties>
</file>