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9" r:id="rId3"/>
    <p:sldId id="301" r:id="rId4"/>
    <p:sldId id="305" r:id="rId5"/>
    <p:sldId id="313" r:id="rId6"/>
    <p:sldId id="310" r:id="rId7"/>
    <p:sldId id="309" r:id="rId8"/>
    <p:sldId id="302" r:id="rId9"/>
    <p:sldId id="290" r:id="rId10"/>
    <p:sldId id="303" r:id="rId11"/>
    <p:sldId id="291" r:id="rId12"/>
    <p:sldId id="294" r:id="rId13"/>
    <p:sldId id="288" r:id="rId14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AF9ACB-550B-4EE6-AA26-A6D0506A7D3D}">
          <p14:sldIdLst>
            <p14:sldId id="256"/>
            <p14:sldId id="289"/>
            <p14:sldId id="301"/>
            <p14:sldId id="305"/>
            <p14:sldId id="313"/>
            <p14:sldId id="310"/>
            <p14:sldId id="309"/>
            <p14:sldId id="302"/>
            <p14:sldId id="290"/>
            <p14:sldId id="303"/>
            <p14:sldId id="291"/>
            <p14:sldId id="29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3197" autoAdjust="0"/>
    <p:restoredTop sz="86410" autoAdjust="0"/>
  </p:normalViewPr>
  <p:slideViewPr>
    <p:cSldViewPr snapToGrid="0">
      <p:cViewPr varScale="1">
        <p:scale>
          <a:sx n="95" d="100"/>
          <a:sy n="95" d="100"/>
        </p:scale>
        <p:origin x="1320" y="78"/>
      </p:cViewPr>
      <p:guideLst/>
    </p:cSldViewPr>
  </p:slideViewPr>
  <p:outlineViewPr>
    <p:cViewPr>
      <p:scale>
        <a:sx n="33" d="100"/>
        <a:sy n="33" d="100"/>
      </p:scale>
      <p:origin x="0" y="-100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FA7-597A-4373-A178-C81B96B4C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6BE2B-AB34-4C62-B276-C99DE8E5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0818-BED1-4769-A504-99983A3A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EB4B-248A-4028-8DF2-56D51ED9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DEE-07F8-471A-9587-1001838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0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3BB3-677B-481A-9789-3D6CD013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DA82-0699-4CD4-A072-4049C6B31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6A24-6711-4F5B-BF72-CC6FF67C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B3D6-D55E-4106-976A-C4E0DAFE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F3A2-B0AB-4362-BC14-C6B6FE71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68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18AAC-0B1D-4DEF-B330-75E56F3A0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6CEB4-296E-43BA-8C5C-A2CF85D4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5E8C-31B7-412A-9C35-17D2821D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D95BC-9107-4F1C-8390-0A7E3D16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29B7-DF56-477B-8C05-FEA2F39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1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B783-4507-4B6D-A7E7-517BE2D5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03D8-216F-4FDF-8910-9C00AC4A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1B71-CC57-404D-905C-E4681289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6077-6F97-45C5-9C88-23A1ACFA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F6773-F0EF-4FDA-8931-53971681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71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EE52-235F-4177-9AB7-F2D3CCD2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2917-7B54-4134-813A-17954C8E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81C5-2267-4520-95F6-0D00BA2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9894-A99C-43E0-B765-AF243011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0367-8A4C-4095-8A61-E6B2BC5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1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5718-50F9-460D-9357-07259F60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6294-563D-4A2D-8D02-CC7001EF3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8B945-9F95-47BF-81E7-2101D62D8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BF0FE-4739-4F5D-80E5-0B40FBDD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42C9-EBF5-473D-A75A-914FA5DF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4171-1013-4732-B492-91B39D2C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6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CC13-F771-4698-AC6B-402D517C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6BBE-0E02-443C-8BF4-03CB90FD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A46D5-FE79-401F-91E0-B062AD0E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36B3B-442D-4461-B0AE-4BB1203E1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AEA9D-4D83-4197-A563-1783A5EE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2104-095E-4689-A4BC-86FFFBE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E5B95-F909-41BB-9862-AA758573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E058D-F663-4D34-80D4-FC14043F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0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DB82-9B5C-4584-9D8B-76158A88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DA184-2CCF-47B6-926A-5D244767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87D07-BEAC-4B05-ABA3-25BF2E7B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4B0F0-F106-4BC7-A4F0-C7880F69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1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A54F1-144E-4DBC-8BD6-53574A9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B9969-B897-47B7-9493-4FA5DB04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63530-A738-4794-A838-FEE3FE78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50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69AC-D34A-4CF8-89C0-7FED2124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D8E-0180-469F-ABC1-2D427081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7AC0F-3667-459A-A704-00B9B020E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81BB-FC6D-4788-8D12-2EFD04CF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21EB3-1856-4362-8B53-B855D3EA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DBC0-A931-4EAC-8502-B361B010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32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1FE4-1107-4BFE-B84B-BEF8CA39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A5D8-A62E-447F-B59B-6BE429F68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8F64-5130-4874-ADA6-377EC1D2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B5F5-C0DA-4E93-893A-497C1DEF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8F0A-4A62-4159-BE21-8D4F6883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D01A-FBBD-4131-B141-DE4BF19F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1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71F76-88EB-4C9B-8AD0-97B40838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327D-DCD4-49D5-B7CA-668D1A8B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A8BF-2012-45AC-89E6-31810244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4014-2DE8-4D11-92CB-B15F4D4AEB0E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5236-543D-4B88-BFA4-44C5BC80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EA20-0120-4F8A-B236-5B988DED5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39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llennium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olicyuncertainty.com/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5-volatility-indicators-are-warnings-sign-to-the-markets-458405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ipedia.com/definiciones/valor-refugi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E9A7D-3271-4B34-9FD5-F8802FC3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79" y="-2006"/>
            <a:ext cx="10427207" cy="6860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7B86F-362E-4B22-AAF2-7538E0C6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PlanetMood</a:t>
            </a:r>
            <a:r>
              <a:rPr lang="es-ES" dirty="0">
                <a:solidFill>
                  <a:schemeClr val="bg1"/>
                </a:solidFill>
              </a:rPr>
              <a:t>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CB05-A4D9-4789-8F7E-B65B9C5B9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a </a:t>
            </a:r>
            <a:r>
              <a:rPr lang="es-ES" dirty="0" err="1">
                <a:solidFill>
                  <a:srgbClr val="FFC000"/>
                </a:solidFill>
              </a:rPr>
              <a:t>databellum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project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5E564-E3CB-4BC4-8903-706728CFC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8" y="5974024"/>
            <a:ext cx="60007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9AFC5-5E85-42D2-B15C-A14CD5856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78" y="406139"/>
            <a:ext cx="3303321" cy="5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8DFA-2520-4DBE-8814-329236A4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dirty="0"/>
              <a:t>OTRAS</a:t>
            </a:r>
            <a:r>
              <a:rPr lang="es-ES" baseline="0" dirty="0"/>
              <a:t> LÍNEAS DE ACCIÓN DE DATABELLUM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765C-70C1-426D-924C-0B1F2083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86189"/>
            <a:ext cx="8543925" cy="4890774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s-ES" dirty="0"/>
              <a:t>PERSONALIDAD&amp;EMOCIONES:</a:t>
            </a:r>
          </a:p>
          <a:p>
            <a:pPr lvl="1"/>
            <a:r>
              <a:rPr lang="es-ES" dirty="0"/>
              <a:t>-Aplicar/ampliar OCEAN</a:t>
            </a:r>
          </a:p>
          <a:p>
            <a:pPr lvl="1"/>
            <a:r>
              <a:rPr lang="es-ES" dirty="0"/>
              <a:t>-Test personalidad + nutricional + </a:t>
            </a:r>
            <a:r>
              <a:rPr lang="es-ES" dirty="0" err="1"/>
              <a:t>genomaPersonal</a:t>
            </a:r>
            <a:r>
              <a:rPr lang="es-ES" dirty="0"/>
              <a:t> + ...</a:t>
            </a:r>
          </a:p>
          <a:p>
            <a:pPr lvl="1"/>
            <a:r>
              <a:rPr lang="es-ES" dirty="0"/>
              <a:t>-Vídeo s/Tinder (https://youtu.be/znoIfbyDJsk)</a:t>
            </a:r>
          </a:p>
          <a:p>
            <a:pPr lvl="1"/>
            <a:r>
              <a:rPr lang="es-ES" dirty="0"/>
              <a:t>-Estudio sobre el suicidio</a:t>
            </a:r>
          </a:p>
          <a:p>
            <a:pPr lvl="1"/>
            <a:r>
              <a:rPr lang="es-ES" dirty="0"/>
              <a:t>-Test Myers-Briggs (MBTI): https://en.m.wikipedia.org/wiki/Myers–</a:t>
            </a:r>
            <a:r>
              <a:rPr lang="es-ES" dirty="0" err="1"/>
              <a:t>Briggs_Type_Indicator</a:t>
            </a:r>
            <a:endParaRPr lang="es-ES" dirty="0"/>
          </a:p>
          <a:p>
            <a:pPr lvl="1"/>
            <a:r>
              <a:rPr lang="es-ES" dirty="0"/>
              <a:t>-CHISTES o preferencias personales (“manías”)</a:t>
            </a:r>
          </a:p>
          <a:p>
            <a:pPr lvl="1"/>
            <a:r>
              <a:rPr lang="es-ES" dirty="0"/>
              <a:t>-Miedo, emociones, </a:t>
            </a:r>
            <a:r>
              <a:rPr lang="es-ES" dirty="0" err="1"/>
              <a:t>bias</a:t>
            </a:r>
            <a:r>
              <a:rPr lang="es-ES" dirty="0"/>
              <a:t> en las organizaciones VS </a:t>
            </a:r>
            <a:r>
              <a:rPr lang="es-ES" dirty="0" err="1"/>
              <a:t>results</a:t>
            </a:r>
            <a:endParaRPr lang="es-ES" dirty="0"/>
          </a:p>
          <a:p>
            <a:pPr lvl="0"/>
            <a:r>
              <a:rPr lang="es-ES" dirty="0"/>
              <a:t>BASE DE DATOS DE "ENTORNO":</a:t>
            </a:r>
          </a:p>
          <a:p>
            <a:pPr lvl="1"/>
            <a:r>
              <a:rPr lang="es-ES" dirty="0"/>
              <a:t>-</a:t>
            </a:r>
            <a:r>
              <a:rPr lang="es-ES" dirty="0" err="1"/>
              <a:t>weather</a:t>
            </a:r>
            <a:r>
              <a:rPr lang="es-ES" dirty="0"/>
              <a:t>, </a:t>
            </a:r>
            <a:r>
              <a:rPr lang="es-ES" dirty="0" err="1"/>
              <a:t>walkSpeed</a:t>
            </a:r>
            <a:r>
              <a:rPr lang="es-ES" dirty="0"/>
              <a:t>, polución, ruido, </a:t>
            </a:r>
            <a:r>
              <a:rPr lang="es-ES" dirty="0" err="1"/>
              <a:t>webCams</a:t>
            </a:r>
            <a:r>
              <a:rPr lang="es-ES" dirty="0"/>
              <a:t>, coches, textos, RSS, </a:t>
            </a:r>
            <a:r>
              <a:rPr lang="es-ES" dirty="0" err="1"/>
              <a:t>grabaciones&amp;transcripciones</a:t>
            </a:r>
            <a:r>
              <a:rPr lang="es-ES" dirty="0"/>
              <a:t>, </a:t>
            </a:r>
            <a:r>
              <a:rPr lang="es-ES" dirty="0" err="1"/>
              <a:t>webScrappjng</a:t>
            </a:r>
            <a:r>
              <a:rPr lang="es-ES" dirty="0"/>
              <a:t>, tráfico </a:t>
            </a:r>
          </a:p>
          <a:p>
            <a:pPr lvl="0"/>
            <a:r>
              <a:rPr lang="es-ES" dirty="0"/>
              <a:t>DIASEMANA + MES nacimiento/</a:t>
            </a:r>
            <a:r>
              <a:rPr lang="es-ES" dirty="0" err="1"/>
              <a:t>fundaciónOrganización</a:t>
            </a:r>
            <a:r>
              <a:rPr lang="es-ES" dirty="0"/>
              <a:t> en actividades de frecuencia anual (</a:t>
            </a:r>
            <a:r>
              <a:rPr lang="es-ES" dirty="0" err="1"/>
              <a:t>p.e</a:t>
            </a:r>
            <a:r>
              <a:rPr lang="es-ES" dirty="0"/>
              <a:t>. futbolistas)</a:t>
            </a:r>
          </a:p>
          <a:p>
            <a:pPr rtl="0" eaLnBrk="1" latinLnBrk="0" hangingPunct="1"/>
            <a:r>
              <a:rPr lang="es-ES" sz="2275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OTROS COMPONENTES:</a:t>
            </a:r>
          </a:p>
          <a:p>
            <a:r>
              <a:rPr lang="es-ES" dirty="0"/>
              <a:t>-Proyectos: </a:t>
            </a:r>
            <a:r>
              <a:rPr lang="es-ES" dirty="0" err="1"/>
              <a:t>PlanetMood</a:t>
            </a:r>
            <a:r>
              <a:rPr lang="es-ES" dirty="0"/>
              <a:t>, </a:t>
            </a:r>
            <a:r>
              <a:rPr lang="es-ES" dirty="0" err="1"/>
              <a:t>Imagenización</a:t>
            </a:r>
            <a:r>
              <a:rPr lang="es-ES" dirty="0"/>
              <a:t>, “</a:t>
            </a:r>
            <a:r>
              <a:rPr lang="es-ES" dirty="0" err="1"/>
              <a:t>Akinator</a:t>
            </a:r>
            <a:r>
              <a:rPr lang="es-ES" dirty="0"/>
              <a:t>”, </a:t>
            </a:r>
            <a:r>
              <a:rPr lang="es-ES" dirty="0" err="1"/>
              <a:t>CriminologíaCorporativa</a:t>
            </a:r>
            <a:endParaRPr lang="es-ES" sz="2275" dirty="0">
              <a:effectLst/>
            </a:endParaRPr>
          </a:p>
          <a:p>
            <a:pPr rtl="0" eaLnBrk="1" latinLnBrk="0" hangingPunct="1"/>
            <a:r>
              <a:rPr lang="es-ES" sz="2275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-Drones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2275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-Arduino/Raspberry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2275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-real-time-Delphi como "ensemble" con modelos ML (VER </a:t>
            </a:r>
            <a:r>
              <a:rPr lang="es-ES" sz="2275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http://www.millennium-project.org/</a:t>
            </a:r>
            <a:r>
              <a:rPr lang="es-ES" sz="2275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eaLnBrk="1" latinLnBrk="0" hangingPunct="1"/>
            <a:r>
              <a:rPr lang="es-ES" dirty="0">
                <a:effectLst/>
              </a:rPr>
              <a:t>BiGFive5q</a:t>
            </a:r>
            <a:r>
              <a:rPr lang="es-ES" baseline="0" dirty="0">
                <a:effectLst/>
              </a:rPr>
              <a:t> v2</a:t>
            </a:r>
            <a:endParaRPr lang="es-ES" dirty="0">
              <a:effectLst/>
            </a:endParaRPr>
          </a:p>
          <a:p>
            <a:pPr lvl="1" rtl="0" eaLnBrk="1" latinLnBrk="0" hangingPunct="1"/>
            <a:r>
              <a:rPr lang="es-ES" dirty="0">
                <a:effectLst/>
              </a:rPr>
              <a:t>NUEVOS COMPLEMENTOS:</a:t>
            </a:r>
          </a:p>
          <a:p>
            <a:pPr lvl="1" rtl="0" eaLnBrk="1" latinLnBrk="0" hangingPunct="1"/>
            <a:r>
              <a:rPr lang="es-ES" dirty="0">
                <a:effectLst/>
              </a:rPr>
              <a:t>-Características música escuchada Spotify (API)</a:t>
            </a:r>
          </a:p>
          <a:p>
            <a:pPr lvl="1" rtl="0" eaLnBrk="1" latinLnBrk="0" hangingPunct="1"/>
            <a:r>
              <a:rPr lang="es-ES" dirty="0">
                <a:effectLst/>
              </a:rPr>
              <a:t>PROGRAMA.R:</a:t>
            </a:r>
          </a:p>
          <a:p>
            <a:pPr lvl="1" rtl="0" eaLnBrk="1" latinLnBrk="0" hangingPunct="1"/>
            <a:r>
              <a:rPr lang="es-ES" dirty="0">
                <a:effectLst/>
              </a:rPr>
              <a:t>-Revisar </a:t>
            </a:r>
            <a:r>
              <a:rPr lang="es-ES" dirty="0" err="1">
                <a:effectLst/>
              </a:rPr>
              <a:t>eCDF</a:t>
            </a:r>
            <a:r>
              <a:rPr lang="es-ES" dirty="0">
                <a:effectLst/>
              </a:rPr>
              <a:t> para </a:t>
            </a:r>
            <a:r>
              <a:rPr lang="es-ES" dirty="0" err="1">
                <a:effectLst/>
              </a:rPr>
              <a:t>scoring</a:t>
            </a:r>
            <a:r>
              <a:rPr lang="es-ES" dirty="0">
                <a:effectLst/>
              </a:rPr>
              <a:t> y valorar si resulta mejor </a:t>
            </a:r>
            <a:r>
              <a:rPr lang="es-ES" dirty="0" err="1">
                <a:effectLst/>
              </a:rPr>
              <a:t>pnorm</a:t>
            </a:r>
            <a:r>
              <a:rPr lang="es-ES" dirty="0">
                <a:effectLst/>
              </a:rPr>
              <a:t>() como en la </a:t>
            </a:r>
            <a:r>
              <a:rPr lang="es-ES" dirty="0" err="1">
                <a:effectLst/>
              </a:rPr>
              <a:t>shinnyapp</a:t>
            </a:r>
            <a:endParaRPr lang="es-ES" dirty="0">
              <a:effectLst/>
            </a:endParaRPr>
          </a:p>
          <a:p>
            <a:pPr lvl="1" rtl="0" eaLnBrk="1" latinLnBrk="0" hangingPunct="1"/>
            <a:r>
              <a:rPr lang="es-ES" dirty="0">
                <a:effectLst/>
              </a:rPr>
              <a:t>-Versión ampliada a 20 preguntas/</a:t>
            </a:r>
            <a:r>
              <a:rPr lang="es-ES" dirty="0" err="1">
                <a:effectLst/>
              </a:rPr>
              <a:t>trait</a:t>
            </a:r>
            <a:r>
              <a:rPr lang="es-ES" dirty="0">
                <a:effectLst/>
              </a:rPr>
              <a:t> u otros </a:t>
            </a:r>
            <a:r>
              <a:rPr lang="es-ES" dirty="0" err="1">
                <a:effectLst/>
              </a:rPr>
              <a:t>tests</a:t>
            </a:r>
            <a:r>
              <a:rPr lang="es-ES" dirty="0">
                <a:effectLst/>
              </a:rPr>
              <a:t> similares (VER IPIP: https://ipip.ori.org/newBigFive5broadKey.htm)</a:t>
            </a:r>
          </a:p>
          <a:p>
            <a:pPr lvl="1" rtl="0" eaLnBrk="1" latinLnBrk="0" hangingPunct="1"/>
            <a:r>
              <a:rPr lang="es-ES" dirty="0">
                <a:effectLst/>
              </a:rPr>
              <a:t>SHINNYAPP: </a:t>
            </a:r>
          </a:p>
          <a:p>
            <a:pPr lvl="1" rtl="0" eaLnBrk="1" latinLnBrk="0" hangingPunct="1"/>
            <a:r>
              <a:rPr lang="es-ES" dirty="0">
                <a:effectLst/>
              </a:rPr>
              <a:t>-Precargar modelo entrenado (.</a:t>
            </a:r>
            <a:r>
              <a:rPr lang="es-ES" dirty="0" err="1">
                <a:effectLst/>
              </a:rPr>
              <a:t>rds</a:t>
            </a:r>
            <a:r>
              <a:rPr lang="es-ES" dirty="0">
                <a:effectLst/>
              </a:rPr>
              <a:t>)</a:t>
            </a:r>
          </a:p>
          <a:p>
            <a:pPr lvl="1" rtl="0" eaLnBrk="1" latinLnBrk="0" hangingPunct="1"/>
            <a:r>
              <a:rPr lang="es-ES" dirty="0">
                <a:effectLst/>
              </a:rPr>
              <a:t>-Cargar un solo .</a:t>
            </a:r>
            <a:r>
              <a:rPr lang="es-ES" dirty="0" err="1">
                <a:effectLst/>
              </a:rPr>
              <a:t>rds</a:t>
            </a:r>
            <a:r>
              <a:rPr lang="es-ES" dirty="0">
                <a:effectLst/>
              </a:rPr>
              <a:t> con todos los datos (</a:t>
            </a:r>
            <a:r>
              <a:rPr lang="es-ES" dirty="0" err="1">
                <a:effectLst/>
              </a:rPr>
              <a:t>BFdata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dictionary</a:t>
            </a:r>
            <a:r>
              <a:rPr lang="es-ES" dirty="0">
                <a:effectLst/>
              </a:rPr>
              <a:t>)</a:t>
            </a:r>
          </a:p>
          <a:p>
            <a:pPr lvl="1" rtl="0" eaLnBrk="1" latinLnBrk="0" hangingPunct="1"/>
            <a:r>
              <a:rPr lang="es-ES" dirty="0">
                <a:effectLst/>
              </a:rPr>
              <a:t>-Botón </a:t>
            </a:r>
            <a:r>
              <a:rPr lang="es-ES" dirty="0" err="1">
                <a:effectLst/>
              </a:rPr>
              <a:t>submit</a:t>
            </a:r>
            <a:endParaRPr lang="es-ES" dirty="0">
              <a:effectLst/>
            </a:endParaRPr>
          </a:p>
          <a:p>
            <a:pPr lvl="1" rtl="0" eaLnBrk="1" latinLnBrk="0" hangingPunct="1"/>
            <a:r>
              <a:rPr lang="es-ES" dirty="0">
                <a:effectLst/>
              </a:rPr>
              <a:t>-Almacenar datos (IP, hora)</a:t>
            </a:r>
          </a:p>
          <a:p>
            <a:pPr lvl="1" rtl="0" eaLnBrk="1" latinLnBrk="0" hangingPunct="1"/>
            <a:r>
              <a:rPr lang="es-ES" dirty="0">
                <a:effectLst/>
              </a:rPr>
              <a:t>-2 </a:t>
            </a:r>
            <a:r>
              <a:rPr lang="es-ES" dirty="0" err="1">
                <a:effectLst/>
              </a:rPr>
              <a:t>ó</a:t>
            </a:r>
            <a:r>
              <a:rPr lang="es-ES" dirty="0">
                <a:effectLst/>
              </a:rPr>
              <a:t> 3 preguntas "misceláneas": ¿y </a:t>
            </a:r>
            <a:r>
              <a:rPr lang="es-ES" dirty="0" err="1">
                <a:effectLst/>
              </a:rPr>
              <a:t>ord</a:t>
            </a:r>
            <a:r>
              <a:rPr lang="es-ES" dirty="0">
                <a:effectLst/>
              </a:rPr>
              <a:t>. hermanos? ¿mes </a:t>
            </a:r>
            <a:r>
              <a:rPr lang="es-ES" dirty="0" err="1">
                <a:effectLst/>
              </a:rPr>
              <a:t>nacim</a:t>
            </a:r>
            <a:r>
              <a:rPr lang="es-ES" dirty="0">
                <a:effectLst/>
              </a:rPr>
              <a:t>.? ¿do </a:t>
            </a:r>
            <a:r>
              <a:rPr lang="es-ES" dirty="0" err="1">
                <a:effectLst/>
              </a:rPr>
              <a:t>you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like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cheese</a:t>
            </a:r>
            <a:r>
              <a:rPr lang="es-ES" dirty="0">
                <a:effectLst/>
              </a:rPr>
              <a:t>? ¿...?</a:t>
            </a:r>
          </a:p>
          <a:p>
            <a:pPr lvl="1" rtl="0" eaLnBrk="1" latinLnBrk="0" hangingPunct="1"/>
            <a:r>
              <a:rPr lang="es-ES" dirty="0">
                <a:effectLst/>
              </a:rPr>
              <a:t>-Prohibir repetición</a:t>
            </a:r>
          </a:p>
          <a:p>
            <a:pPr lvl="1" rtl="0" eaLnBrk="1" latinLnBrk="0" hangingPunct="1"/>
            <a:r>
              <a:rPr lang="es-ES" dirty="0">
                <a:effectLst/>
              </a:rPr>
              <a:t>-Traducir</a:t>
            </a:r>
          </a:p>
          <a:p>
            <a:pPr lvl="1" rtl="0" eaLnBrk="1" latinLnBrk="0" hangingPunct="1"/>
            <a:r>
              <a:rPr lang="es-ES" dirty="0">
                <a:effectLst/>
              </a:rPr>
              <a:t>-Renombrar cuenta </a:t>
            </a:r>
            <a:r>
              <a:rPr lang="es-ES" dirty="0" err="1">
                <a:effectLst/>
              </a:rPr>
              <a:t>shinnyapps</a:t>
            </a:r>
            <a:r>
              <a:rPr lang="es-ES" dirty="0">
                <a:effectLst/>
              </a:rPr>
              <a:t> a "</a:t>
            </a:r>
            <a:r>
              <a:rPr lang="es-ES" dirty="0" err="1">
                <a:effectLst/>
              </a:rPr>
              <a:t>databellum</a:t>
            </a:r>
            <a:r>
              <a:rPr lang="es-ES" dirty="0">
                <a:effectLst/>
              </a:rPr>
              <a:t>"</a:t>
            </a:r>
          </a:p>
          <a:p>
            <a:pPr rtl="0" eaLnBrk="1" latinLnBrk="0" hangingPunct="1"/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393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CAD1-84EA-4165-A25E-9B89FF61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9DA5-7A84-4F78-81FA-A46136E6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4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0CC4-722E-4AF8-ADF5-FB0E1A25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B2D9-2DB5-4AF3-906A-504F8576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5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A228-3EAF-4891-9E3E-CE8E9E6A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013055"/>
            <a:ext cx="8543925" cy="1325563"/>
          </a:xfrm>
        </p:spPr>
        <p:txBody>
          <a:bodyPr>
            <a:normAutofit/>
          </a:bodyPr>
          <a:lstStyle/>
          <a:p>
            <a:r>
              <a:rPr lang="en-US" sz="7200" b="1" baseline="0" dirty="0"/>
              <a:t>BACKUP SLIDES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304740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4B1C-3869-460C-AAF9-3F5A92EC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6B55-48EA-403F-B6CE-02844CD1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825625"/>
            <a:ext cx="4271962" cy="28468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EN PRODUCCIÓN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VIX (y!)</a:t>
            </a:r>
          </a:p>
          <a:p>
            <a:pPr lvl="1"/>
            <a:r>
              <a:rPr lang="es-ES" dirty="0"/>
              <a:t>GDELT </a:t>
            </a:r>
            <a:r>
              <a:rPr lang="es-ES" dirty="0" err="1"/>
              <a:t>sentiment&amp;goldstein</a:t>
            </a:r>
            <a:endParaRPr lang="es-ES" dirty="0"/>
          </a:p>
          <a:p>
            <a:pPr lvl="1"/>
            <a:r>
              <a:rPr lang="es-ES" dirty="0"/>
              <a:t>IAI (</a:t>
            </a:r>
            <a:r>
              <a:rPr lang="es-ES" dirty="0" err="1"/>
              <a:t>Investopedia</a:t>
            </a:r>
            <a:r>
              <a:rPr lang="es-ES" dirty="0"/>
              <a:t> </a:t>
            </a:r>
            <a:r>
              <a:rPr lang="es-ES" dirty="0" err="1"/>
              <a:t>Anxiety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- </a:t>
            </a:r>
            <a:r>
              <a:rPr lang="es-ES" dirty="0" err="1"/>
              <a:t>searches-based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DAI (</a:t>
            </a:r>
            <a:r>
              <a:rPr lang="es-ES" dirty="0" err="1"/>
              <a:t>Databellum</a:t>
            </a:r>
            <a:r>
              <a:rPr lang="es-ES" dirty="0"/>
              <a:t> </a:t>
            </a:r>
            <a:r>
              <a:rPr lang="es-ES" dirty="0" err="1"/>
              <a:t>Anxiety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- </a:t>
            </a:r>
            <a:r>
              <a:rPr lang="es-ES" dirty="0" err="1"/>
              <a:t>searches-based</a:t>
            </a:r>
            <a:r>
              <a:rPr lang="es-ES" dirty="0"/>
              <a:t> - 3 </a:t>
            </a:r>
            <a:r>
              <a:rPr lang="es-ES" dirty="0" err="1"/>
              <a:t>subindexes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Music (tempo, </a:t>
            </a:r>
            <a:r>
              <a:rPr lang="es-ES" dirty="0" err="1"/>
              <a:t>energy</a:t>
            </a:r>
            <a:r>
              <a:rPr lang="es-ES" dirty="0"/>
              <a:t>, </a:t>
            </a:r>
            <a:r>
              <a:rPr lang="es-ES" dirty="0" err="1"/>
              <a:t>danceability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Flights</a:t>
            </a:r>
            <a:endParaRPr lang="es-ES" dirty="0"/>
          </a:p>
          <a:p>
            <a:pPr lvl="1"/>
            <a:r>
              <a:rPr lang="es-ES" dirty="0"/>
              <a:t>OECD (BBI, BCI, CLI)</a:t>
            </a:r>
          </a:p>
          <a:p>
            <a:pPr lvl="1"/>
            <a:r>
              <a:rPr lang="es-ES" dirty="0"/>
              <a:t>IMPLIED VOLATILITY (^VVIX, ^VIX3M, ^VIX6M, ^VXN, ^GVZ)</a:t>
            </a:r>
          </a:p>
          <a:p>
            <a:pPr lvl="1"/>
            <a:r>
              <a:rPr lang="es-ES" dirty="0"/>
              <a:t>HISTORIC VOLATILITY (</a:t>
            </a:r>
            <a:r>
              <a:rPr lang="es-ES" dirty="0" err="1"/>
              <a:t>HighLow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Gold, S&amp;P500 + *)</a:t>
            </a:r>
          </a:p>
          <a:p>
            <a:pPr lvl="1"/>
            <a:r>
              <a:rPr lang="es-ES" dirty="0"/>
              <a:t>CALENDAR&amp;EARTH (</a:t>
            </a:r>
            <a:r>
              <a:rPr lang="es-ES" dirty="0" err="1"/>
              <a:t>exogenous</a:t>
            </a:r>
            <a:r>
              <a:rPr lang="es-ES" dirty="0"/>
              <a:t>)</a:t>
            </a:r>
            <a:r>
              <a:rPr lang="es-ES" dirty="0" err="1"/>
              <a:t>Exogenous</a:t>
            </a:r>
            <a:r>
              <a:rPr lang="es-ES" dirty="0"/>
              <a:t> (</a:t>
            </a:r>
            <a:r>
              <a:rPr lang="es-ES" dirty="0" err="1"/>
              <a:t>Moonphase</a:t>
            </a:r>
            <a:r>
              <a:rPr lang="es-ES" dirty="0"/>
              <a:t>, </a:t>
            </a:r>
            <a:r>
              <a:rPr lang="es-ES" dirty="0" err="1"/>
              <a:t>YearWeek</a:t>
            </a:r>
            <a:r>
              <a:rPr lang="es-ES" dirty="0"/>
              <a:t>, </a:t>
            </a:r>
            <a:r>
              <a:rPr lang="es-ES" dirty="0" err="1"/>
              <a:t>DayWeek</a:t>
            </a:r>
            <a:r>
              <a:rPr lang="es-E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4B6A32-5B7D-44EA-9BC1-17A48EEA7CD0}"/>
              </a:ext>
            </a:extLst>
          </p:cNvPr>
          <p:cNvSpPr txBox="1">
            <a:spLocks/>
          </p:cNvSpPr>
          <p:nvPr/>
        </p:nvSpPr>
        <p:spPr>
          <a:xfrm>
            <a:off x="5124085" y="1825626"/>
            <a:ext cx="4190738" cy="19224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EN ESTUDIO/PREP./STANDBY</a:t>
            </a:r>
          </a:p>
          <a:p>
            <a:pPr lvl="1"/>
            <a:r>
              <a:rPr lang="pt-BR" dirty="0"/>
              <a:t>EPU (</a:t>
            </a:r>
            <a:r>
              <a:rPr lang="pt-BR" dirty="0">
                <a:hlinkClick r:id="rId2"/>
              </a:rPr>
              <a:t>https://www.policyuncertainty.com/)</a:t>
            </a:r>
            <a:r>
              <a:rPr lang="pt-BR" dirty="0"/>
              <a:t>.... ¿reemplazando a GDELT? ¿usaré sentiment si prescindo de GDELT?</a:t>
            </a:r>
          </a:p>
          <a:p>
            <a:pPr lvl="1"/>
            <a:r>
              <a:rPr lang="pt-BR" dirty="0"/>
              <a:t>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A71B2-F91E-47BD-AC20-137295F29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877" y="4001294"/>
            <a:ext cx="2876550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CF51E-5E7B-41B6-A2C5-DA1D496BE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025" y="4635814"/>
            <a:ext cx="1848879" cy="1857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237EBD-AA4C-4D0D-A9FA-9C03E4F68292}"/>
              </a:ext>
            </a:extLst>
          </p:cNvPr>
          <p:cNvSpPr txBox="1"/>
          <p:nvPr/>
        </p:nvSpPr>
        <p:spPr>
          <a:xfrm rot="587002">
            <a:off x="3635988" y="4953632"/>
            <a:ext cx="4953000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dirty="0">
                <a:highlight>
                  <a:srgbClr val="FFFF00"/>
                </a:highlight>
              </a:rPr>
              <a:t># DATA WE EXTRACT: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----------------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</a:t>
            </a:r>
            <a:r>
              <a:rPr lang="es-ES" sz="1050" dirty="0" err="1">
                <a:highlight>
                  <a:srgbClr val="FFFF00"/>
                </a:highlight>
              </a:rPr>
              <a:t>Assets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values</a:t>
            </a:r>
            <a:r>
              <a:rPr lang="es-ES" sz="1050" dirty="0">
                <a:highlight>
                  <a:srgbClr val="FFFF00"/>
                </a:highlight>
              </a:rPr>
              <a:t>, indexes, </a:t>
            </a:r>
            <a:r>
              <a:rPr lang="es-ES" sz="1050" dirty="0" err="1">
                <a:highlight>
                  <a:srgbClr val="FFFF00"/>
                </a:highlight>
              </a:rPr>
              <a:t>outcomes</a:t>
            </a:r>
            <a:r>
              <a:rPr lang="es-ES" sz="1050" dirty="0">
                <a:highlight>
                  <a:srgbClr val="FFFF00"/>
                </a:highlight>
              </a:rPr>
              <a:t>: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-STOCK&amp;ASSETS PRICES [</a:t>
            </a:r>
            <a:r>
              <a:rPr lang="es-ES" sz="1050" dirty="0" err="1">
                <a:highlight>
                  <a:srgbClr val="FFFF00"/>
                </a:highlight>
              </a:rPr>
              <a:t>daily</a:t>
            </a:r>
            <a:r>
              <a:rPr lang="es-ES" sz="1050" dirty="0">
                <a:highlight>
                  <a:srgbClr val="FFFF00"/>
                </a:highlight>
              </a:rPr>
              <a:t> | . | 1981 | </a:t>
            </a:r>
            <a:r>
              <a:rPr lang="es-ES" sz="1050" dirty="0" err="1">
                <a:highlight>
                  <a:srgbClr val="FFFF00"/>
                </a:highlight>
              </a:rPr>
              <a:t>YahooFinance</a:t>
            </a:r>
            <a:r>
              <a:rPr lang="es-ES" sz="1050" dirty="0">
                <a:highlight>
                  <a:srgbClr val="FFFF00"/>
                </a:highlight>
              </a:rPr>
              <a:t>] 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-OECD CLI, BCI, CCI </a:t>
            </a:r>
            <a:r>
              <a:rPr lang="es-ES" sz="1050" dirty="0" err="1">
                <a:highlight>
                  <a:srgbClr val="FFFF00"/>
                </a:highlight>
              </a:rPr>
              <a:t>leading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indicators</a:t>
            </a:r>
            <a:r>
              <a:rPr lang="es-ES" sz="1050" dirty="0">
                <a:highlight>
                  <a:srgbClr val="FFFF00"/>
                </a:highlight>
              </a:rPr>
              <a:t> [</a:t>
            </a:r>
            <a:r>
              <a:rPr lang="es-ES" sz="1050" dirty="0" err="1">
                <a:highlight>
                  <a:srgbClr val="FFFF00"/>
                </a:highlight>
              </a:rPr>
              <a:t>monthly</a:t>
            </a:r>
            <a:r>
              <a:rPr lang="es-ES" sz="1050" dirty="0">
                <a:highlight>
                  <a:srgbClr val="FFFF00"/>
                </a:highlight>
              </a:rPr>
              <a:t> | </a:t>
            </a:r>
            <a:r>
              <a:rPr lang="es-ES" sz="1050" dirty="0" err="1">
                <a:highlight>
                  <a:srgbClr val="FFFF00"/>
                </a:highlight>
              </a:rPr>
              <a:t>by_country</a:t>
            </a:r>
            <a:r>
              <a:rPr lang="es-ES" sz="1050" dirty="0">
                <a:highlight>
                  <a:srgbClr val="FFFF00"/>
                </a:highlight>
              </a:rPr>
              <a:t> | 1960 | OECD]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Social </a:t>
            </a:r>
            <a:r>
              <a:rPr lang="es-ES" sz="1050" dirty="0" err="1">
                <a:highlight>
                  <a:srgbClr val="FFFF00"/>
                </a:highlight>
              </a:rPr>
              <a:t>symptoms</a:t>
            </a:r>
            <a:r>
              <a:rPr lang="es-ES" sz="1050" dirty="0">
                <a:highlight>
                  <a:srgbClr val="FFFF00"/>
                </a:highlight>
              </a:rPr>
              <a:t>/</a:t>
            </a:r>
            <a:r>
              <a:rPr lang="es-ES" sz="1050" dirty="0" err="1">
                <a:highlight>
                  <a:srgbClr val="FFFF00"/>
                </a:highlight>
              </a:rPr>
              <a:t>indicators</a:t>
            </a:r>
            <a:r>
              <a:rPr lang="es-ES" sz="1050" dirty="0">
                <a:highlight>
                  <a:srgbClr val="FFFF00"/>
                </a:highlight>
              </a:rPr>
              <a:t>: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-Twitter POST SENTIMENTS </a:t>
            </a:r>
            <a:r>
              <a:rPr lang="es-ES" sz="1050" dirty="0" err="1">
                <a:highlight>
                  <a:srgbClr val="FFFF00"/>
                </a:highlight>
              </a:rPr>
              <a:t>value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for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given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list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of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concepts</a:t>
            </a:r>
            <a:r>
              <a:rPr lang="es-ES" sz="1050" dirty="0">
                <a:highlight>
                  <a:srgbClr val="FFFF00"/>
                </a:highlight>
              </a:rPr>
              <a:t> [</a:t>
            </a:r>
            <a:r>
              <a:rPr lang="es-ES" sz="1050" dirty="0" err="1">
                <a:highlight>
                  <a:srgbClr val="FFFF00"/>
                </a:highlight>
              </a:rPr>
              <a:t>daily</a:t>
            </a:r>
            <a:r>
              <a:rPr lang="es-ES" sz="1050" dirty="0">
                <a:highlight>
                  <a:srgbClr val="FFFF00"/>
                </a:highlight>
              </a:rPr>
              <a:t> | global, </a:t>
            </a:r>
            <a:r>
              <a:rPr lang="es-ES" sz="1050" dirty="0" err="1">
                <a:highlight>
                  <a:srgbClr val="FFFF00"/>
                </a:highlight>
              </a:rPr>
              <a:t>by_concept</a:t>
            </a:r>
            <a:r>
              <a:rPr lang="es-ES" sz="1050" dirty="0">
                <a:highlight>
                  <a:srgbClr val="FFFF00"/>
                </a:highlight>
              </a:rPr>
              <a:t> | ?? | Twitter]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-SEARCHES RELATIVE-VOLUME OVER TIME [</a:t>
            </a:r>
            <a:r>
              <a:rPr lang="es-ES" sz="1050" dirty="0" err="1">
                <a:highlight>
                  <a:srgbClr val="FFFF00"/>
                </a:highlight>
              </a:rPr>
              <a:t>daily</a:t>
            </a:r>
            <a:r>
              <a:rPr lang="es-ES" sz="1050" dirty="0">
                <a:highlight>
                  <a:srgbClr val="FFFF00"/>
                </a:highlight>
              </a:rPr>
              <a:t> | global, </a:t>
            </a:r>
            <a:r>
              <a:rPr lang="es-ES" sz="1050" dirty="0" err="1">
                <a:highlight>
                  <a:srgbClr val="FFFF00"/>
                </a:highlight>
              </a:rPr>
              <a:t>by_concept</a:t>
            </a:r>
            <a:r>
              <a:rPr lang="es-ES" sz="1050" dirty="0">
                <a:highlight>
                  <a:srgbClr val="FFFF00"/>
                </a:highlight>
              </a:rPr>
              <a:t> | ?? | </a:t>
            </a:r>
            <a:r>
              <a:rPr lang="es-ES" sz="1050" dirty="0" err="1">
                <a:highlight>
                  <a:srgbClr val="FFFF00"/>
                </a:highlight>
              </a:rPr>
              <a:t>GoogleTrends</a:t>
            </a:r>
            <a:r>
              <a:rPr lang="es-ES" sz="1050" dirty="0">
                <a:highlight>
                  <a:srgbClr val="FFFF00"/>
                </a:highlight>
              </a:rPr>
              <a:t>]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-AIR TRAFFIC [</a:t>
            </a:r>
            <a:r>
              <a:rPr lang="es-ES" sz="1050" dirty="0" err="1">
                <a:highlight>
                  <a:srgbClr val="FFFF00"/>
                </a:highlight>
              </a:rPr>
              <a:t>daily</a:t>
            </a:r>
            <a:r>
              <a:rPr lang="es-ES" sz="1050" dirty="0">
                <a:highlight>
                  <a:srgbClr val="FFFF00"/>
                </a:highlight>
              </a:rPr>
              <a:t> | </a:t>
            </a:r>
            <a:r>
              <a:rPr lang="es-ES" sz="1050" dirty="0" err="1">
                <a:highlight>
                  <a:srgbClr val="FFFF00"/>
                </a:highlight>
              </a:rPr>
              <a:t>by_city</a:t>
            </a:r>
            <a:r>
              <a:rPr lang="es-ES" sz="1050" dirty="0">
                <a:highlight>
                  <a:srgbClr val="FFFF00"/>
                </a:highlight>
              </a:rPr>
              <a:t> | 2016 | </a:t>
            </a:r>
            <a:r>
              <a:rPr lang="es-ES" sz="1050" dirty="0" err="1">
                <a:highlight>
                  <a:srgbClr val="FFFF00"/>
                </a:highlight>
              </a:rPr>
              <a:t>openSkies</a:t>
            </a:r>
            <a:r>
              <a:rPr lang="es-ES" sz="1050" dirty="0">
                <a:highlight>
                  <a:srgbClr val="FFFF00"/>
                </a:highlight>
              </a:rPr>
              <a:t>]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-MUSIC STYLE </a:t>
            </a:r>
            <a:r>
              <a:rPr lang="es-ES" sz="1050" dirty="0" err="1">
                <a:highlight>
                  <a:srgbClr val="FFFF00"/>
                </a:highlight>
              </a:rPr>
              <a:t>of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steams</a:t>
            </a:r>
            <a:r>
              <a:rPr lang="es-ES" sz="1050" dirty="0">
                <a:highlight>
                  <a:srgbClr val="FFFF00"/>
                </a:highlight>
              </a:rPr>
              <a:t> [</a:t>
            </a:r>
            <a:r>
              <a:rPr lang="es-ES" sz="1050" dirty="0" err="1">
                <a:highlight>
                  <a:srgbClr val="FFFF00"/>
                </a:highlight>
              </a:rPr>
              <a:t>daily</a:t>
            </a:r>
            <a:r>
              <a:rPr lang="es-ES" sz="1050" dirty="0">
                <a:highlight>
                  <a:srgbClr val="FFFF00"/>
                </a:highlight>
              </a:rPr>
              <a:t> | </a:t>
            </a:r>
            <a:r>
              <a:rPr lang="es-ES" sz="1050" dirty="0" err="1">
                <a:highlight>
                  <a:srgbClr val="FFFF00"/>
                </a:highlight>
              </a:rPr>
              <a:t>per_country</a:t>
            </a:r>
            <a:r>
              <a:rPr lang="es-ES" sz="1050" dirty="0">
                <a:highlight>
                  <a:srgbClr val="FFFF00"/>
                </a:highlight>
              </a:rPr>
              <a:t> | 2017 | Spotify]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-FOOTBALL RANKING OF COUNTRIES [</a:t>
            </a:r>
            <a:r>
              <a:rPr lang="es-ES" sz="1050" dirty="0" err="1">
                <a:highlight>
                  <a:srgbClr val="FFFF00"/>
                </a:highlight>
              </a:rPr>
              <a:t>monthly</a:t>
            </a:r>
            <a:r>
              <a:rPr lang="es-ES" sz="1050" dirty="0">
                <a:highlight>
                  <a:srgbClr val="FFFF00"/>
                </a:highlight>
              </a:rPr>
              <a:t> | </a:t>
            </a:r>
            <a:r>
              <a:rPr lang="es-ES" sz="1050" dirty="0" err="1">
                <a:highlight>
                  <a:srgbClr val="FFFF00"/>
                </a:highlight>
              </a:rPr>
              <a:t>by_country&amp;region</a:t>
            </a:r>
            <a:r>
              <a:rPr lang="es-ES" sz="1050" dirty="0">
                <a:highlight>
                  <a:srgbClr val="FFFF00"/>
                </a:highlight>
              </a:rPr>
              <a:t> | 1992 | FIFA]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</a:t>
            </a:r>
            <a:r>
              <a:rPr lang="es-ES" sz="1050" dirty="0" err="1">
                <a:highlight>
                  <a:srgbClr val="FFFF00"/>
                </a:highlight>
              </a:rPr>
              <a:t>Earth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influence</a:t>
            </a:r>
            <a:r>
              <a:rPr lang="es-ES" sz="1050" dirty="0">
                <a:highlight>
                  <a:srgbClr val="FFFF00"/>
                </a:highlight>
              </a:rPr>
              <a:t> on </a:t>
            </a:r>
            <a:r>
              <a:rPr lang="es-ES" sz="1050" dirty="0" err="1">
                <a:highlight>
                  <a:srgbClr val="FFFF00"/>
                </a:highlight>
              </a:rPr>
              <a:t>facts</a:t>
            </a:r>
            <a:r>
              <a:rPr lang="es-ES" sz="1050" dirty="0">
                <a:highlight>
                  <a:srgbClr val="FFFF00"/>
                </a:highlight>
              </a:rPr>
              <a:t>: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-MOON PHASES, SUNRISE/SUNSET/NIGHTHOURS [</a:t>
            </a:r>
            <a:r>
              <a:rPr lang="es-ES" sz="1050" dirty="0" err="1">
                <a:highlight>
                  <a:srgbClr val="FFFF00"/>
                </a:highlight>
              </a:rPr>
              <a:t>daily</a:t>
            </a:r>
            <a:r>
              <a:rPr lang="es-ES" sz="1050" dirty="0">
                <a:highlight>
                  <a:srgbClr val="FFFF00"/>
                </a:highlight>
              </a:rPr>
              <a:t> | NYC | 1960 | </a:t>
            </a:r>
            <a:r>
              <a:rPr lang="es-ES" sz="1050" dirty="0" err="1">
                <a:highlight>
                  <a:srgbClr val="FFFF00"/>
                </a:highlight>
              </a:rPr>
              <a:t>suncalc</a:t>
            </a:r>
            <a:r>
              <a:rPr lang="es-ES" sz="1050" dirty="0">
                <a:highlight>
                  <a:srgbClr val="FFFF00"/>
                </a:highlight>
              </a:rPr>
              <a:t>]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-DAILY WEATHER in </a:t>
            </a:r>
            <a:r>
              <a:rPr lang="es-ES" sz="1050" dirty="0" err="1">
                <a:highlight>
                  <a:srgbClr val="FFFF00"/>
                </a:highlight>
              </a:rPr>
              <a:t>key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worldwide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cities</a:t>
            </a:r>
            <a:r>
              <a:rPr lang="es-ES" sz="1050" dirty="0">
                <a:highlight>
                  <a:srgbClr val="FFFF00"/>
                </a:highlight>
              </a:rPr>
              <a:t>  [</a:t>
            </a:r>
            <a:r>
              <a:rPr lang="es-ES" sz="1050" dirty="0" err="1">
                <a:highlight>
                  <a:srgbClr val="FFFF00"/>
                </a:highlight>
              </a:rPr>
              <a:t>daily</a:t>
            </a:r>
            <a:r>
              <a:rPr lang="es-ES" sz="1050" dirty="0">
                <a:highlight>
                  <a:srgbClr val="FFFF00"/>
                </a:highlight>
              </a:rPr>
              <a:t> | </a:t>
            </a:r>
            <a:r>
              <a:rPr lang="es-ES" sz="1050" dirty="0" err="1">
                <a:highlight>
                  <a:srgbClr val="FFFF00"/>
                </a:highlight>
              </a:rPr>
              <a:t>by_city</a:t>
            </a:r>
            <a:r>
              <a:rPr lang="es-ES" sz="1050" dirty="0">
                <a:highlight>
                  <a:srgbClr val="FFFF00"/>
                </a:highlight>
              </a:rPr>
              <a:t> | 1989 | NOAA]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</a:t>
            </a:r>
            <a:r>
              <a:rPr lang="es-ES" sz="1050" dirty="0" err="1">
                <a:highlight>
                  <a:srgbClr val="FFFF00"/>
                </a:highlight>
              </a:rPr>
              <a:t>Causality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hypothesis</a:t>
            </a:r>
            <a:r>
              <a:rPr lang="es-ES" sz="1050" dirty="0">
                <a:highlight>
                  <a:srgbClr val="FFFF00"/>
                </a:highlight>
              </a:rPr>
              <a:t> ("</a:t>
            </a:r>
            <a:r>
              <a:rPr lang="es-ES" sz="1050" dirty="0" err="1">
                <a:highlight>
                  <a:srgbClr val="FFFF00"/>
                </a:highlight>
              </a:rPr>
              <a:t>seed</a:t>
            </a:r>
            <a:r>
              <a:rPr lang="es-ES" sz="1050" dirty="0">
                <a:highlight>
                  <a:srgbClr val="FFFF00"/>
                </a:highlight>
              </a:rPr>
              <a:t>")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!-KAM (Key </a:t>
            </a:r>
            <a:r>
              <a:rPr lang="es-ES" sz="1050" dirty="0" err="1">
                <a:highlight>
                  <a:srgbClr val="FFFF00"/>
                </a:highlight>
              </a:rPr>
              <a:t>Asset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to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Model</a:t>
            </a:r>
            <a:r>
              <a:rPr lang="es-ES" sz="1050" dirty="0">
                <a:highlight>
                  <a:srgbClr val="FFFF00"/>
                </a:highlight>
              </a:rPr>
              <a:t>)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 !-KCH (KAM </a:t>
            </a:r>
            <a:r>
              <a:rPr lang="es-ES" sz="1050" dirty="0" err="1">
                <a:highlight>
                  <a:srgbClr val="FFFF00"/>
                </a:highlight>
              </a:rPr>
              <a:t>Causality</a:t>
            </a:r>
            <a:r>
              <a:rPr lang="es-ES" sz="1050" dirty="0">
                <a:highlight>
                  <a:srgbClr val="FFFF00"/>
                </a:highlight>
              </a:rPr>
              <a:t> </a:t>
            </a:r>
            <a:r>
              <a:rPr lang="es-ES" sz="1050" dirty="0" err="1">
                <a:highlight>
                  <a:srgbClr val="FFFF00"/>
                </a:highlight>
              </a:rPr>
              <a:t>Hypothesis</a:t>
            </a:r>
            <a:r>
              <a:rPr lang="es-ES" sz="1050" dirty="0">
                <a:highlight>
                  <a:srgbClr val="FFFF00"/>
                </a:highlight>
              </a:rPr>
              <a:t>)</a:t>
            </a:r>
          </a:p>
          <a:p>
            <a:r>
              <a:rPr lang="es-ES" sz="1050" dirty="0">
                <a:highlight>
                  <a:srgbClr val="FFFF00"/>
                </a:highlight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2452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9F6C-2740-471B-8786-EBE3304E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dirty="0"/>
              <a:t>TESTS DE 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0785-6106-4CF0-A117-A38D578E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err="1"/>
              <a:t>TopicModel</a:t>
            </a:r>
            <a:r>
              <a:rPr lang="es-ES" baseline="0" dirty="0"/>
              <a:t> + </a:t>
            </a:r>
            <a:r>
              <a:rPr lang="es-ES" baseline="0" dirty="0" err="1"/>
              <a:t>SentimentAnalysis</a:t>
            </a:r>
            <a:r>
              <a:rPr lang="es-ES" baseline="0" dirty="0"/>
              <a:t> como time series para predecir VIX con regresión. Paquetes </a:t>
            </a:r>
            <a:r>
              <a:rPr lang="es-ES" baseline="0" dirty="0" err="1"/>
              <a:t>Sentometrics</a:t>
            </a:r>
            <a:r>
              <a:rPr lang="es-ES" baseline="0" dirty="0"/>
              <a:t> y </a:t>
            </a:r>
            <a:r>
              <a:rPr lang="es-ES" baseline="0" dirty="0" err="1"/>
              <a:t>Quanteda</a:t>
            </a:r>
            <a:r>
              <a:rPr lang="es-ES" baseline="0" dirty="0"/>
              <a:t> (</a:t>
            </a:r>
            <a:r>
              <a:rPr lang="en-US" dirty="0"/>
              <a:t>Predicting the VIX index • </a:t>
            </a:r>
            <a:r>
              <a:rPr lang="en-US" dirty="0" err="1"/>
              <a:t>sentometrics</a:t>
            </a:r>
            <a:r>
              <a:rPr lang="en-US" dirty="0"/>
              <a:t> (sentometrics-research.com)</a:t>
            </a:r>
          </a:p>
          <a:p>
            <a:pPr lvl="0"/>
            <a:r>
              <a:rPr lang="en-US" dirty="0"/>
              <a:t>VECM para </a:t>
            </a:r>
            <a:r>
              <a:rPr lang="en-US" dirty="0" err="1"/>
              <a:t>detectar</a:t>
            </a:r>
            <a:r>
              <a:rPr lang="en-US" baseline="0" dirty="0"/>
              <a:t> </a:t>
            </a:r>
            <a:r>
              <a:rPr lang="en-US" baseline="0" dirty="0" err="1"/>
              <a:t>cointegración</a:t>
            </a:r>
            <a:r>
              <a:rPr lang="en-US" baseline="0" dirty="0"/>
              <a:t> y </a:t>
            </a:r>
            <a:r>
              <a:rPr lang="en-US" baseline="0" dirty="0" err="1"/>
              <a:t>predecir</a:t>
            </a:r>
            <a:r>
              <a:rPr lang="en-US" baseline="0" dirty="0"/>
              <a:t> multi times series</a:t>
            </a:r>
          </a:p>
          <a:p>
            <a:pPr lvl="1"/>
            <a:r>
              <a:rPr lang="en-US" baseline="0" dirty="0"/>
              <a:t>https://www.r-bloggers.com/2021/12/vector-error-correction-model-vecm-using-r/</a:t>
            </a:r>
          </a:p>
          <a:p>
            <a:pPr lvl="1"/>
            <a:r>
              <a:rPr lang="en-US" baseline="0" dirty="0"/>
              <a:t>https://kiandlee.blogspot.com</a:t>
            </a:r>
          </a:p>
          <a:p>
            <a:pPr marL="185738" marR="0" lvl="0" indent="-185738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75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para </a:t>
            </a:r>
            <a:r>
              <a:rPr lang="en-US" sz="2275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predecir</a:t>
            </a:r>
            <a:r>
              <a:rPr lang="en-US" sz="2275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 times series</a:t>
            </a:r>
          </a:p>
          <a:p>
            <a:pPr marL="557213" marR="0" lvl="1" indent="-185738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950" dirty="0">
                <a:effectLst/>
              </a:rPr>
              <a:t>https://www.r-bloggers.com/2021/11/vector-autoregressive-model-var-using-r/</a:t>
            </a:r>
          </a:p>
          <a:p>
            <a:pPr marL="557213" marR="0" lvl="1" indent="-185738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950" dirty="0">
                <a:effectLst/>
              </a:rPr>
              <a:t>https://kiandlee.blogspot.com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425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31CC-CCEC-4D18-8911-AA6D0B22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DOCUMENTOS/REFERENCIAS DEL PROCESO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B4C6-7BAB-4E81-91FE-73088337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s-ES" dirty="0"/>
              <a:t>* MUSICA Y MERCADOS (PROYECTO)</a:t>
            </a:r>
          </a:p>
          <a:p>
            <a:pPr lvl="0"/>
            <a:r>
              <a:rPr lang="es-ES" dirty="0"/>
              <a:t>(https://hbr.org/2022/01/when-people-listen-to-happy-songs-the-market-outperforms)</a:t>
            </a:r>
          </a:p>
          <a:p>
            <a:pPr lvl="0"/>
            <a:r>
              <a:rPr lang="es-ES" dirty="0"/>
              <a:t>* GDELT Y MERCADOS (PROYECTO)</a:t>
            </a:r>
          </a:p>
          <a:p>
            <a:pPr lvl="0"/>
            <a:r>
              <a:rPr lang="es-ES" dirty="0"/>
              <a:t>(https://essay.utwente.nl/78614/1/Final%20Thesis%20Tibor%20Jakel%201850067.pdf)</a:t>
            </a:r>
          </a:p>
          <a:p>
            <a:pPr lvl="0"/>
            <a:r>
              <a:rPr lang="es-ES" dirty="0"/>
              <a:t>* IAI Y VIX (PROYECTO)</a:t>
            </a:r>
          </a:p>
          <a:p>
            <a:pPr lvl="0"/>
            <a:r>
              <a:rPr lang="es-ES" dirty="0"/>
              <a:t>(https://essay.utwente.nl/78614/1/Final%20Thesis%20Tibor%20Jakel%201850067.pdf)</a:t>
            </a:r>
          </a:p>
          <a:p>
            <a:pPr lvl="0"/>
            <a:r>
              <a:rPr lang="es-ES" dirty="0"/>
              <a:t>* SENTIMENT Y VIX (PROYECTO)</a:t>
            </a:r>
          </a:p>
          <a:p>
            <a:pPr lvl="0"/>
            <a:r>
              <a:rPr lang="es-ES" dirty="0"/>
              <a:t>(https://sentometrics-research.com/sentometrics/articles/applications/vix.html)</a:t>
            </a:r>
          </a:p>
          <a:p>
            <a:pPr lvl="0"/>
            <a:r>
              <a:rPr lang="es-ES" dirty="0"/>
              <a:t>* SENTIMENT, IAI Y VIX (VÍDEO)</a:t>
            </a:r>
          </a:p>
          <a:p>
            <a:pPr lvl="0"/>
            <a:r>
              <a:rPr lang="es-ES" dirty="0"/>
              <a:t>(https://www.bloomberg.com/news/videos/2016-10-31/how-can-we-measure-investor-anxiety)</a:t>
            </a:r>
          </a:p>
          <a:p>
            <a:pPr lvl="0"/>
            <a:r>
              <a:rPr lang="es-ES" dirty="0"/>
              <a:t>* </a:t>
            </a:r>
            <a:r>
              <a:rPr lang="es-ES" dirty="0">
                <a:highlight>
                  <a:srgbClr val="FFFF00"/>
                </a:highlight>
              </a:rPr>
              <a:t>VOLATILITY (añadir links):</a:t>
            </a:r>
          </a:p>
          <a:p>
            <a:pPr lvl="1"/>
            <a:r>
              <a:rPr lang="es-ES" dirty="0" err="1">
                <a:highlight>
                  <a:srgbClr val="FFFF00"/>
                </a:highlight>
              </a:rPr>
              <a:t>Implied</a:t>
            </a:r>
            <a:r>
              <a:rPr lang="es-ES" dirty="0">
                <a:highlight>
                  <a:srgbClr val="FFFF00"/>
                </a:highlight>
              </a:rPr>
              <a:t>  …</a:t>
            </a:r>
          </a:p>
          <a:p>
            <a:pPr lvl="1"/>
            <a:r>
              <a:rPr lang="es-ES" dirty="0" err="1">
                <a:highlight>
                  <a:srgbClr val="FFFF00"/>
                </a:highlight>
              </a:rPr>
              <a:t>Historic</a:t>
            </a:r>
            <a:r>
              <a:rPr lang="es-ES" dirty="0">
                <a:highlight>
                  <a:srgbClr val="FFFF00"/>
                </a:highlight>
              </a:rPr>
              <a:t> …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* OTHER INDICATORS:</a:t>
            </a:r>
          </a:p>
          <a:p>
            <a:pPr lvl="0"/>
            <a:r>
              <a:rPr lang="es-ES" dirty="0"/>
              <a:t>(</a:t>
            </a:r>
            <a:r>
              <a:rPr lang="es-ES" dirty="0">
                <a:hlinkClick r:id="rId2"/>
              </a:rPr>
              <a:t>https://www.investopedia.com/5-volatility-indicators-are-warnings-sign-to-the-markets-4584057</a:t>
            </a:r>
            <a:r>
              <a:rPr lang="es-ES" dirty="0"/>
              <a:t>).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five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signs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potential</a:t>
            </a:r>
            <a:r>
              <a:rPr lang="es-ES" dirty="0"/>
              <a:t> </a:t>
            </a:r>
            <a:r>
              <a:rPr lang="es-ES" dirty="0" err="1"/>
              <a:t>trouble</a:t>
            </a:r>
            <a:r>
              <a:rPr lang="es-ES" dirty="0"/>
              <a:t> </a:t>
            </a:r>
            <a:r>
              <a:rPr lang="es-ES" dirty="0" err="1"/>
              <a:t>probably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VIX: </a:t>
            </a:r>
          </a:p>
          <a:p>
            <a:pPr lvl="1"/>
            <a:r>
              <a:rPr lang="es-ES" dirty="0"/>
              <a:t>(1) </a:t>
            </a:r>
            <a:r>
              <a:rPr lang="es-ES" dirty="0" err="1"/>
              <a:t>the</a:t>
            </a:r>
            <a:r>
              <a:rPr lang="es-ES" dirty="0"/>
              <a:t> VIX </a:t>
            </a:r>
            <a:r>
              <a:rPr lang="es-ES" dirty="0" err="1"/>
              <a:t>of</a:t>
            </a:r>
            <a:r>
              <a:rPr lang="es-ES" dirty="0"/>
              <a:t> VIX (VVIX)</a:t>
            </a:r>
          </a:p>
          <a:p>
            <a:pPr lvl="1"/>
            <a:r>
              <a:rPr lang="es-ES" dirty="0"/>
              <a:t>(2) </a:t>
            </a:r>
            <a:r>
              <a:rPr lang="es-ES" dirty="0" err="1"/>
              <a:t>intraday</a:t>
            </a:r>
            <a:r>
              <a:rPr lang="es-ES" dirty="0"/>
              <a:t> stock </a:t>
            </a:r>
            <a:r>
              <a:rPr lang="es-ES" dirty="0" err="1"/>
              <a:t>price</a:t>
            </a:r>
            <a:r>
              <a:rPr lang="es-ES" dirty="0"/>
              <a:t> </a:t>
            </a:r>
            <a:r>
              <a:rPr lang="es-ES" dirty="0" err="1"/>
              <a:t>volatility</a:t>
            </a:r>
            <a:endParaRPr lang="es-ES" dirty="0"/>
          </a:p>
          <a:p>
            <a:pPr lvl="1"/>
            <a:r>
              <a:rPr lang="es-ES" dirty="0"/>
              <a:t>(3) VIX </a:t>
            </a:r>
            <a:r>
              <a:rPr lang="es-ES" dirty="0" err="1"/>
              <a:t>futures</a:t>
            </a:r>
            <a:endParaRPr lang="es-ES" dirty="0"/>
          </a:p>
          <a:p>
            <a:pPr lvl="1"/>
            <a:r>
              <a:rPr lang="es-ES" dirty="0"/>
              <a:t>(4) </a:t>
            </a:r>
            <a:r>
              <a:rPr lang="es-ES" dirty="0" err="1"/>
              <a:t>volatility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futures</a:t>
            </a:r>
            <a:r>
              <a:rPr lang="es-ES" dirty="0"/>
              <a:t> </a:t>
            </a:r>
            <a:r>
              <a:rPr lang="es-ES" dirty="0" err="1"/>
              <a:t>contracts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10-Year U.S. </a:t>
            </a:r>
            <a:r>
              <a:rPr lang="es-ES" dirty="0" err="1"/>
              <a:t>Treasury</a:t>
            </a:r>
            <a:r>
              <a:rPr lang="es-ES" dirty="0"/>
              <a:t> Note</a:t>
            </a:r>
          </a:p>
          <a:p>
            <a:pPr lvl="1"/>
            <a:r>
              <a:rPr lang="es-ES" dirty="0"/>
              <a:t>(5)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hedging</a:t>
            </a:r>
            <a:r>
              <a:rPr lang="es-ES" dirty="0"/>
              <a:t> </a:t>
            </a:r>
            <a:r>
              <a:rPr lang="es-ES" dirty="0" err="1"/>
              <a:t>costs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(6) VKOSPI (https://www.kaggle.com/code/ninetyninenewton/prediction-of-stock-market-volatility/notebook)</a:t>
            </a:r>
          </a:p>
        </p:txBody>
      </p:sp>
    </p:spTree>
    <p:extLst>
      <p:ext uri="{BB962C8B-B14F-4D97-AF65-F5344CB8AC3E}">
        <p14:creationId xmlns:p14="http://schemas.microsoft.com/office/powerpoint/2010/main" val="339951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66DC-EF39-413F-B509-B9A133CD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550" dirty="0"/>
              <a:t>IMPROVEMENTS PLANETMOOD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76C2-DBF5-4C0F-9EBC-EF9332BA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1400" dirty="0"/>
              <a:t>-"</a:t>
            </a:r>
            <a:r>
              <a:rPr lang="es-ES" sz="1400" dirty="0" err="1"/>
              <a:t>Multiseed</a:t>
            </a:r>
            <a:r>
              <a:rPr lang="es-ES" sz="1400" dirty="0"/>
              <a:t>" </a:t>
            </a:r>
            <a:r>
              <a:rPr lang="es-ES" sz="1400" dirty="0" err="1"/>
              <a:t>capability</a:t>
            </a:r>
            <a:br>
              <a:rPr lang="es-ES" sz="1400" dirty="0"/>
            </a:br>
            <a:r>
              <a:rPr lang="es-ES" sz="1400" dirty="0"/>
              <a:t>-</a:t>
            </a:r>
            <a:r>
              <a:rPr lang="es-ES" sz="1400" dirty="0" err="1"/>
              <a:t>Scheduled</a:t>
            </a:r>
            <a:r>
              <a:rPr lang="es-ES" sz="1400" dirty="0"/>
              <a:t> </a:t>
            </a:r>
            <a:r>
              <a:rPr lang="es-ES" sz="1400" dirty="0" err="1"/>
              <a:t>extraction</a:t>
            </a:r>
            <a:r>
              <a:rPr lang="es-ES" sz="1400" dirty="0"/>
              <a:t> (https://www.sqlservercentral.com/articles/how-to-download-stocks-on-schedule-using-r)</a:t>
            </a:r>
            <a:br>
              <a:rPr lang="es-ES" sz="1400" dirty="0"/>
            </a:br>
            <a:r>
              <a:rPr lang="es-ES" sz="1400" dirty="0"/>
              <a:t>-</a:t>
            </a:r>
            <a:r>
              <a:rPr lang="es-ES" sz="1400" dirty="0" err="1"/>
              <a:t>Weather</a:t>
            </a:r>
            <a:r>
              <a:rPr lang="es-ES" sz="1400" dirty="0"/>
              <a:t>: use </a:t>
            </a:r>
            <a:r>
              <a:rPr lang="es-ES" sz="1400" dirty="0" err="1"/>
              <a:t>existing</a:t>
            </a:r>
            <a:r>
              <a:rPr lang="es-ES" sz="1400" dirty="0"/>
              <a:t> </a:t>
            </a:r>
            <a:r>
              <a:rPr lang="es-ES" sz="1400" dirty="0" err="1"/>
              <a:t>code</a:t>
            </a:r>
            <a:r>
              <a:rPr lang="es-ES" sz="1400" dirty="0"/>
              <a:t> in </a:t>
            </a:r>
            <a:r>
              <a:rPr lang="es-ES" sz="1400" dirty="0" err="1"/>
              <a:t>directory</a:t>
            </a:r>
            <a:r>
              <a:rPr lang="es-ES" sz="1400" dirty="0"/>
              <a:t> </a:t>
            </a:r>
            <a:r>
              <a:rPr lang="es-ES" sz="1400" dirty="0" err="1"/>
              <a:t>extraction_other</a:t>
            </a:r>
            <a:r>
              <a:rPr lang="es-ES" sz="1400" dirty="0"/>
              <a:t>/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extract</a:t>
            </a:r>
            <a:r>
              <a:rPr lang="es-ES" sz="1400" dirty="0"/>
              <a:t> data </a:t>
            </a:r>
            <a:r>
              <a:rPr lang="es-ES" sz="1400" dirty="0" err="1"/>
              <a:t>by</a:t>
            </a:r>
            <a:r>
              <a:rPr lang="es-ES" sz="1400" dirty="0"/>
              <a:t> </a:t>
            </a:r>
            <a:r>
              <a:rPr lang="es-ES" sz="1400" dirty="0" err="1"/>
              <a:t>city</a:t>
            </a:r>
            <a:br>
              <a:rPr lang="es-ES" sz="1400" dirty="0"/>
            </a:br>
            <a:r>
              <a:rPr lang="es-ES" sz="1400" dirty="0"/>
              <a:t>-Air </a:t>
            </a:r>
            <a:r>
              <a:rPr lang="es-ES" sz="1400" dirty="0" err="1"/>
              <a:t>traffic</a:t>
            </a:r>
            <a:r>
              <a:rPr lang="es-ES" sz="1400" dirty="0"/>
              <a:t>: use </a:t>
            </a:r>
            <a:r>
              <a:rPr lang="es-ES" sz="1400" dirty="0" err="1"/>
              <a:t>existing</a:t>
            </a:r>
            <a:r>
              <a:rPr lang="es-ES" sz="1400" dirty="0"/>
              <a:t> </a:t>
            </a:r>
            <a:r>
              <a:rPr lang="es-ES" sz="1400" dirty="0" err="1"/>
              <a:t>code</a:t>
            </a:r>
            <a:r>
              <a:rPr lang="es-ES" sz="1400" dirty="0"/>
              <a:t> in </a:t>
            </a:r>
            <a:r>
              <a:rPr lang="es-ES" sz="1400" dirty="0" err="1"/>
              <a:t>directory</a:t>
            </a:r>
            <a:r>
              <a:rPr lang="es-ES" sz="1400" dirty="0"/>
              <a:t> </a:t>
            </a:r>
            <a:r>
              <a:rPr lang="es-ES" sz="1400" dirty="0" err="1"/>
              <a:t>extraction_other</a:t>
            </a:r>
            <a:r>
              <a:rPr lang="es-ES" sz="1400" dirty="0"/>
              <a:t>/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extract</a:t>
            </a:r>
            <a:r>
              <a:rPr lang="es-ES" sz="1400" dirty="0"/>
              <a:t> </a:t>
            </a:r>
            <a:r>
              <a:rPr lang="es-ES" sz="1400" dirty="0" err="1"/>
              <a:t>also</a:t>
            </a:r>
            <a:r>
              <a:rPr lang="es-ES" sz="1400" dirty="0"/>
              <a:t> data </a:t>
            </a:r>
            <a:r>
              <a:rPr lang="es-ES" sz="1400" dirty="0" err="1"/>
              <a:t>by</a:t>
            </a:r>
            <a:r>
              <a:rPr lang="es-ES" sz="1400" dirty="0"/>
              <a:t> </a:t>
            </a:r>
            <a:r>
              <a:rPr lang="es-ES" sz="1400" dirty="0" err="1"/>
              <a:t>city</a:t>
            </a:r>
            <a:br>
              <a:rPr lang="es-ES" sz="1400" dirty="0"/>
            </a:br>
            <a:r>
              <a:rPr lang="es-ES" sz="1400" dirty="0"/>
              <a:t>-</a:t>
            </a:r>
            <a:r>
              <a:rPr lang="es-ES" sz="1400" dirty="0" err="1"/>
              <a:t>GoogleTrends</a:t>
            </a:r>
            <a:r>
              <a:rPr lang="es-ES" sz="1400" dirty="0"/>
              <a:t>: </a:t>
            </a:r>
            <a:r>
              <a:rPr lang="es-ES" sz="1400" dirty="0" err="1"/>
              <a:t>analyze</a:t>
            </a:r>
            <a:r>
              <a:rPr lang="es-ES" sz="1400" dirty="0"/>
              <a:t> </a:t>
            </a:r>
            <a:r>
              <a:rPr lang="es-ES" sz="1400" dirty="0" err="1"/>
              <a:t>related</a:t>
            </a:r>
            <a:r>
              <a:rPr lang="es-ES" sz="1400" dirty="0"/>
              <a:t> </a:t>
            </a:r>
            <a:r>
              <a:rPr lang="es-ES" sz="1400" dirty="0" err="1"/>
              <a:t>search</a:t>
            </a:r>
            <a:r>
              <a:rPr lang="es-ES" sz="1400" dirty="0"/>
              <a:t> </a:t>
            </a:r>
            <a:r>
              <a:rPr lang="es-ES" sz="1400" dirty="0" err="1"/>
              <a:t>terms</a:t>
            </a:r>
            <a:r>
              <a:rPr lang="es-ES" sz="1400" dirty="0"/>
              <a:t>, </a:t>
            </a:r>
            <a:r>
              <a:rPr lang="es-ES" sz="1400" dirty="0" err="1"/>
              <a:t>not</a:t>
            </a:r>
            <a:r>
              <a:rPr lang="es-ES" sz="1400" dirty="0"/>
              <a:t> </a:t>
            </a:r>
            <a:r>
              <a:rPr lang="es-ES" sz="1400" dirty="0" err="1"/>
              <a:t>only</a:t>
            </a:r>
            <a:r>
              <a:rPr lang="es-ES" sz="1400" dirty="0"/>
              <a:t> </a:t>
            </a:r>
            <a:r>
              <a:rPr lang="es-ES" sz="1400" dirty="0" err="1"/>
              <a:t>interest</a:t>
            </a:r>
            <a:r>
              <a:rPr lang="es-ES" sz="1400" dirty="0"/>
              <a:t>-</a:t>
            </a:r>
            <a:r>
              <a:rPr lang="es-ES" sz="1400" dirty="0" err="1"/>
              <a:t>over</a:t>
            </a:r>
            <a:r>
              <a:rPr lang="es-ES" sz="1400" dirty="0"/>
              <a:t>-time</a:t>
            </a:r>
            <a:br>
              <a:rPr lang="es-ES" sz="1400" dirty="0"/>
            </a:br>
            <a:r>
              <a:rPr lang="es-ES" sz="1400" dirty="0"/>
              <a:t>-</a:t>
            </a:r>
            <a:r>
              <a:rPr lang="es-ES" sz="1400" dirty="0" err="1"/>
              <a:t>GoogleTrends</a:t>
            </a:r>
            <a:r>
              <a:rPr lang="es-ES" sz="1400" dirty="0"/>
              <a:t>: </a:t>
            </a:r>
            <a:r>
              <a:rPr lang="es-ES" sz="1400" dirty="0" err="1"/>
              <a:t>distinguish</a:t>
            </a:r>
            <a:r>
              <a:rPr lang="es-ES" sz="1400" dirty="0"/>
              <a:t> </a:t>
            </a:r>
            <a:r>
              <a:rPr lang="es-ES" sz="1400" dirty="0" err="1"/>
              <a:t>search</a:t>
            </a:r>
            <a:r>
              <a:rPr lang="es-ES" sz="1400" dirty="0"/>
              <a:t> </a:t>
            </a:r>
            <a:r>
              <a:rPr lang="es-ES" sz="1400" dirty="0" err="1"/>
              <a:t>results</a:t>
            </a:r>
            <a:r>
              <a:rPr lang="es-ES" sz="1400" dirty="0"/>
              <a:t> </a:t>
            </a:r>
            <a:r>
              <a:rPr lang="es-ES" sz="1400" dirty="0" err="1"/>
              <a:t>by</a:t>
            </a:r>
            <a:r>
              <a:rPr lang="es-ES" sz="1400" dirty="0"/>
              <a:t> country ("geo")</a:t>
            </a:r>
            <a:br>
              <a:rPr lang="es-ES" sz="1400" dirty="0"/>
            </a:br>
            <a:r>
              <a:rPr lang="es-ES" sz="1400" dirty="0"/>
              <a:t>-Twitter-fechas: valorar/PROBAR con Twitter problema de sólo 10 días hacia atrás...COMPROBAR NIVEL ACTUAL EN TWITTER ("</a:t>
            </a:r>
            <a:r>
              <a:rPr lang="es-ES" sz="1400" dirty="0" err="1"/>
              <a:t>Elevated</a:t>
            </a:r>
            <a:r>
              <a:rPr lang="es-ES" sz="1400" dirty="0"/>
              <a:t>?"): https://developer.twitter.com/en/docs/twitter-api/getting-started/about-twitter-api#Access</a:t>
            </a:r>
            <a:br>
              <a:rPr lang="es-ES" sz="1400" dirty="0"/>
            </a:br>
            <a:r>
              <a:rPr lang="es-ES" sz="1400" dirty="0"/>
              <a:t>-</a:t>
            </a:r>
            <a:r>
              <a:rPr lang="es-ES" sz="1400" dirty="0" err="1"/>
              <a:t>Separate</a:t>
            </a:r>
            <a:r>
              <a:rPr lang="es-ES" sz="1400" dirty="0"/>
              <a:t> Google </a:t>
            </a:r>
            <a:r>
              <a:rPr lang="es-ES" sz="1400" dirty="0" err="1"/>
              <a:t>searches</a:t>
            </a:r>
            <a:r>
              <a:rPr lang="es-ES" sz="1400" dirty="0"/>
              <a:t> per country</a:t>
            </a:r>
            <a:br>
              <a:rPr lang="es-ES" sz="1400" dirty="0"/>
            </a:br>
            <a:r>
              <a:rPr lang="es-ES" sz="1400" dirty="0"/>
              <a:t>-</a:t>
            </a:r>
            <a:r>
              <a:rPr lang="es-ES" sz="1400" dirty="0" err="1"/>
              <a:t>Separate</a:t>
            </a:r>
            <a:r>
              <a:rPr lang="es-ES" sz="1400" dirty="0"/>
              <a:t> Twitter posts per country</a:t>
            </a:r>
            <a:br>
              <a:rPr lang="es-ES" sz="1400" dirty="0"/>
            </a:br>
            <a:r>
              <a:rPr lang="es-ES" sz="1400" dirty="0"/>
              <a:t>-Twitter posts </a:t>
            </a:r>
            <a:r>
              <a:rPr lang="es-ES" sz="1400" dirty="0" err="1"/>
              <a:t>volume</a:t>
            </a:r>
            <a:r>
              <a:rPr lang="es-ES" sz="1400" dirty="0"/>
              <a:t> (</a:t>
            </a:r>
            <a:r>
              <a:rPr lang="es-ES" sz="1400" dirty="0" err="1"/>
              <a:t>currently</a:t>
            </a:r>
            <a:r>
              <a:rPr lang="es-ES" sz="1400" dirty="0"/>
              <a:t> </a:t>
            </a:r>
            <a:r>
              <a:rPr lang="es-ES" sz="1400" dirty="0" err="1"/>
              <a:t>using</a:t>
            </a:r>
            <a:r>
              <a:rPr lang="es-ES" sz="1400" dirty="0"/>
              <a:t> Google </a:t>
            </a:r>
            <a:r>
              <a:rPr lang="es-ES" sz="1400" dirty="0" err="1"/>
              <a:t>searchs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it</a:t>
            </a:r>
            <a:r>
              <a:rPr lang="es-ES" sz="1400" dirty="0"/>
              <a:t>)</a:t>
            </a:r>
            <a:br>
              <a:rPr lang="es-ES" sz="1400" dirty="0"/>
            </a:br>
            <a:r>
              <a:rPr lang="es-ES" sz="1400" dirty="0"/>
              <a:t>-</a:t>
            </a:r>
            <a:r>
              <a:rPr lang="es-ES" sz="1400" dirty="0" err="1"/>
              <a:t>Analysis</a:t>
            </a:r>
            <a:r>
              <a:rPr lang="es-ES" sz="1400" dirty="0"/>
              <a:t> ("tag </a:t>
            </a:r>
            <a:r>
              <a:rPr lang="es-ES" sz="1400" dirty="0" err="1"/>
              <a:t>cloud</a:t>
            </a:r>
            <a:r>
              <a:rPr lang="es-ES" sz="1400" dirty="0"/>
              <a:t>", etc.)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related</a:t>
            </a:r>
            <a:r>
              <a:rPr lang="es-ES" sz="1400" dirty="0"/>
              <a:t> </a:t>
            </a:r>
            <a:r>
              <a:rPr lang="es-ES" sz="1400" dirty="0" err="1"/>
              <a:t>term-searches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list</a:t>
            </a:r>
            <a:r>
              <a:rPr lang="es-ES" sz="1400" dirty="0"/>
              <a:t> </a:t>
            </a:r>
            <a:r>
              <a:rPr lang="es-ES" sz="1400" dirty="0" err="1"/>
              <a:t>given</a:t>
            </a:r>
            <a:br>
              <a:rPr lang="es-ES" sz="1400" dirty="0"/>
            </a:br>
            <a:r>
              <a:rPr lang="es-ES" sz="1400" dirty="0"/>
              <a:t>-News </a:t>
            </a:r>
            <a:r>
              <a:rPr lang="es-ES" sz="1400" dirty="0" err="1"/>
              <a:t>combined</a:t>
            </a:r>
            <a:r>
              <a:rPr lang="es-ES" sz="1400" dirty="0"/>
              <a:t>/</a:t>
            </a:r>
            <a:r>
              <a:rPr lang="es-ES" sz="1400" dirty="0" err="1"/>
              <a:t>coexisting</a:t>
            </a:r>
            <a:r>
              <a:rPr lang="es-ES" sz="1400" dirty="0"/>
              <a:t> </a:t>
            </a:r>
            <a:r>
              <a:rPr lang="es-ES" sz="1400" dirty="0" err="1"/>
              <a:t>terms</a:t>
            </a:r>
            <a:r>
              <a:rPr lang="es-ES" sz="1400" dirty="0"/>
              <a:t> (in </a:t>
            </a:r>
            <a:r>
              <a:rPr lang="es-ES" sz="1400" dirty="0" err="1"/>
              <a:t>same</a:t>
            </a:r>
            <a:r>
              <a:rPr lang="es-ES" sz="1400" dirty="0"/>
              <a:t> </a:t>
            </a:r>
            <a:r>
              <a:rPr lang="es-ES" sz="1400" dirty="0" err="1"/>
              <a:t>article</a:t>
            </a:r>
            <a:r>
              <a:rPr lang="es-ES" sz="1400" dirty="0"/>
              <a:t>) </a:t>
            </a:r>
            <a:r>
              <a:rPr lang="es-ES" sz="1400" dirty="0" err="1"/>
              <a:t>volume</a:t>
            </a:r>
            <a:r>
              <a:rPr lang="es-ES" sz="1400" dirty="0"/>
              <a:t> and </a:t>
            </a:r>
            <a:r>
              <a:rPr lang="es-ES" sz="1400" dirty="0" err="1"/>
              <a:t>sentiment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04582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31A8-6991-46B6-B4B9-1346F271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2" y="73724"/>
            <a:ext cx="8543925" cy="468887"/>
          </a:xfrm>
        </p:spPr>
        <p:txBody>
          <a:bodyPr>
            <a:normAutofit fontScale="90000"/>
          </a:bodyPr>
          <a:lstStyle/>
          <a:p>
            <a:r>
              <a:rPr lang="es-ES" dirty="0"/>
              <a:t>Project </a:t>
            </a:r>
            <a:r>
              <a:rPr lang="es-ES" dirty="0" err="1"/>
              <a:t>Charter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6F9D-2796-4BFA-8D31-B6C20EFB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11" y="680112"/>
            <a:ext cx="9347216" cy="6104163"/>
          </a:xfrm>
        </p:spPr>
        <p:txBody>
          <a:bodyPr numCol="3" spcCol="180000">
            <a:noAutofit/>
          </a:bodyPr>
          <a:lstStyle/>
          <a:p>
            <a:pPr lvl="0">
              <a:lnSpc>
                <a:spcPts val="800"/>
              </a:lnSpc>
            </a:pPr>
            <a:r>
              <a:rPr lang="en-US" sz="1000" dirty="0"/>
              <a:t>What</a:t>
            </a:r>
            <a:r>
              <a:rPr lang="en-US" sz="1000" baseline="0" dirty="0"/>
              <a:t> is </a:t>
            </a:r>
            <a:r>
              <a:rPr lang="en-US" sz="1000" baseline="0" dirty="0" err="1"/>
              <a:t>PlanetMood</a:t>
            </a:r>
            <a:r>
              <a:rPr lang="en-US" sz="1000" baseline="0" dirty="0"/>
              <a:t>™?</a:t>
            </a:r>
          </a:p>
          <a:p>
            <a:pPr lvl="1">
              <a:lnSpc>
                <a:spcPts val="800"/>
              </a:lnSpc>
            </a:pPr>
            <a:r>
              <a:rPr lang="en-US" sz="1000" dirty="0" err="1"/>
              <a:t>PlanetMood</a:t>
            </a:r>
            <a:r>
              <a:rPr lang="en-US" sz="1000" dirty="0"/>
              <a:t>™ is a </a:t>
            </a:r>
            <a:r>
              <a:rPr lang="en-US" sz="1000" b="1" dirty="0" err="1"/>
              <a:t>databellum</a:t>
            </a:r>
            <a:r>
              <a:rPr lang="en-US" sz="1000" dirty="0"/>
              <a:t> project to do…</a:t>
            </a:r>
          </a:p>
          <a:p>
            <a:pPr marL="742950" lvl="2" indent="0">
              <a:lnSpc>
                <a:spcPts val="800"/>
              </a:lnSpc>
              <a:buNone/>
            </a:pPr>
            <a:r>
              <a:rPr lang="en-US" sz="1000" i="1" dirty="0"/>
              <a:t>Prediction of markets fear based on social and geographic indicators. </a:t>
            </a:r>
          </a:p>
          <a:p>
            <a:pPr lvl="0">
              <a:lnSpc>
                <a:spcPts val="800"/>
              </a:lnSpc>
            </a:pPr>
            <a:r>
              <a:rPr lang="en-US" sz="1000" dirty="0"/>
              <a:t>Background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In the 5-8 recent years a significant boost has happened in the field of machine learning applied to big data. There are some new facts that we can start using to assess markets future:</a:t>
            </a:r>
          </a:p>
          <a:p>
            <a:pPr lvl="2">
              <a:lnSpc>
                <a:spcPts val="800"/>
              </a:lnSpc>
            </a:pPr>
            <a:r>
              <a:rPr lang="en-US" sz="1000" dirty="0"/>
              <a:t>New data emerge as available, whilst just a few years ago they were not recorded, not available (calendar facts, leading indicators, …)</a:t>
            </a:r>
          </a:p>
          <a:p>
            <a:pPr lvl="2">
              <a:lnSpc>
                <a:spcPts val="800"/>
              </a:lnSpc>
            </a:pPr>
            <a:r>
              <a:rPr lang="en-US" sz="1000" dirty="0"/>
              <a:t>ML as a powerful methodology and set of tools to detect pattern in data</a:t>
            </a:r>
          </a:p>
          <a:p>
            <a:pPr lvl="2">
              <a:lnSpc>
                <a:spcPts val="800"/>
              </a:lnSpc>
            </a:pPr>
            <a:r>
              <a:rPr lang="en-US" sz="1000" dirty="0"/>
              <a:t>People massively express their feelings, mood, thoughts in available environments (social networks, search engine terms, news consumption, real-time music style listened)</a:t>
            </a:r>
          </a:p>
          <a:p>
            <a:pPr lvl="2">
              <a:lnSpc>
                <a:spcPts val="800"/>
              </a:lnSpc>
            </a:pPr>
            <a:r>
              <a:rPr lang="en-US" sz="1000" dirty="0"/>
              <a:t>An impressive, increasing community of developers have reached a critical mass that boosts discoveries, reduces barriers for small data scientists and reaches new significant achievements in a continuous rhythm.</a:t>
            </a:r>
          </a:p>
          <a:p>
            <a:pPr lvl="2">
              <a:lnSpc>
                <a:spcPts val="800"/>
              </a:lnSpc>
            </a:pPr>
            <a:r>
              <a:rPr lang="en-US" sz="1000" dirty="0"/>
              <a:t>Big corporations planning but not doing, focused on heavy project development methodologies behave as slow (and generous) animals</a:t>
            </a:r>
          </a:p>
          <a:p>
            <a:pPr lvl="0">
              <a:lnSpc>
                <a:spcPts val="800"/>
              </a:lnSpc>
            </a:pPr>
            <a:r>
              <a:rPr lang="en-US" sz="1000" dirty="0"/>
              <a:t>The Challenge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Use fuzzy environmental circumstances to better predict short-mid term evolution of negotiable assets in the CFD market</a:t>
            </a:r>
          </a:p>
          <a:p>
            <a:pPr lvl="0">
              <a:lnSpc>
                <a:spcPts val="800"/>
              </a:lnSpc>
            </a:pPr>
            <a:r>
              <a:rPr lang="en-US" sz="1000" dirty="0"/>
              <a:t>Goal: predict volatility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Classic approach…. ARIMA, </a:t>
            </a:r>
            <a:r>
              <a:rPr lang="en-US" sz="1000" dirty="0" err="1"/>
              <a:t>volatility&amp;subindexes</a:t>
            </a:r>
            <a:r>
              <a:rPr lang="en-US" sz="1000" dirty="0"/>
              <a:t>, refugee-assets, OECD leading indicators, calendar factors (weekday, </a:t>
            </a:r>
            <a:r>
              <a:rPr lang="en-US" sz="1000" dirty="0" err="1"/>
              <a:t>moonPhase</a:t>
            </a:r>
            <a:r>
              <a:rPr lang="en-US" sz="1000" dirty="0"/>
              <a:t>, </a:t>
            </a:r>
            <a:r>
              <a:rPr lang="en-US" sz="1000" dirty="0" err="1"/>
              <a:t>weekYear</a:t>
            </a:r>
            <a:r>
              <a:rPr lang="en-US" sz="1000" dirty="0"/>
              <a:t>), </a:t>
            </a:r>
            <a:r>
              <a:rPr lang="en-US" sz="1000" dirty="0" err="1"/>
              <a:t>etc</a:t>
            </a:r>
            <a:endParaRPr lang="en-US" sz="1000" dirty="0"/>
          </a:p>
          <a:p>
            <a:pPr lvl="1">
              <a:lnSpc>
                <a:spcPts val="800"/>
              </a:lnSpc>
            </a:pPr>
            <a:r>
              <a:rPr lang="en-US" sz="1000" dirty="0"/>
              <a:t>Extended approach: 1) classic approach + 2) </a:t>
            </a:r>
            <a:r>
              <a:rPr lang="en-US" sz="1000" dirty="0" err="1"/>
              <a:t>PlanetMood</a:t>
            </a:r>
            <a:r>
              <a:rPr lang="en-US" sz="1000" dirty="0"/>
              <a:t> (use new qualitative data as </a:t>
            </a:r>
            <a:r>
              <a:rPr lang="en-US" sz="1000" dirty="0" err="1"/>
              <a:t>prescriptor</a:t>
            </a:r>
            <a:r>
              <a:rPr lang="en-US" sz="1000" dirty="0"/>
              <a:t>: media </a:t>
            </a:r>
            <a:r>
              <a:rPr lang="en-US" sz="1000" dirty="0" err="1"/>
              <a:t>tone&amp;impact</a:t>
            </a:r>
            <a:r>
              <a:rPr lang="en-US" sz="1000" dirty="0"/>
              <a:t> (GDELT), search indicators (IAI DAI), people activity (daily flights), people daily mood (music listened), … + 3) a sophisticated ML prediction model (stochastic, ensemble, network, deep learning)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Monetization: predict VIX in high cadence</a:t>
            </a:r>
          </a:p>
          <a:p>
            <a:pPr lvl="1">
              <a:lnSpc>
                <a:spcPts val="800"/>
              </a:lnSpc>
            </a:pPr>
            <a:r>
              <a:rPr lang="en-US" sz="1000" dirty="0" err="1"/>
              <a:t>Implementation&amp;deployment</a:t>
            </a:r>
            <a:r>
              <a:rPr lang="en-US" sz="1000" dirty="0"/>
              <a:t>: planning/resources/company/</a:t>
            </a:r>
            <a:r>
              <a:rPr lang="en-US" sz="1000" dirty="0" err="1"/>
              <a:t>businessPlan</a:t>
            </a:r>
            <a:endParaRPr lang="en-US" sz="1000" dirty="0"/>
          </a:p>
          <a:p>
            <a:pPr lvl="0">
              <a:lnSpc>
                <a:spcPts val="800"/>
              </a:lnSpc>
            </a:pPr>
            <a:r>
              <a:rPr lang="en-US" sz="1000" dirty="0"/>
              <a:t>Network of fear/volatility indicators</a:t>
            </a:r>
            <a:br>
              <a:rPr lang="en-US" sz="1000" dirty="0"/>
            </a:br>
            <a:endParaRPr lang="en-US" sz="1000" dirty="0"/>
          </a:p>
          <a:p>
            <a:pPr lvl="1">
              <a:lnSpc>
                <a:spcPts val="800"/>
              </a:lnSpc>
            </a:pPr>
            <a:r>
              <a:rPr lang="en-US" sz="1000" dirty="0"/>
              <a:t>*”5 Volatility Indicators May Be Warnings Signs To The Market”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*CBOE: VVIX, DJIA, </a:t>
            </a:r>
            <a:r>
              <a:rPr lang="en-US" sz="1000" dirty="0" err="1"/>
              <a:t>etc</a:t>
            </a:r>
            <a:r>
              <a:rPr lang="en-US" sz="1000" dirty="0"/>
              <a:t> 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*VKOSPI/KSVKOSPI, HSI, </a:t>
            </a:r>
            <a:r>
              <a:rPr lang="en-US" sz="1000" dirty="0" err="1"/>
              <a:t>NikkeiVolatility</a:t>
            </a:r>
            <a:endParaRPr lang="en-US" sz="1000" dirty="0"/>
          </a:p>
          <a:p>
            <a:pPr lvl="1">
              <a:lnSpc>
                <a:spcPts val="800"/>
              </a:lnSpc>
            </a:pPr>
            <a:r>
              <a:rPr lang="en-US" sz="1000" dirty="0"/>
              <a:t>*</a:t>
            </a:r>
            <a:r>
              <a:rPr lang="en-US" sz="1000" i="1" dirty="0"/>
              <a:t>refugee-assets</a:t>
            </a:r>
            <a:r>
              <a:rPr lang="en-US" sz="1000" dirty="0"/>
              <a:t>: https://economipedia.com/definiciones/valor-refugio.html y </a:t>
            </a:r>
            <a:r>
              <a:rPr lang="en-US" sz="1000" dirty="0">
                <a:hlinkClick r:id="rId2"/>
              </a:rPr>
              <a:t>https://economipedia.com/definiciones/valor-refugio.html</a:t>
            </a:r>
            <a:endParaRPr lang="en-US" sz="1000" dirty="0"/>
          </a:p>
          <a:p>
            <a:pPr lvl="0">
              <a:lnSpc>
                <a:spcPts val="800"/>
              </a:lnSpc>
            </a:pPr>
            <a:r>
              <a:rPr lang="en-US" sz="1000" dirty="0"/>
              <a:t>Outcome</a:t>
            </a:r>
          </a:p>
          <a:p>
            <a:pPr marL="828675" lvl="1" indent="-457200">
              <a:lnSpc>
                <a:spcPts val="800"/>
              </a:lnSpc>
              <a:buFont typeface="+mj-lt"/>
              <a:buAutoNum type="alphaLcParenR"/>
            </a:pPr>
            <a:r>
              <a:rPr lang="en-US" sz="1000" dirty="0"/>
              <a:t>Based of catcher pairs during the training phase, model applies to current data to propose current pairs {tag, lag} significantly correlated</a:t>
            </a:r>
          </a:p>
          <a:p>
            <a:pPr marL="828675" lvl="1" indent="-457200">
              <a:lnSpc>
                <a:spcPts val="800"/>
              </a:lnSpc>
              <a:buFont typeface="+mj-lt"/>
              <a:buAutoNum type="alphaLcParenR"/>
            </a:pPr>
            <a:r>
              <a:rPr lang="en-US" sz="1000" dirty="0"/>
              <a:t>A </a:t>
            </a:r>
            <a:r>
              <a:rPr lang="en-US" sz="1000" dirty="0" err="1"/>
              <a:t>shinyapp</a:t>
            </a:r>
            <a:r>
              <a:rPr lang="en-US" sz="1000" dirty="0"/>
              <a:t> shows real-time proposed pairs to buy/sell (up/down prediction) and reminds users orders to execute based on initial recommendations. Assets names are coded/encrypted(12)</a:t>
            </a:r>
          </a:p>
          <a:p>
            <a:pPr marL="828675" lvl="1" indent="-457200">
              <a:lnSpc>
                <a:spcPts val="800"/>
              </a:lnSpc>
              <a:buFont typeface="+mj-lt"/>
              <a:buAutoNum type="alphaLcParenR"/>
            </a:pPr>
            <a:r>
              <a:rPr lang="en-US" sz="1000" dirty="0"/>
              <a:t>A dashboard estimates results based on decisions suggested.</a:t>
            </a:r>
          </a:p>
          <a:p>
            <a:pPr lvl="0">
              <a:lnSpc>
                <a:spcPts val="800"/>
              </a:lnSpc>
            </a:pPr>
            <a:r>
              <a:rPr lang="en-US" sz="1000" dirty="0"/>
              <a:t>Methodology</a:t>
            </a:r>
          </a:p>
          <a:p>
            <a:pPr marL="828675" lvl="1" indent="-457200">
              <a:lnSpc>
                <a:spcPts val="800"/>
              </a:lnSpc>
              <a:buFont typeface="+mj-lt"/>
              <a:buAutoNum type="alphaLcParenR"/>
            </a:pPr>
            <a:r>
              <a:rPr lang="en-US" sz="1000" dirty="0"/>
              <a:t>Extract data from original sources, both negotiable(1) or informational(2). All data retrieved as data-series plus a country/geographic feature</a:t>
            </a:r>
          </a:p>
          <a:p>
            <a:pPr marL="828675" lvl="1" indent="-457200">
              <a:lnSpc>
                <a:spcPts val="800"/>
              </a:lnSpc>
              <a:buFont typeface="+mj-lt"/>
              <a:buAutoNum type="alphaLcParenR"/>
            </a:pPr>
            <a:r>
              <a:rPr lang="en-US" sz="1000" dirty="0"/>
              <a:t>Homogenize data series (scale(3), interpolate(4), trim total period(5), fix </a:t>
            </a:r>
            <a:r>
              <a:rPr lang="en-US" sz="1000" dirty="0" err="1"/>
              <a:t>serie</a:t>
            </a:r>
            <a:r>
              <a:rPr lang="en-US" sz="1000" dirty="0"/>
              <a:t> start to create “</a:t>
            </a:r>
            <a:r>
              <a:rPr lang="en-US" sz="1000" dirty="0" err="1"/>
              <a:t>látigo</a:t>
            </a:r>
            <a:r>
              <a:rPr lang="en-US" sz="1000" dirty="0"/>
              <a:t>-effect”(6), re-weight older observations using a logarithm scale(7), reduce number of periods to 100(8)</a:t>
            </a:r>
          </a:p>
          <a:p>
            <a:pPr marL="828675" lvl="1" indent="-457200">
              <a:lnSpc>
                <a:spcPts val="800"/>
              </a:lnSpc>
              <a:buFont typeface="+mj-lt"/>
              <a:buAutoNum type="alphaLcParenR"/>
            </a:pPr>
            <a:r>
              <a:rPr lang="en-US" sz="1000" dirty="0"/>
              <a:t>Create a hypothesis-network(9) as seed for correlations exploration. KAMs (Key-Asset-to-Model) are marked as negotiable/</a:t>
            </a:r>
            <a:r>
              <a:rPr lang="en-US" sz="1000" dirty="0" err="1"/>
              <a:t>just_informational</a:t>
            </a:r>
            <a:endParaRPr lang="en-US" sz="1000" dirty="0"/>
          </a:p>
          <a:p>
            <a:pPr marL="828675" lvl="1" indent="-457200">
              <a:lnSpc>
                <a:spcPts val="800"/>
              </a:lnSpc>
              <a:buFont typeface="+mj-lt"/>
              <a:buAutoNum type="alphaLcParenR"/>
            </a:pPr>
            <a:r>
              <a:rPr lang="en-US" sz="1000" dirty="0"/>
              <a:t>Train a model(9) to detect correlations among time-series using “1/3/5/7/11/17-days(10). Model prioritizes correlation hypothesis for processing economy and filters “negotiable” effects only</a:t>
            </a:r>
          </a:p>
          <a:p>
            <a:pPr marL="828675" lvl="1" indent="-457200">
              <a:lnSpc>
                <a:spcPts val="800"/>
              </a:lnSpc>
              <a:buFont typeface="+mj-lt"/>
              <a:buAutoNum type="alphaLcParenR"/>
            </a:pPr>
            <a:r>
              <a:rPr lang="en-US" sz="1000" dirty="0"/>
              <a:t>Model catches pairs of {variable, lag} that maximize correlation (11)</a:t>
            </a:r>
          </a:p>
          <a:p>
            <a:pPr marL="828675" lvl="1" indent="-457200">
              <a:lnSpc>
                <a:spcPts val="800"/>
              </a:lnSpc>
              <a:buFont typeface="+mj-lt"/>
              <a:buAutoNum type="alphaLcParenR"/>
            </a:pPr>
            <a:r>
              <a:rPr lang="en-US" sz="1000" dirty="0"/>
              <a:t>A second model uses stand-alone prediction for each variable and ensembles with previous one </a:t>
            </a:r>
          </a:p>
          <a:p>
            <a:pPr lvl="0">
              <a:lnSpc>
                <a:spcPts val="800"/>
              </a:lnSpc>
            </a:pPr>
            <a:r>
              <a:rPr lang="en-US" sz="1000" dirty="0"/>
              <a:t>Accuracy Measurement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Accuracy is measured as increase of model prediction hits compared to application of a random prediction </a:t>
            </a:r>
            <a:r>
              <a:rPr lang="en-US" sz="1000" dirty="0" err="1"/>
              <a:t>ponderated</a:t>
            </a:r>
            <a:r>
              <a:rPr lang="en-US" sz="1000" dirty="0"/>
              <a:t> to average of up-down ratio</a:t>
            </a:r>
          </a:p>
          <a:p>
            <a:pPr lvl="0">
              <a:lnSpc>
                <a:spcPts val="800"/>
              </a:lnSpc>
            </a:pPr>
            <a:r>
              <a:rPr lang="en-US" sz="1000" dirty="0"/>
              <a:t>Production Process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In an initial phase, amount to invest is zero, then progressively increasing </a:t>
            </a:r>
          </a:p>
          <a:p>
            <a:pPr lvl="0">
              <a:lnSpc>
                <a:spcPts val="800"/>
              </a:lnSpc>
            </a:pPr>
            <a:r>
              <a:rPr lang="en-US" sz="1000" dirty="0"/>
              <a:t>Hyperparameters and future developments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Reduced number of periods can be adjusted to lower or higher up to daily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Re-weighting of older periods can be logarithmic, linear, other or none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Several hypothesis-networks to choose/adjust/evolve, or even do a general comparison (filtering effect is negotiable)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Other potential lagging periods, not just prime numbers from 1 to 17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Apart of correlations between pairs of variables: assess several ones together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Apart of correlations between pairs of variables: use ARIMA and autocorrelation techniques</a:t>
            </a:r>
          </a:p>
          <a:p>
            <a:pPr lvl="1">
              <a:lnSpc>
                <a:spcPts val="800"/>
              </a:lnSpc>
            </a:pPr>
            <a:r>
              <a:rPr lang="en-US" sz="1000" dirty="0"/>
              <a:t>Generalize management of country/geo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0603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E9A7D-3271-4B34-9FD5-F8802FC3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79" y="-2006"/>
            <a:ext cx="10427207" cy="6860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7B86F-362E-4B22-AAF2-7538E0C6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400" dirty="0" err="1">
                <a:solidFill>
                  <a:schemeClr val="bg1"/>
                </a:solidFill>
              </a:rPr>
              <a:t>About</a:t>
            </a:r>
            <a:r>
              <a:rPr lang="es-ES" sz="5400" dirty="0">
                <a:solidFill>
                  <a:schemeClr val="bg1"/>
                </a:solidFill>
              </a:rPr>
              <a:t> </a:t>
            </a:r>
            <a:r>
              <a:rPr lang="es-ES" sz="5400" dirty="0" err="1">
                <a:solidFill>
                  <a:schemeClr val="bg1"/>
                </a:solidFill>
              </a:rPr>
              <a:t>the</a:t>
            </a:r>
            <a:r>
              <a:rPr lang="es-ES" sz="5400" dirty="0">
                <a:solidFill>
                  <a:schemeClr val="bg1"/>
                </a:solidFill>
              </a:rPr>
              <a:t> </a:t>
            </a:r>
            <a:r>
              <a:rPr lang="es-ES" sz="5400" dirty="0" err="1">
                <a:solidFill>
                  <a:schemeClr val="bg1"/>
                </a:solidFill>
              </a:rPr>
              <a:t>company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CB05-A4D9-4789-8F7E-B65B9C5B9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455" y="3602038"/>
            <a:ext cx="2954215" cy="1655762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rgbClr val="FFC000"/>
                </a:solidFill>
              </a:rPr>
              <a:t>w</a:t>
            </a:r>
            <a:r>
              <a:rPr lang="en-US" sz="2400" dirty="0">
                <a:solidFill>
                  <a:srgbClr val="FFC000"/>
                </a:solidFill>
              </a:rPr>
              <a:t>e do magic to see the invisible and predict the future</a:t>
            </a:r>
            <a:endParaRPr lang="es-ES" sz="2400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5E564-E3CB-4BC4-8903-706728CFC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8" y="5974024"/>
            <a:ext cx="60007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9AFC5-5E85-42D2-B15C-A14CD5856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78" y="406139"/>
            <a:ext cx="3303321" cy="5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D7D0-A913-41D7-BB37-8E7529E2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OPERATIVA/CLAVES DE LA EMPRESA: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E0F3-E18D-481E-8A35-14878C50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77312" cy="4351338"/>
          </a:xfrm>
        </p:spPr>
        <p:txBody>
          <a:bodyPr numCol="2">
            <a:normAutofit fontScale="92500" lnSpcReduction="10000"/>
          </a:bodyPr>
          <a:lstStyle/>
          <a:p>
            <a:pPr lvl="0"/>
            <a:r>
              <a:rPr lang="es-ES" dirty="0"/>
              <a:t>-Socios investigadores</a:t>
            </a:r>
          </a:p>
          <a:p>
            <a:pPr lvl="0"/>
            <a:r>
              <a:rPr lang="es-ES" dirty="0"/>
              <a:t>-Socio </a:t>
            </a:r>
            <a:r>
              <a:rPr lang="es-ES" i="1" dirty="0" err="1"/>
              <a:t>doer</a:t>
            </a:r>
            <a:r>
              <a:rPr lang="es-ES" dirty="0"/>
              <a:t> (servicio IT convencional</a:t>
            </a:r>
          </a:p>
          <a:p>
            <a:pPr lvl="0"/>
            <a:r>
              <a:rPr lang="es-ES" dirty="0"/>
              <a:t>-Socios data </a:t>
            </a:r>
            <a:r>
              <a:rPr lang="es-ES" dirty="0" err="1"/>
              <a:t>scientists</a:t>
            </a:r>
            <a:endParaRPr lang="es-ES" dirty="0"/>
          </a:p>
          <a:p>
            <a:pPr lvl="0"/>
            <a:r>
              <a:rPr lang="es-ES" dirty="0"/>
              <a:t>-Integración/colaboración plataforma/</a:t>
            </a: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partners</a:t>
            </a:r>
            <a:r>
              <a:rPr lang="es-ES" dirty="0"/>
              <a:t> </a:t>
            </a:r>
          </a:p>
          <a:p>
            <a:pPr lvl="0"/>
            <a:r>
              <a:rPr lang="es-ES" dirty="0"/>
              <a:t>-Protección de tecnología </a:t>
            </a:r>
          </a:p>
          <a:p>
            <a:pPr lvl="0"/>
            <a:r>
              <a:rPr lang="es-ES" dirty="0"/>
              <a:t>-Mercado mundial, foco en 🇨🇳, 🇷🇺 y 🇺🇸</a:t>
            </a:r>
          </a:p>
          <a:p>
            <a:pPr lvl="0"/>
            <a:r>
              <a:rPr lang="es-ES" dirty="0"/>
              <a:t>-Metodología: 1) </a:t>
            </a:r>
            <a:r>
              <a:rPr lang="es-ES" dirty="0" err="1"/>
              <a:t>BusinessCase</a:t>
            </a:r>
            <a:r>
              <a:rPr lang="es-ES" dirty="0"/>
              <a:t> inicial + 2) Trabajo a éxito (salvo </a:t>
            </a:r>
            <a:r>
              <a:rPr lang="es-ES" dirty="0" err="1"/>
              <a:t>hard-costs</a:t>
            </a:r>
            <a:r>
              <a:rPr lang="es-ES" dirty="0"/>
              <a:t>) + 3) Agile/SCRUM (PME &lt; 12 semanas)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Mercado de </a:t>
            </a:r>
            <a:r>
              <a:rPr lang="es-ES" dirty="0" err="1"/>
              <a:t>skills</a:t>
            </a:r>
            <a:endParaRPr lang="es-ES" dirty="0"/>
          </a:p>
          <a:p>
            <a:pPr lvl="0"/>
            <a:r>
              <a:rPr lang="es-ES" dirty="0"/>
              <a:t>-Enfoque </a:t>
            </a:r>
            <a:r>
              <a:rPr lang="es-ES" dirty="0" err="1"/>
              <a:t>business</a:t>
            </a:r>
            <a:r>
              <a:rPr lang="es-ES" dirty="0"/>
              <a:t> case por proyecto</a:t>
            </a:r>
          </a:p>
          <a:p>
            <a:pPr lvl="0"/>
            <a:r>
              <a:rPr lang="es-ES" dirty="0"/>
              <a:t>-</a:t>
            </a:r>
            <a:r>
              <a:rPr lang="es-ES" dirty="0" err="1"/>
              <a:t>Coinnovación</a:t>
            </a:r>
            <a:r>
              <a:rPr lang="es-ES" dirty="0"/>
              <a:t> y colaboración </a:t>
            </a:r>
          </a:p>
          <a:p>
            <a:pPr lvl="0"/>
            <a:r>
              <a:rPr lang="es-ES" dirty="0"/>
              <a:t>-</a:t>
            </a:r>
            <a:r>
              <a:rPr lang="es-ES" dirty="0" err="1"/>
              <a:t>Scope</a:t>
            </a:r>
            <a:r>
              <a:rPr lang="es-ES" dirty="0"/>
              <a:t> global</a:t>
            </a:r>
          </a:p>
          <a:p>
            <a:pPr lvl="0"/>
            <a:r>
              <a:rPr lang="es-ES" dirty="0"/>
              <a:t>-Especialización en: 1) predicción estocástica y 2) organizaciones</a:t>
            </a:r>
          </a:p>
          <a:p>
            <a:pPr lvl="0"/>
            <a:r>
              <a:rPr lang="es-ES" dirty="0"/>
              <a:t>Ver sitio web databellu-ai.com</a:t>
            </a:r>
          </a:p>
          <a:p>
            <a:pPr lvl="0"/>
            <a:r>
              <a:rPr lang="es-ES" dirty="0"/>
              <a:t>ADN:</a:t>
            </a:r>
          </a:p>
          <a:p>
            <a:pPr lvl="1"/>
            <a:r>
              <a:rPr lang="es-ES" dirty="0"/>
              <a:t>Equipos fundados para proyectos</a:t>
            </a:r>
          </a:p>
          <a:p>
            <a:pPr lvl="1"/>
            <a:r>
              <a:rPr lang="es-ES" dirty="0"/>
              <a:t>Ubicuidad total</a:t>
            </a:r>
          </a:p>
          <a:p>
            <a:pPr lvl="1"/>
            <a:r>
              <a:rPr lang="es-ES" dirty="0"/>
              <a:t>Global</a:t>
            </a:r>
          </a:p>
          <a:p>
            <a:pPr lvl="1"/>
            <a:r>
              <a:rPr lang="es-ES" dirty="0"/>
              <a:t>Empezando por un </a:t>
            </a:r>
            <a:r>
              <a:rPr lang="es-ES" dirty="0" err="1"/>
              <a:t>business</a:t>
            </a:r>
            <a:r>
              <a:rPr lang="es-ES" dirty="0"/>
              <a:t> case</a:t>
            </a:r>
          </a:p>
          <a:p>
            <a:pPr lvl="1"/>
            <a:r>
              <a:rPr lang="es-ES" dirty="0"/>
              <a:t>Agilidad</a:t>
            </a:r>
          </a:p>
          <a:p>
            <a:pPr lvl="1"/>
            <a:r>
              <a:rPr lang="es-ES" dirty="0"/>
              <a:t>Ver Core </a:t>
            </a:r>
            <a:r>
              <a:rPr lang="es-ES" dirty="0" err="1"/>
              <a:t>Values</a:t>
            </a:r>
            <a:r>
              <a:rPr lang="es-ES" dirty="0"/>
              <a:t> d Amazon</a:t>
            </a:r>
          </a:p>
          <a:p>
            <a:pPr lvl="1"/>
            <a:r>
              <a:rPr lang="es-ES" dirty="0"/>
              <a:t>Cobrar por resultados</a:t>
            </a:r>
          </a:p>
          <a:p>
            <a:pPr lvl="1"/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072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DCD8-8422-440D-A204-3F155140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FUTUROS DESARROLLOS DATABELLUM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4A12-468E-47AC-97F3-E13A7E53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s-ES" dirty="0"/>
              <a:t>GDELT</a:t>
            </a:r>
          </a:p>
          <a:p>
            <a:pPr lvl="0"/>
            <a:r>
              <a:rPr lang="es-ES" dirty="0" err="1"/>
              <a:t>Akinator</a:t>
            </a:r>
            <a:endParaRPr lang="es-ES" dirty="0"/>
          </a:p>
          <a:p>
            <a:pPr lvl="0"/>
            <a:r>
              <a:rPr lang="es-ES" dirty="0" err="1"/>
              <a:t>Imagenización</a:t>
            </a:r>
            <a:endParaRPr lang="es-ES" dirty="0"/>
          </a:p>
          <a:p>
            <a:pPr lvl="0"/>
            <a:r>
              <a:rPr lang="es-ES" dirty="0"/>
              <a:t>OCEAN5q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…PARA…</a:t>
            </a:r>
          </a:p>
          <a:p>
            <a:pPr marL="0" lvl="0" indent="0">
              <a:buNone/>
            </a:pPr>
            <a:endParaRPr lang="es-ES" dirty="0"/>
          </a:p>
          <a:p>
            <a:pPr lvl="0"/>
            <a:r>
              <a:rPr lang="es-ES" dirty="0"/>
              <a:t>Criminal </a:t>
            </a:r>
            <a:r>
              <a:rPr lang="es-ES" dirty="0" err="1"/>
              <a:t>analysis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https://problemxsolutions.com/data-project/crime/criminal-analysis-data-search-part-1/</a:t>
            </a:r>
          </a:p>
          <a:p>
            <a:pPr lvl="1"/>
            <a:r>
              <a:rPr lang="es-ES" dirty="0"/>
              <a:t>https://problemxsolutions.com/data-project/crime/criminal-analysis-data-search-part-2/</a:t>
            </a:r>
          </a:p>
          <a:p>
            <a:pPr lvl="0"/>
            <a:r>
              <a:rPr lang="es-ES" dirty="0" err="1"/>
              <a:t>Palantir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https://es.wikipedia.org/wiki/Palantir_Technologies</a:t>
            </a:r>
          </a:p>
          <a:p>
            <a:pPr lvl="0"/>
            <a:r>
              <a:rPr lang="es-ES" dirty="0"/>
              <a:t>Algoritmos éticos:</a:t>
            </a:r>
          </a:p>
          <a:p>
            <a:pPr lvl="1"/>
            <a:r>
              <a:rPr lang="es-ES" dirty="0"/>
              <a:t>https://elpais.com/tecnologia/2022-02-02/un-metodo-pionero-para-disenar-algoritmos-eticos-y-responsables.html</a:t>
            </a:r>
          </a:p>
          <a:p>
            <a:pPr lvl="0"/>
            <a:r>
              <a:rPr lang="es-ES" dirty="0"/>
              <a:t>Emoticonos:</a:t>
            </a:r>
          </a:p>
          <a:p>
            <a:pPr lvl="1"/>
            <a:r>
              <a:rPr lang="es-ES" dirty="0"/>
              <a:t>https://buscandorespuestas.lne.es/sorprendente/psicologo-emoticonos-negativos-mensajes/</a:t>
            </a:r>
          </a:p>
          <a:p>
            <a:pPr lvl="0"/>
            <a:r>
              <a:rPr lang="es-ES" dirty="0"/>
              <a:t>Música y cotizaciones:</a:t>
            </a:r>
          </a:p>
          <a:p>
            <a:pPr lvl="1"/>
            <a:r>
              <a:rPr lang="es-ES" dirty="0"/>
              <a:t>https://hbr.org/2022/01/when-people-listen-to-happy-songs-the-market-outperforms</a:t>
            </a:r>
          </a:p>
          <a:p>
            <a:pPr lvl="0"/>
            <a:r>
              <a:rPr lang="es-ES" dirty="0"/>
              <a:t>Human Digital Twin </a:t>
            </a:r>
          </a:p>
          <a:p>
            <a:pPr lvl="1"/>
            <a:r>
              <a:rPr lang="es-ES" dirty="0"/>
              <a:t>https://www.verywellhealth.com/digital-twin-computer-model-of-patients-5120469</a:t>
            </a:r>
          </a:p>
        </p:txBody>
      </p:sp>
    </p:spTree>
    <p:extLst>
      <p:ext uri="{BB962C8B-B14F-4D97-AF65-F5344CB8AC3E}">
        <p14:creationId xmlns:p14="http://schemas.microsoft.com/office/powerpoint/2010/main" val="65444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2158</Words>
  <Application>Microsoft Office PowerPoint</Application>
  <PresentationFormat>A4 Paper (210x297 mm)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PlanetMood™</vt:lpstr>
      <vt:lpstr>VARIABLES</vt:lpstr>
      <vt:lpstr>TESTS DE MÉTODOS</vt:lpstr>
      <vt:lpstr>DOCUMENTOS/REFERENCIAS DEL PROCESO</vt:lpstr>
      <vt:lpstr>IMPROVEMENTS PLANETMOOD</vt:lpstr>
      <vt:lpstr>Project Charter</vt:lpstr>
      <vt:lpstr>About the company</vt:lpstr>
      <vt:lpstr>OPERATIVA/CLAVES DE LA EMPRESA:</vt:lpstr>
      <vt:lpstr>FUTUROS DESARROLLOS DATABELLUM</vt:lpstr>
      <vt:lpstr>OTRAS LÍNEAS DE ACCIÓN DE DATABELLUM</vt:lpstr>
      <vt:lpstr>PowerPoint Presentation</vt:lpstr>
      <vt:lpstr>PowerPoint Presentation</vt:lpstr>
      <vt:lpstr>BACKUP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ClimaTrade</dc:title>
  <dc:creator/>
  <cp:lastModifiedBy>SUAREZ, JUAN ELOY</cp:lastModifiedBy>
  <cp:revision>31</cp:revision>
  <dcterms:created xsi:type="dcterms:W3CDTF">2021-11-15T10:25:03Z</dcterms:created>
  <dcterms:modified xsi:type="dcterms:W3CDTF">2022-06-21T13:42:20Z</dcterms:modified>
</cp:coreProperties>
</file>