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24384000" cy="1371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7" descr="Google Shape;30;p34"/>
          <p:cNvPicPr/>
          <p:nvPr/>
        </p:nvPicPr>
        <p:blipFill>
          <a:blip r:embed="rId2"/>
          <a:stretch/>
        </p:blipFill>
        <p:spPr>
          <a:xfrm>
            <a:off x="19802880" y="864000"/>
            <a:ext cx="3771720" cy="76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Google Shape;11;p8" descr="背景.png"/>
          <p:cNvPicPr/>
          <p:nvPr/>
        </p:nvPicPr>
        <p:blipFill>
          <a:blip r:embed="rId3"/>
          <a:stretch/>
        </p:blipFill>
        <p:spPr>
          <a:xfrm>
            <a:off x="0" y="0"/>
            <a:ext cx="24383160" cy="13715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1"/>
          </p:nvPr>
        </p:nvSpPr>
        <p:spPr>
          <a:xfrm>
            <a:off x="11785680" y="12539160"/>
            <a:ext cx="5688720" cy="3463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单击以</a:t>
            </a: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编辑标</a:t>
            </a: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题文本</a:t>
            </a: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格式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第三提纲级别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第四提纲级别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;p7" descr="Google Shape;30;p34"/>
          <p:cNvPicPr/>
          <p:nvPr/>
        </p:nvPicPr>
        <p:blipFill>
          <a:blip r:embed="rId2"/>
          <a:stretch/>
        </p:blipFill>
        <p:spPr>
          <a:xfrm>
            <a:off x="19802880" y="864000"/>
            <a:ext cx="3771720" cy="76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" name="Google Shape;14;p9" descr="Image"/>
          <p:cNvPicPr/>
          <p:nvPr/>
        </p:nvPicPr>
        <p:blipFill>
          <a:blip r:embed="rId3">
            <a:alphaModFix amt="69000"/>
          </a:blip>
          <a:stretch/>
        </p:blipFill>
        <p:spPr>
          <a:xfrm>
            <a:off x="-43920" y="-25560"/>
            <a:ext cx="24467400" cy="13766040"/>
          </a:xfrm>
          <a:prstGeom prst="rect">
            <a:avLst/>
          </a:prstGeom>
          <a:noFill/>
          <a:ln w="25400">
            <a:solidFill>
              <a:srgbClr val="dddddd"/>
            </a:solidFill>
            <a:miter/>
          </a:ln>
        </p:spPr>
      </p:pic>
      <p:pic>
        <p:nvPicPr>
          <p:cNvPr id="7" name="Google Shape;15;p9" descr="Google Shape;30;p34"/>
          <p:cNvPicPr/>
          <p:nvPr/>
        </p:nvPicPr>
        <p:blipFill>
          <a:blip r:embed="rId4"/>
          <a:stretch/>
        </p:blipFill>
        <p:spPr>
          <a:xfrm>
            <a:off x="19802880" y="864000"/>
            <a:ext cx="3771720" cy="76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sldNum" idx="2"/>
          </p:nvPr>
        </p:nvSpPr>
        <p:spPr>
          <a:xfrm>
            <a:off x="11785680" y="12539160"/>
            <a:ext cx="5688720" cy="3463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单击以编辑标题文本格式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第三提纲级别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第四提纲级别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拷贝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;p7" descr="Google Shape;30;p34"/>
          <p:cNvPicPr/>
          <p:nvPr/>
        </p:nvPicPr>
        <p:blipFill>
          <a:blip r:embed="rId2"/>
          <a:stretch/>
        </p:blipFill>
        <p:spPr>
          <a:xfrm>
            <a:off x="19802880" y="864000"/>
            <a:ext cx="3771720" cy="76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Google Shape;18;p10" descr="背景.png"/>
          <p:cNvPicPr/>
          <p:nvPr/>
        </p:nvPicPr>
        <p:blipFill>
          <a:blip r:embed="rId3"/>
          <a:stretch/>
        </p:blipFill>
        <p:spPr>
          <a:xfrm>
            <a:off x="0" y="0"/>
            <a:ext cx="24383160" cy="13715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oogle Shape;19;p10" descr="Image"/>
          <p:cNvPicPr/>
          <p:nvPr/>
        </p:nvPicPr>
        <p:blipFill>
          <a:blip r:embed="rId4"/>
          <a:stretch/>
        </p:blipFill>
        <p:spPr>
          <a:xfrm>
            <a:off x="20401200" y="-59400"/>
            <a:ext cx="4154760" cy="1112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" name="Google Shape;20;p10" descr="Google Shape;30;p34"/>
          <p:cNvPicPr/>
          <p:nvPr/>
        </p:nvPicPr>
        <p:blipFill>
          <a:blip r:embed="rId5"/>
          <a:stretch/>
        </p:blipFill>
        <p:spPr>
          <a:xfrm>
            <a:off x="19802880" y="864000"/>
            <a:ext cx="3771720" cy="76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11785680" y="12539160"/>
            <a:ext cx="5688720" cy="3463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单击以编辑标题文本格式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第三提纲级别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第四提纲级别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标题与项目符号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6;p7" descr="Google Shape;30;p34"/>
          <p:cNvPicPr/>
          <p:nvPr/>
        </p:nvPicPr>
        <p:blipFill>
          <a:blip r:embed="rId2"/>
          <a:stretch/>
        </p:blipFill>
        <p:spPr>
          <a:xfrm>
            <a:off x="19802880" y="864000"/>
            <a:ext cx="3771720" cy="76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4"/>
          </p:nvPr>
        </p:nvSpPr>
        <p:spPr>
          <a:xfrm>
            <a:off x="11785680" y="12539160"/>
            <a:ext cx="5688720" cy="3463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单击以编辑标题文本格式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520" cy="79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第三提纲级别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第四提纲级别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拷贝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6;p7" descr="Google Shape;30;p34"/>
          <p:cNvPicPr/>
          <p:nvPr/>
        </p:nvPicPr>
        <p:blipFill>
          <a:blip r:embed="rId2"/>
          <a:stretch/>
        </p:blipFill>
        <p:spPr>
          <a:xfrm>
            <a:off x="19802880" y="864000"/>
            <a:ext cx="3771720" cy="76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" name="Google Shape;25;p12" descr="背景.png"/>
          <p:cNvPicPr/>
          <p:nvPr/>
        </p:nvPicPr>
        <p:blipFill>
          <a:blip r:embed="rId3"/>
          <a:stretch/>
        </p:blipFill>
        <p:spPr>
          <a:xfrm>
            <a:off x="0" y="0"/>
            <a:ext cx="24383160" cy="13715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" name="Google Shape;26;p12" descr="Image"/>
          <p:cNvPicPr/>
          <p:nvPr/>
        </p:nvPicPr>
        <p:blipFill>
          <a:blip r:embed="rId4"/>
          <a:stretch/>
        </p:blipFill>
        <p:spPr>
          <a:xfrm>
            <a:off x="20401200" y="-59400"/>
            <a:ext cx="4154760" cy="1112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Google Shape;27;p12" descr="Google Shape;30;p34"/>
          <p:cNvPicPr/>
          <p:nvPr/>
        </p:nvPicPr>
        <p:blipFill>
          <a:blip r:embed="rId5"/>
          <a:stretch/>
        </p:blipFill>
        <p:spPr>
          <a:xfrm>
            <a:off x="19802880" y="864000"/>
            <a:ext cx="3771720" cy="76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Google Shape;28;p12"/>
          <p:cNvSpPr/>
          <p:nvPr/>
        </p:nvSpPr>
        <p:spPr>
          <a:xfrm>
            <a:off x="1779480" y="5613120"/>
            <a:ext cx="9156600" cy="21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0" strike="noStrike" u="none">
                <a:solidFill>
                  <a:srgbClr val="040e27"/>
                </a:solidFill>
                <a:effectLst/>
                <a:uFillTx/>
                <a:latin typeface="Helvetica Neue"/>
                <a:ea typeface="Helvetica Neue"/>
              </a:rPr>
              <a:t>Thank you</a:t>
            </a:r>
            <a:r>
              <a:rPr b="1" lang="zh-CN" sz="12000" strike="noStrike" u="none">
                <a:solidFill>
                  <a:srgbClr val="040e27"/>
                </a:solidFill>
                <a:effectLst/>
                <a:uFillTx/>
                <a:latin typeface="Helvetica Neue"/>
                <a:ea typeface="Helvetica Neue"/>
              </a:rPr>
              <a:t>！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sldNum" idx="5"/>
          </p:nvPr>
        </p:nvSpPr>
        <p:spPr>
          <a:xfrm>
            <a:off x="11785680" y="12539160"/>
            <a:ext cx="5688720" cy="3463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5720" bIns="4572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4;p1"/>
          <p:cNvSpPr/>
          <p:nvPr/>
        </p:nvSpPr>
        <p:spPr>
          <a:xfrm>
            <a:off x="1679040" y="9067680"/>
            <a:ext cx="577836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CN" sz="4800" strike="noStrike" u="none">
                <a:solidFill>
                  <a:srgbClr val="010e29"/>
                </a:solidFill>
                <a:effectLst/>
                <a:uFillTx/>
                <a:latin typeface="PingFang SC Medium"/>
                <a:ea typeface="PingFang SC Medium"/>
              </a:rPr>
              <a:t>黎泽仁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Google Shape;35;p1"/>
          <p:cNvSpPr/>
          <p:nvPr/>
        </p:nvSpPr>
        <p:spPr>
          <a:xfrm>
            <a:off x="1510200" y="6204240"/>
            <a:ext cx="12204000" cy="2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0" name="Google Shape;36;p1"/>
          <p:cNvSpPr/>
          <p:nvPr/>
        </p:nvSpPr>
        <p:spPr>
          <a:xfrm>
            <a:off x="1510200" y="3833640"/>
            <a:ext cx="22087800" cy="44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en-US" sz="120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Helvetica Neue"/>
              </a:rPr>
              <a:t>Databend 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en-US" sz="120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Helvetica Neue"/>
              </a:rPr>
              <a:t>N-Gram Index </a:t>
            </a:r>
            <a:r>
              <a:rPr b="0" lang="zh-CN" sz="12000" strike="noStrike" u="none">
                <a:solidFill>
                  <a:srgbClr val="010e29"/>
                </a:solidFill>
                <a:effectLst/>
                <a:uFillTx/>
                <a:latin typeface="PingFang SC Medium"/>
                <a:ea typeface="PingFang SC Medium"/>
              </a:rPr>
              <a:t>的设计与实现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1" name="Google Shape;37;p1" descr="Google Shape;30;p34"/>
          <p:cNvPicPr/>
          <p:nvPr/>
        </p:nvPicPr>
        <p:blipFill>
          <a:blip r:embed="rId1"/>
          <a:stretch/>
        </p:blipFill>
        <p:spPr>
          <a:xfrm>
            <a:off x="1510200" y="2811600"/>
            <a:ext cx="3771720" cy="763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69;p4"/>
          <p:cNvSpPr/>
          <p:nvPr/>
        </p:nvSpPr>
        <p:spPr>
          <a:xfrm>
            <a:off x="1029240" y="1627920"/>
            <a:ext cx="22438440" cy="10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BloomFilter</a:t>
            </a:r>
            <a:r>
              <a:rPr b="1" lang="zh-CN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实现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圆角矩形"/>
          <p:cNvSpPr/>
          <p:nvPr/>
        </p:nvSpPr>
        <p:spPr>
          <a:xfrm>
            <a:off x="916920" y="3594600"/>
            <a:ext cx="11326320" cy="8464320"/>
          </a:xfrm>
          <a:prstGeom prst="roundRect">
            <a:avLst>
              <a:gd name="adj" fmla="val 3581"/>
            </a:avLst>
          </a:prstGeom>
          <a:solidFill>
            <a:srgbClr val="eff5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PingFang SC Medium"/>
                <a:ea typeface="PingFang SC Medium"/>
              </a:rPr>
              <a:t>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圆角矩形"/>
          <p:cNvSpPr/>
          <p:nvPr/>
        </p:nvSpPr>
        <p:spPr>
          <a:xfrm>
            <a:off x="1299960" y="4011120"/>
            <a:ext cx="10509120" cy="2846160"/>
          </a:xfrm>
          <a:prstGeom prst="roundRect">
            <a:avLst>
              <a:gd name="adj" fmla="val 5417"/>
            </a:avLst>
          </a:prstGeom>
          <a:solidFill>
            <a:srgbClr val="ffffff"/>
          </a:solidFill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165" name="小结果集，有本地盘，性能可能提 2-3 倍 218s -&gt; 100s ( 高 IO 低吞吐，例如： 高 IO 盘： 16000 IPOS,  350MB 吞吐）"/>
          <p:cNvSpPr/>
          <p:nvPr/>
        </p:nvSpPr>
        <p:spPr>
          <a:xfrm>
            <a:off x="1534680" y="4152240"/>
            <a:ext cx="9773280" cy="2409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825480">
              <a:lnSpc>
                <a:spcPct val="140000"/>
              </a:lnSpc>
              <a:spcBef>
                <a:spcPts val="1500"/>
              </a:spcBef>
            </a:pP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N-Gram Index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使用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Split Block Bloom Filter(SBBF)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，它是在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Go ogle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的论文《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Engineering a Concurrent Bloom Filter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》中提出的，主要用于提升布隆过滤器在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CPU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缓存和并发环境下的表现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圆角矩形"/>
          <p:cNvSpPr/>
          <p:nvPr/>
        </p:nvSpPr>
        <p:spPr>
          <a:xfrm>
            <a:off x="1278360" y="7074360"/>
            <a:ext cx="10531440" cy="4611960"/>
          </a:xfrm>
          <a:prstGeom prst="roundRect">
            <a:avLst>
              <a:gd name="adj" fmla="val 3938"/>
            </a:avLst>
          </a:prstGeom>
          <a:solidFill>
            <a:srgbClr val="ffffff"/>
          </a:solidFill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167" name="大结果集，有本地盘，反尔会慢 2-3 倍  310s -&gt; 500s  （高并发 4000，高吞吐：40Gb，有一定的延迟, 到 10 台机器，平均能到 40000/10/8 ~= 500MB 吞吐）"/>
          <p:cNvSpPr/>
          <p:nvPr/>
        </p:nvSpPr>
        <p:spPr>
          <a:xfrm>
            <a:off x="1512720" y="7216200"/>
            <a:ext cx="10006200" cy="418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825480">
              <a:lnSpc>
                <a:spcPct val="140000"/>
              </a:lnSpc>
              <a:spcBef>
                <a:spcPts val="1500"/>
              </a:spcBef>
            </a:pP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Databend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中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BloomIndex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默认使用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XOR8Filter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，而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N-Gram Index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使用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SBBF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的原因是，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N-Gram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这样的切分算法在针对较大字符串时，可能切分出较多的子字符串，这导致需要插入到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 Filter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中的数据量增大许多倍，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XOR8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是保持指定假阳率情况下动态根据数据量进行扩容，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 Filter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的文件过大，导致即使数据过滤大部分后，反而因为加载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 Filter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文件过久造成查询耗时更长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圆角矩形"/>
          <p:cNvSpPr/>
          <p:nvPr/>
        </p:nvSpPr>
        <p:spPr>
          <a:xfrm>
            <a:off x="12972240" y="3700800"/>
            <a:ext cx="10641960" cy="8283600"/>
          </a:xfrm>
          <a:prstGeom prst="roundRect">
            <a:avLst>
              <a:gd name="adj" fmla="val 3583"/>
            </a:avLst>
          </a:prstGeom>
          <a:noFill/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pic>
        <p:nvPicPr>
          <p:cNvPr id="169" name="图片 1" descr=""/>
          <p:cNvPicPr/>
          <p:nvPr/>
        </p:nvPicPr>
        <p:blipFill>
          <a:blip r:embed="rId1"/>
          <a:stretch/>
        </p:blipFill>
        <p:spPr>
          <a:xfrm>
            <a:off x="13244760" y="3977640"/>
            <a:ext cx="10158120" cy="7691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07;g2b00474f244_0_122"/>
          <p:cNvSpPr/>
          <p:nvPr/>
        </p:nvSpPr>
        <p:spPr>
          <a:xfrm>
            <a:off x="1488960" y="5681880"/>
            <a:ext cx="17186040" cy="22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</a:pPr>
            <a:r>
              <a:rPr b="1" lang="en-US" sz="12000" strike="noStrike" u="none">
                <a:solidFill>
                  <a:srgbClr val="010e29"/>
                </a:solidFill>
                <a:effectLst/>
                <a:uFillTx/>
                <a:latin typeface="PingFang SC Semibold"/>
                <a:ea typeface="PingFang SC Semibold"/>
              </a:rPr>
              <a:t>N-Gram Index </a:t>
            </a:r>
            <a:r>
              <a:rPr b="1" lang="zh-CN" sz="12000" strike="noStrike" u="none">
                <a:solidFill>
                  <a:srgbClr val="010e29"/>
                </a:solidFill>
                <a:effectLst/>
                <a:uFillTx/>
                <a:latin typeface="PingFang SC Semibold"/>
                <a:ea typeface="PingFang SC Semibold"/>
              </a:rPr>
              <a:t>使用演示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Google Shape;108;g2b00474f244_0_122"/>
          <p:cNvSpPr/>
          <p:nvPr/>
        </p:nvSpPr>
        <p:spPr>
          <a:xfrm>
            <a:off x="1488960" y="3801240"/>
            <a:ext cx="720180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000" strike="noStrike" u="none">
                <a:solidFill>
                  <a:srgbClr val="0173f6"/>
                </a:solidFill>
                <a:effectLst/>
                <a:uFillTx/>
                <a:latin typeface="Helvetica Neue"/>
                <a:ea typeface="Helvetica Neue"/>
              </a:rPr>
              <a:t>Part 3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圆角矩形"/>
          <p:cNvSpPr/>
          <p:nvPr/>
        </p:nvSpPr>
        <p:spPr>
          <a:xfrm>
            <a:off x="15353640" y="6282000"/>
            <a:ext cx="8256240" cy="6064200"/>
          </a:xfrm>
          <a:prstGeom prst="roundRect">
            <a:avLst>
              <a:gd name="adj" fmla="val 1036"/>
            </a:avLst>
          </a:prstGeom>
          <a:solidFill>
            <a:srgbClr val="fafafb"/>
          </a:solidFill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73" name="Google Shape;69;p4"/>
          <p:cNvSpPr/>
          <p:nvPr/>
        </p:nvSpPr>
        <p:spPr>
          <a:xfrm>
            <a:off x="1029240" y="1627920"/>
            <a:ext cx="22438440" cy="11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CN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创建被索引的表：</a:t>
            </a:r>
            <a:r>
              <a:rPr b="1" lang="en-US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amazon_reviews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圆角矩形"/>
          <p:cNvSpPr/>
          <p:nvPr/>
        </p:nvSpPr>
        <p:spPr>
          <a:xfrm>
            <a:off x="15352920" y="3299400"/>
            <a:ext cx="8255520" cy="2801520"/>
          </a:xfrm>
          <a:prstGeom prst="roundRect">
            <a:avLst>
              <a:gd name="adj" fmla="val 2535"/>
            </a:avLst>
          </a:prstGeom>
          <a:solidFill>
            <a:srgbClr val="eff5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175" name="圆角矩形"/>
          <p:cNvSpPr/>
          <p:nvPr/>
        </p:nvSpPr>
        <p:spPr>
          <a:xfrm>
            <a:off x="936000" y="3309120"/>
            <a:ext cx="14208120" cy="9001800"/>
          </a:xfrm>
          <a:prstGeom prst="roundRect">
            <a:avLst>
              <a:gd name="adj" fmla="val 1036"/>
            </a:avLst>
          </a:prstGeom>
          <a:solidFill>
            <a:srgbClr val="fafafb"/>
          </a:solidFill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76" name="Databend 内置表级增量捕获，包含： Insert、update、delete 等动作…"/>
          <p:cNvSpPr/>
          <p:nvPr/>
        </p:nvSpPr>
        <p:spPr>
          <a:xfrm>
            <a:off x="15801840" y="3872880"/>
            <a:ext cx="7419240" cy="1549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40000"/>
              </a:lnSpc>
              <a:spcBef>
                <a:spcPts val="4000"/>
              </a:spcBef>
            </a:pP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amazon_reviews 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数据集包含超过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1.5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亿条亚马逊产品的客户评论。数据存储在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AWS S3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中的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snappy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压缩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Parquet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文件中，总大小为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49GB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（压缩后）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7" name="图片 0" descr=""/>
          <p:cNvPicPr/>
          <p:nvPr/>
        </p:nvPicPr>
        <p:blipFill>
          <a:blip r:embed="rId1"/>
          <a:stretch/>
        </p:blipFill>
        <p:spPr>
          <a:xfrm>
            <a:off x="1102320" y="3474000"/>
            <a:ext cx="13805280" cy="8598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8" name="图片 1" descr=""/>
          <p:cNvPicPr/>
          <p:nvPr/>
        </p:nvPicPr>
        <p:blipFill>
          <a:blip r:embed="rId2"/>
          <a:stretch/>
        </p:blipFill>
        <p:spPr>
          <a:xfrm>
            <a:off x="17736120" y="6425640"/>
            <a:ext cx="3532320" cy="5765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圆角矩形"/>
          <p:cNvSpPr/>
          <p:nvPr/>
        </p:nvSpPr>
        <p:spPr>
          <a:xfrm>
            <a:off x="13632120" y="3299400"/>
            <a:ext cx="10055160" cy="9011160"/>
          </a:xfrm>
          <a:prstGeom prst="roundRect">
            <a:avLst>
              <a:gd name="adj" fmla="val 2535"/>
            </a:avLst>
          </a:prstGeom>
          <a:solidFill>
            <a:srgbClr val="eff5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180" name="Google Shape;69;p4"/>
          <p:cNvSpPr/>
          <p:nvPr/>
        </p:nvSpPr>
        <p:spPr>
          <a:xfrm>
            <a:off x="1029240" y="1627920"/>
            <a:ext cx="22438440" cy="11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CN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使用</a:t>
            </a:r>
            <a:r>
              <a:rPr b="1" lang="en-US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N-Gram</a:t>
            </a:r>
            <a:r>
              <a:rPr b="1" lang="zh-CN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进行数据过滤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Google Shape;70;p4"/>
          <p:cNvSpPr/>
          <p:nvPr/>
        </p:nvSpPr>
        <p:spPr>
          <a:xfrm>
            <a:off x="14208120" y="4050000"/>
            <a:ext cx="8744400" cy="54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457200">
              <a:lnSpc>
                <a:spcPct val="200000"/>
              </a:lnSpc>
              <a:spcBef>
                <a:spcPts val="1199"/>
              </a:spcBef>
              <a:buClr>
                <a:srgbClr val="0c162b"/>
              </a:buClr>
              <a:buFont typeface="Arial"/>
              <a:buChar char="•"/>
            </a:pP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查询加速超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10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倍：使用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N-Gram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后耗时从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13s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降至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1.1s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200000"/>
              </a:lnSpc>
              <a:spcBef>
                <a:spcPts val="1199"/>
              </a:spcBef>
              <a:buClr>
                <a:srgbClr val="0c162b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IO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开销显著降低：使用数据量从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52.91GibB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降为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444MiB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200000"/>
              </a:lnSpc>
              <a:spcBef>
                <a:spcPts val="1199"/>
              </a:spcBef>
              <a:buClr>
                <a:srgbClr val="0c162b"/>
              </a:buClr>
              <a:buFont typeface="Arial"/>
              <a:buChar char="•"/>
            </a:pP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更少的行扫描：答复减少相关数据行的计算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圆角矩形"/>
          <p:cNvSpPr/>
          <p:nvPr/>
        </p:nvSpPr>
        <p:spPr>
          <a:xfrm>
            <a:off x="936000" y="3309120"/>
            <a:ext cx="12317760" cy="9001800"/>
          </a:xfrm>
          <a:prstGeom prst="roundRect">
            <a:avLst>
              <a:gd name="adj" fmla="val 1036"/>
            </a:avLst>
          </a:prstGeom>
          <a:solidFill>
            <a:srgbClr val="fafafb"/>
          </a:solidFill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pic>
        <p:nvPicPr>
          <p:cNvPr id="183" name="图片 0" descr=""/>
          <p:cNvPicPr/>
          <p:nvPr/>
        </p:nvPicPr>
        <p:blipFill>
          <a:blip r:embed="rId1"/>
          <a:stretch/>
        </p:blipFill>
        <p:spPr>
          <a:xfrm>
            <a:off x="1102320" y="3474000"/>
            <a:ext cx="11829240" cy="8610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07;g2b00474f244_0_122"/>
          <p:cNvSpPr/>
          <p:nvPr/>
        </p:nvSpPr>
        <p:spPr>
          <a:xfrm>
            <a:off x="1488960" y="5681880"/>
            <a:ext cx="17186040" cy="22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</a:pPr>
            <a:r>
              <a:rPr b="1" lang="zh-CN" sz="12000" strike="noStrike" u="none">
                <a:solidFill>
                  <a:srgbClr val="010e29"/>
                </a:solidFill>
                <a:effectLst/>
                <a:uFillTx/>
                <a:latin typeface="PingFang SC Semibold"/>
                <a:ea typeface="PingFang SC Semibold"/>
              </a:rPr>
              <a:t>总结与技巧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Google Shape;108;g2b00474f244_0_122"/>
          <p:cNvSpPr/>
          <p:nvPr/>
        </p:nvSpPr>
        <p:spPr>
          <a:xfrm>
            <a:off x="1488960" y="3801240"/>
            <a:ext cx="72018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000" strike="noStrike" u="none">
                <a:solidFill>
                  <a:srgbClr val="0173f6"/>
                </a:solidFill>
                <a:effectLst/>
                <a:uFillTx/>
                <a:latin typeface="Helvetica Neue"/>
                <a:ea typeface="Helvetica Neue"/>
              </a:rPr>
              <a:t>Part 4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69;p4"/>
          <p:cNvSpPr/>
          <p:nvPr/>
        </p:nvSpPr>
        <p:spPr>
          <a:xfrm>
            <a:off x="1029240" y="1627920"/>
            <a:ext cx="22438440" cy="11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zh-CN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总结与技巧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圆角矩形"/>
          <p:cNvSpPr/>
          <p:nvPr/>
        </p:nvSpPr>
        <p:spPr>
          <a:xfrm>
            <a:off x="1038240" y="4842000"/>
            <a:ext cx="22570200" cy="2192400"/>
          </a:xfrm>
          <a:prstGeom prst="roundRect">
            <a:avLst>
              <a:gd name="adj" fmla="val 5359"/>
            </a:avLst>
          </a:prstGeom>
          <a:solidFill>
            <a:srgbClr val="eff5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188" name="如果只是单一场景解决这个问题增加 Databend 的成本，可以认为主要是存储成本， 平时的写入节点可以保留 2-4 个即可，每月成本： 6000元左右。"/>
          <p:cNvSpPr/>
          <p:nvPr/>
        </p:nvSpPr>
        <p:spPr>
          <a:xfrm>
            <a:off x="1534680" y="5130000"/>
            <a:ext cx="21513240" cy="1645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Databend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支持 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N-Gram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索引，使其成为构建高性能、可扩展、且成本效益突出的文本检索系统的理想选择。它能够有效解决传统数据库在处理大规模模糊查询、全文搜索以及复杂 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LIKE 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模式匹配中的性能瓶颈，为文本分析与检索类应用提供强大的查询加速能力与灵活性，尤其适用于云原生场景下对实时性和资源效率的双重要求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Databend 的强项:"/>
          <p:cNvSpPr/>
          <p:nvPr/>
        </p:nvSpPr>
        <p:spPr>
          <a:xfrm>
            <a:off x="1062360" y="3600000"/>
            <a:ext cx="915120" cy="878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60000"/>
              </a:lnSpc>
            </a:pPr>
            <a:r>
              <a:rPr b="0" lang="zh-CN" sz="3600" strike="noStrike" u="none">
                <a:solidFill>
                  <a:srgbClr val="3173ea"/>
                </a:solidFill>
                <a:effectLst/>
                <a:uFillTx/>
                <a:latin typeface="PingFang SC Semibold"/>
                <a:ea typeface="PingFang SC Semibold"/>
              </a:rPr>
              <a:t>总结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圆角矩形"/>
          <p:cNvSpPr/>
          <p:nvPr/>
        </p:nvSpPr>
        <p:spPr>
          <a:xfrm>
            <a:off x="1080000" y="8924760"/>
            <a:ext cx="22570200" cy="3494880"/>
          </a:xfrm>
          <a:prstGeom prst="roundRect">
            <a:avLst>
              <a:gd name="adj" fmla="val 5359"/>
            </a:avLst>
          </a:prstGeom>
          <a:solidFill>
            <a:srgbClr val="eff5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191" name="如果只是单一场景解决这个问题增加 Databend 的成本，可以认为主要是存储成本， 平时的写入节点可以保留 2-4 个即可，每月成本： 6000元左右。"/>
          <p:cNvSpPr/>
          <p:nvPr/>
        </p:nvSpPr>
        <p:spPr>
          <a:xfrm>
            <a:off x="1534680" y="8979480"/>
            <a:ext cx="21513240" cy="3251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5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1.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根据被索引的数据选择适当的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gram_size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例如：身份证这类子串重复性较高的数据可以适当将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gram_size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提高到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8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以上而避免子串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hash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冲突频繁而索引效果不佳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例：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select * from table where id like '%110105199003079999%' 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（随机身份证）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2001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2.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当子串重复可能性低时，根据数据量以及大概的平均数据行长度而提高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bloom_size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， 提供更大的空间减少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hash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冲突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(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过大的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bloom_size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反而影响加载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Filter</a:t>
            </a:r>
            <a:r>
              <a:rPr b="0" lang="zh-CN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的速度</a:t>
            </a:r>
            <a:r>
              <a:rPr b="0" lang="en-US" sz="24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Databend 的强项:"/>
          <p:cNvSpPr/>
          <p:nvPr/>
        </p:nvSpPr>
        <p:spPr>
          <a:xfrm>
            <a:off x="1062360" y="7380000"/>
            <a:ext cx="915120" cy="878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60000"/>
              </a:lnSpc>
            </a:pPr>
            <a:r>
              <a:rPr b="0" lang="zh-CN" sz="3600" strike="noStrike" u="none">
                <a:solidFill>
                  <a:srgbClr val="3173ea"/>
                </a:solidFill>
                <a:effectLst/>
                <a:uFillTx/>
                <a:latin typeface="PingFang SC Semibold"/>
                <a:ea typeface="PingFang SC Semibold"/>
              </a:rPr>
              <a:t>技巧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42;p2"/>
          <p:cNvSpPr/>
          <p:nvPr/>
        </p:nvSpPr>
        <p:spPr>
          <a:xfrm>
            <a:off x="9653040" y="4080600"/>
            <a:ext cx="7637040" cy="95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800" strike="noStrike" u="none">
                <a:solidFill>
                  <a:srgbClr val="010e29"/>
                </a:solidFill>
                <a:effectLst/>
                <a:uFillTx/>
                <a:latin typeface="Poppins Medium"/>
                <a:ea typeface="Arial"/>
              </a:rPr>
              <a:t>N-Gram Index</a:t>
            </a:r>
            <a:r>
              <a:rPr b="0" lang="en-US" sz="3800" strike="noStrike" u="none">
                <a:solidFill>
                  <a:srgbClr val="010e29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zh-CN" sz="3800" strike="noStrike" u="none">
                <a:solidFill>
                  <a:srgbClr val="010e29"/>
                </a:solidFill>
                <a:effectLst/>
                <a:uFillTx/>
                <a:latin typeface="PingFang SC Medium"/>
                <a:ea typeface="PingFang SC Medium"/>
              </a:rPr>
              <a:t>简介</a:t>
            </a:r>
            <a:endParaRPr b="0" lang="en-US" sz="3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Google Shape;43;p2"/>
          <p:cNvSpPr/>
          <p:nvPr/>
        </p:nvSpPr>
        <p:spPr>
          <a:xfrm>
            <a:off x="8416440" y="4010760"/>
            <a:ext cx="821520" cy="821520"/>
          </a:xfrm>
          <a:prstGeom prst="roundRect">
            <a:avLst>
              <a:gd name="adj" fmla="val 15000"/>
            </a:avLst>
          </a:prstGeom>
          <a:noFill/>
          <a:ln w="254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10e29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4" name="Google Shape;44;p2"/>
          <p:cNvSpPr/>
          <p:nvPr/>
        </p:nvSpPr>
        <p:spPr>
          <a:xfrm>
            <a:off x="8524440" y="4104360"/>
            <a:ext cx="605160" cy="6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200" strike="noStrike" u="none">
                <a:solidFill>
                  <a:srgbClr val="010e29"/>
                </a:solidFill>
                <a:effectLst/>
                <a:uFillTx/>
                <a:latin typeface="Helvetica Neue"/>
                <a:ea typeface="Helvetica Neue"/>
              </a:rPr>
              <a:t>01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Google Shape;45;p2"/>
          <p:cNvSpPr/>
          <p:nvPr/>
        </p:nvSpPr>
        <p:spPr>
          <a:xfrm>
            <a:off x="9653040" y="5522040"/>
            <a:ext cx="7637040" cy="95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</a:pPr>
            <a:r>
              <a:rPr b="0" lang="en-US" sz="3800" strike="noStrike" u="none">
                <a:solidFill>
                  <a:srgbClr val="010e29"/>
                </a:solidFill>
                <a:effectLst/>
                <a:uFillTx/>
                <a:latin typeface="Poppins Medium"/>
                <a:ea typeface="Arial"/>
              </a:rPr>
              <a:t>N-Gram Index</a:t>
            </a:r>
            <a:r>
              <a:rPr b="0" lang="en-US" sz="3800" strike="noStrike" u="none">
                <a:solidFill>
                  <a:srgbClr val="010e29"/>
                </a:solidFill>
                <a:effectLst/>
                <a:uFillTx/>
                <a:latin typeface="Poppins Medium"/>
                <a:ea typeface="Helvetica Neue"/>
              </a:rPr>
              <a:t> </a:t>
            </a:r>
            <a:r>
              <a:rPr b="0" lang="zh-CN" sz="3800" strike="noStrike" u="none">
                <a:solidFill>
                  <a:srgbClr val="010e29"/>
                </a:solidFill>
                <a:effectLst/>
                <a:uFillTx/>
                <a:latin typeface="PingFang SC Medium"/>
                <a:ea typeface="PingFang SC Medium"/>
              </a:rPr>
              <a:t>索引实现</a:t>
            </a:r>
            <a:endParaRPr b="0" lang="en-US" sz="3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Google Shape;46;p2"/>
          <p:cNvSpPr/>
          <p:nvPr/>
        </p:nvSpPr>
        <p:spPr>
          <a:xfrm>
            <a:off x="8416440" y="5452200"/>
            <a:ext cx="821520" cy="821520"/>
          </a:xfrm>
          <a:prstGeom prst="roundRect">
            <a:avLst>
              <a:gd name="adj" fmla="val 15000"/>
            </a:avLst>
          </a:prstGeom>
          <a:noFill/>
          <a:ln w="254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10e29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7" name="Google Shape;47;p2"/>
          <p:cNvSpPr/>
          <p:nvPr/>
        </p:nvSpPr>
        <p:spPr>
          <a:xfrm>
            <a:off x="8524440" y="5545800"/>
            <a:ext cx="605160" cy="6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200" strike="noStrike" u="none">
                <a:solidFill>
                  <a:srgbClr val="010e29"/>
                </a:solidFill>
                <a:effectLst/>
                <a:uFillTx/>
                <a:latin typeface="Helvetica Neue"/>
                <a:ea typeface="Helvetica Neue"/>
              </a:rPr>
              <a:t>02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Google Shape;48;p2"/>
          <p:cNvSpPr/>
          <p:nvPr/>
        </p:nvSpPr>
        <p:spPr>
          <a:xfrm>
            <a:off x="9653040" y="6966000"/>
            <a:ext cx="7637040" cy="95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</a:pPr>
            <a:r>
              <a:rPr b="0" lang="en-US" sz="3800" strike="noStrike" u="none">
                <a:solidFill>
                  <a:srgbClr val="010e29"/>
                </a:solidFill>
                <a:effectLst/>
                <a:uFillTx/>
                <a:latin typeface="Poppins Medium"/>
                <a:ea typeface="Arial"/>
              </a:rPr>
              <a:t>N-Gram Index </a:t>
            </a:r>
            <a:r>
              <a:rPr b="0" lang="zh-CN" sz="3800" strike="noStrike" u="none">
                <a:solidFill>
                  <a:srgbClr val="010e29"/>
                </a:solidFill>
                <a:effectLst/>
                <a:uFillTx/>
                <a:latin typeface="PingFang SC Medium"/>
                <a:ea typeface="PingFang SC Medium"/>
              </a:rPr>
              <a:t>使用演示</a:t>
            </a:r>
            <a:endParaRPr b="0" lang="en-US" sz="3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Google Shape;49;p2"/>
          <p:cNvSpPr/>
          <p:nvPr/>
        </p:nvSpPr>
        <p:spPr>
          <a:xfrm>
            <a:off x="8416440" y="6896160"/>
            <a:ext cx="821520" cy="821520"/>
          </a:xfrm>
          <a:prstGeom prst="roundRect">
            <a:avLst>
              <a:gd name="adj" fmla="val 15000"/>
            </a:avLst>
          </a:prstGeom>
          <a:noFill/>
          <a:ln w="254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10e29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0" name="Google Shape;50;p2"/>
          <p:cNvSpPr/>
          <p:nvPr/>
        </p:nvSpPr>
        <p:spPr>
          <a:xfrm>
            <a:off x="8524440" y="6989760"/>
            <a:ext cx="605160" cy="6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200" strike="noStrike" u="none">
                <a:solidFill>
                  <a:srgbClr val="010e29"/>
                </a:solidFill>
                <a:effectLst/>
                <a:uFillTx/>
                <a:latin typeface="Helvetica Neue"/>
                <a:ea typeface="Helvetica Neue"/>
              </a:rPr>
              <a:t>03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Google Shape;51;p2"/>
          <p:cNvSpPr/>
          <p:nvPr/>
        </p:nvSpPr>
        <p:spPr>
          <a:xfrm>
            <a:off x="9653040" y="8410320"/>
            <a:ext cx="7637040" cy="95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</a:pPr>
            <a:r>
              <a:rPr b="0" lang="zh-CN" sz="3800" strike="noStrike" u="none">
                <a:solidFill>
                  <a:srgbClr val="010e29"/>
                </a:solidFill>
                <a:effectLst/>
                <a:uFillTx/>
                <a:latin typeface="PingFang SC Medium"/>
                <a:ea typeface="PingFang SC Medium"/>
              </a:rPr>
              <a:t>总结与技巧</a:t>
            </a:r>
            <a:endParaRPr b="0" lang="en-US" sz="3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Google Shape;52;p2"/>
          <p:cNvSpPr/>
          <p:nvPr/>
        </p:nvSpPr>
        <p:spPr>
          <a:xfrm>
            <a:off x="8416440" y="8340480"/>
            <a:ext cx="821520" cy="821520"/>
          </a:xfrm>
          <a:prstGeom prst="roundRect">
            <a:avLst>
              <a:gd name="adj" fmla="val 15000"/>
            </a:avLst>
          </a:prstGeom>
          <a:noFill/>
          <a:ln w="25400">
            <a:solidFill>
              <a:srgbClr val="00000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10e29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3" name="Google Shape;53;p2"/>
          <p:cNvSpPr/>
          <p:nvPr/>
        </p:nvSpPr>
        <p:spPr>
          <a:xfrm>
            <a:off x="8524440" y="8434080"/>
            <a:ext cx="605160" cy="6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200" strike="noStrike" u="none">
                <a:solidFill>
                  <a:srgbClr val="010e29"/>
                </a:solidFill>
                <a:effectLst/>
                <a:uFillTx/>
                <a:latin typeface="Helvetica Neue"/>
                <a:ea typeface="Helvetica Neue"/>
              </a:rPr>
              <a:t>04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Google Shape;57;p2"/>
          <p:cNvSpPr/>
          <p:nvPr/>
        </p:nvSpPr>
        <p:spPr>
          <a:xfrm>
            <a:off x="1488960" y="3801240"/>
            <a:ext cx="444960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000" strike="noStrike" u="none">
                <a:solidFill>
                  <a:srgbClr val="010e29"/>
                </a:solidFill>
                <a:effectLst/>
                <a:uFillTx/>
                <a:latin typeface="Helvetica Neue"/>
                <a:ea typeface="Helvetica Neue"/>
              </a:rPr>
              <a:t>Content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Google Shape;58;p2"/>
          <p:cNvSpPr/>
          <p:nvPr/>
        </p:nvSpPr>
        <p:spPr>
          <a:xfrm>
            <a:off x="1628280" y="5380920"/>
            <a:ext cx="2290320" cy="138240"/>
          </a:xfrm>
          <a:prstGeom prst="rect">
            <a:avLst/>
          </a:prstGeom>
          <a:solidFill>
            <a:srgbClr val="0173f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63;p3"/>
          <p:cNvSpPr/>
          <p:nvPr/>
        </p:nvSpPr>
        <p:spPr>
          <a:xfrm>
            <a:off x="1488960" y="5681880"/>
            <a:ext cx="16599600" cy="21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en-US" sz="12000" strike="noStrike" u="none">
                <a:solidFill>
                  <a:srgbClr val="010e29"/>
                </a:solidFill>
                <a:effectLst/>
                <a:uFillTx/>
                <a:latin typeface="Poppins Medium"/>
                <a:ea typeface="Arial"/>
              </a:rPr>
              <a:t>N-Gram Index</a:t>
            </a:r>
            <a:r>
              <a:rPr b="0" lang="en-US" sz="12000" strike="noStrike" u="none">
                <a:solidFill>
                  <a:srgbClr val="010e29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zh-CN" sz="12000" strike="noStrike" u="none">
                <a:solidFill>
                  <a:srgbClr val="010e29"/>
                </a:solidFill>
                <a:effectLst/>
                <a:uFillTx/>
                <a:latin typeface="PingFang SC Medium"/>
                <a:ea typeface="PingFang SC Medium"/>
              </a:rPr>
              <a:t>简介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Google Shape;64;p3"/>
          <p:cNvSpPr/>
          <p:nvPr/>
        </p:nvSpPr>
        <p:spPr>
          <a:xfrm>
            <a:off x="1488960" y="3801240"/>
            <a:ext cx="720180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000" strike="noStrike" u="none">
                <a:solidFill>
                  <a:srgbClr val="0173f6"/>
                </a:solidFill>
                <a:effectLst/>
                <a:uFillTx/>
                <a:latin typeface="Helvetica Neue"/>
                <a:ea typeface="Helvetica Neue"/>
              </a:rPr>
              <a:t>Part 1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"/>
          <p:cNvSpPr/>
          <p:nvPr/>
        </p:nvSpPr>
        <p:spPr>
          <a:xfrm>
            <a:off x="1078200" y="9025920"/>
            <a:ext cx="5111640" cy="3526200"/>
          </a:xfrm>
          <a:prstGeom prst="roundRect">
            <a:avLst>
              <a:gd name="adj" fmla="val 9848"/>
            </a:avLst>
          </a:prstGeom>
          <a:noFill/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49" name="Google Shape;69;p4"/>
          <p:cNvSpPr/>
          <p:nvPr/>
        </p:nvSpPr>
        <p:spPr>
          <a:xfrm>
            <a:off x="1029240" y="1627920"/>
            <a:ext cx="22438440" cy="11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zh-CN" sz="7200" strike="noStrike" u="none">
                <a:solidFill>
                  <a:srgbClr val="010e29"/>
                </a:solidFill>
                <a:effectLst/>
                <a:uFillTx/>
                <a:latin typeface="PingFang SC Medium"/>
                <a:ea typeface="PingFang SC Medium"/>
              </a:rPr>
              <a:t>什么是</a:t>
            </a:r>
            <a:r>
              <a:rPr b="1" lang="en-US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 </a:t>
            </a:r>
            <a:r>
              <a:rPr b="1" lang="en-US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N-Gram Index?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圆角矩形"/>
          <p:cNvSpPr/>
          <p:nvPr/>
        </p:nvSpPr>
        <p:spPr>
          <a:xfrm>
            <a:off x="1030680" y="3761640"/>
            <a:ext cx="22473720" cy="1054800"/>
          </a:xfrm>
          <a:prstGeom prst="roundRect">
            <a:avLst>
              <a:gd name="adj" fmla="val 24067"/>
            </a:avLst>
          </a:prstGeom>
          <a:noFill/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51" name="select * from tb where deviceid='MMXX' 这样的查询非常慢，查询不使用到分区裁剪，只能表搜索。"/>
          <p:cNvSpPr/>
          <p:nvPr/>
        </p:nvSpPr>
        <p:spPr>
          <a:xfrm>
            <a:off x="2055600" y="4035600"/>
            <a:ext cx="20949480" cy="515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</a:pP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N-Gram Index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是一种基于字符串切分的倒排索引结构，广泛用于模糊匹配、全文检索和自动补全等场景。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圆形"/>
          <p:cNvSpPr/>
          <p:nvPr/>
        </p:nvSpPr>
        <p:spPr>
          <a:xfrm>
            <a:off x="1456920" y="4174200"/>
            <a:ext cx="280800" cy="280800"/>
          </a:xfrm>
          <a:prstGeom prst="ellipse">
            <a:avLst/>
          </a:prstGeom>
          <a:solidFill>
            <a:srgbClr val="3173ea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3" name="圆角矩形"/>
          <p:cNvSpPr/>
          <p:nvPr/>
        </p:nvSpPr>
        <p:spPr>
          <a:xfrm>
            <a:off x="1030680" y="5240520"/>
            <a:ext cx="22473720" cy="1054800"/>
          </a:xfrm>
          <a:prstGeom prst="roundRect">
            <a:avLst>
              <a:gd name="adj" fmla="val 24067"/>
            </a:avLst>
          </a:prstGeom>
          <a:noFill/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54" name="select * from tb where deviceid='MMXX' 这样的查询非常慢，查询不使用到分区裁剪，只能表搜索。"/>
          <p:cNvSpPr/>
          <p:nvPr/>
        </p:nvSpPr>
        <p:spPr>
          <a:xfrm>
            <a:off x="2055600" y="5514480"/>
            <a:ext cx="20949480" cy="1032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</a:pP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将一个字符串按长度为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的滑动窗口切分成若干个子串（称为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gram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）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圆形"/>
          <p:cNvSpPr/>
          <p:nvPr/>
        </p:nvSpPr>
        <p:spPr>
          <a:xfrm>
            <a:off x="1456920" y="5653080"/>
            <a:ext cx="280800" cy="280800"/>
          </a:xfrm>
          <a:prstGeom prst="ellipse">
            <a:avLst/>
          </a:prstGeom>
          <a:solidFill>
            <a:srgbClr val="3173ea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6" name="圆角矩形"/>
          <p:cNvSpPr/>
          <p:nvPr/>
        </p:nvSpPr>
        <p:spPr>
          <a:xfrm>
            <a:off x="1030680" y="6719400"/>
            <a:ext cx="22473720" cy="1054800"/>
          </a:xfrm>
          <a:prstGeom prst="roundRect">
            <a:avLst>
              <a:gd name="adj" fmla="val 24067"/>
            </a:avLst>
          </a:prstGeom>
          <a:noFill/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57" name="select * from tb where deviceid='MMXX' 这样的查询非常慢，查询不使用到分区裁剪，只能表搜索。"/>
          <p:cNvSpPr/>
          <p:nvPr/>
        </p:nvSpPr>
        <p:spPr>
          <a:xfrm>
            <a:off x="2055600" y="6993360"/>
            <a:ext cx="20949480" cy="515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</a:pP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例如：对字符串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"hello"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做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2-gram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处理→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["he", "el", "ll", "lo"]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圆形"/>
          <p:cNvSpPr/>
          <p:nvPr/>
        </p:nvSpPr>
        <p:spPr>
          <a:xfrm>
            <a:off x="1456920" y="7131960"/>
            <a:ext cx="280800" cy="280800"/>
          </a:xfrm>
          <a:prstGeom prst="ellipse">
            <a:avLst/>
          </a:prstGeom>
          <a:solidFill>
            <a:srgbClr val="3173ea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grpSp>
        <p:nvGrpSpPr>
          <p:cNvPr id="59" name="组合 15"/>
          <p:cNvGrpSpPr/>
          <p:nvPr/>
        </p:nvGrpSpPr>
        <p:grpSpPr>
          <a:xfrm>
            <a:off x="1066320" y="8559720"/>
            <a:ext cx="5139000" cy="941040"/>
            <a:chOff x="1066320" y="8559720"/>
            <a:chExt cx="5139000" cy="941040"/>
          </a:xfrm>
        </p:grpSpPr>
        <p:sp>
          <p:nvSpPr>
            <p:cNvPr id="60" name="圆角矩形"/>
            <p:cNvSpPr/>
            <p:nvPr/>
          </p:nvSpPr>
          <p:spPr>
            <a:xfrm>
              <a:off x="1066320" y="8559720"/>
              <a:ext cx="5139000" cy="941040"/>
            </a:xfrm>
            <a:prstGeom prst="roundRect">
              <a:avLst>
                <a:gd name="adj" fmla="val 8899"/>
              </a:avLst>
            </a:prstGeom>
            <a:solidFill>
              <a:srgbClr val="eff5f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>
                <a:lnSpc>
                  <a:spcPct val="120000"/>
                </a:lnSpc>
                <a:spcBef>
                  <a:spcPts val="601"/>
                </a:spcBef>
              </a:pPr>
              <a:endParaRPr b="0" lang="en-US" sz="2200" strike="noStrike" u="none">
                <a:solidFill>
                  <a:srgbClr val="ffffff"/>
                </a:solidFill>
                <a:effectLst/>
                <a:uFillTx/>
                <a:latin typeface="PingFang SC Medium"/>
                <a:ea typeface="PingFang SC Medium"/>
              </a:endParaRPr>
            </a:p>
          </p:txBody>
        </p:sp>
        <p:sp>
          <p:nvSpPr>
            <p:cNvPr id="61" name="早期数据一个月数据可能是 20 亿左右，现在数据一天都超过 20亿，月超过 600亿，现在的分区方案也有点不合适"/>
            <p:cNvSpPr/>
            <p:nvPr/>
          </p:nvSpPr>
          <p:spPr>
            <a:xfrm>
              <a:off x="1081800" y="8729280"/>
              <a:ext cx="5107680" cy="601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40000"/>
                </a:lnSpc>
                <a:spcBef>
                  <a:spcPts val="99"/>
                </a:spcBef>
                <a:tabLst>
                  <a:tab algn="l" pos="0"/>
                </a:tabLst>
              </a:pPr>
              <a:r>
                <a:rPr b="0" lang="zh-CN" sz="2800" strike="noStrike" u="none">
                  <a:solidFill>
                    <a:srgbClr val="010e29">
                      <a:alpha val="80000"/>
                    </a:srgbClr>
                  </a:solidFill>
                  <a:effectLst/>
                  <a:uFillTx/>
                  <a:latin typeface="PingFang SC Regular"/>
                  <a:ea typeface="PingFang SC Regular"/>
                </a:rPr>
                <a:t>数据插入</a:t>
              </a:r>
              <a:endPara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2" name="早期数据一个月数据可能是 20 亿左右，现在数据一天都超过 20亿，月超过 600亿，现在的分区方案也有点不合适"/>
          <p:cNvSpPr/>
          <p:nvPr/>
        </p:nvSpPr>
        <p:spPr>
          <a:xfrm>
            <a:off x="1572480" y="9942840"/>
            <a:ext cx="4123080" cy="120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将数据行中对应的列进行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N-Gram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切分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右箭头 17"/>
          <p:cNvSpPr/>
          <p:nvPr/>
        </p:nvSpPr>
        <p:spPr>
          <a:xfrm>
            <a:off x="7151400" y="10098360"/>
            <a:ext cx="719280" cy="71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75f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4" name="圆角矩形"/>
          <p:cNvSpPr/>
          <p:nvPr/>
        </p:nvSpPr>
        <p:spPr>
          <a:xfrm>
            <a:off x="8735760" y="9025920"/>
            <a:ext cx="5111640" cy="3526200"/>
          </a:xfrm>
          <a:prstGeom prst="roundRect">
            <a:avLst>
              <a:gd name="adj" fmla="val 9848"/>
            </a:avLst>
          </a:prstGeom>
          <a:noFill/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grpSp>
        <p:nvGrpSpPr>
          <p:cNvPr id="65" name="组合 19"/>
          <p:cNvGrpSpPr/>
          <p:nvPr/>
        </p:nvGrpSpPr>
        <p:grpSpPr>
          <a:xfrm>
            <a:off x="8723880" y="8559720"/>
            <a:ext cx="5139000" cy="941040"/>
            <a:chOff x="8723880" y="8559720"/>
            <a:chExt cx="5139000" cy="941040"/>
          </a:xfrm>
        </p:grpSpPr>
        <p:sp>
          <p:nvSpPr>
            <p:cNvPr id="66" name="圆角矩形"/>
            <p:cNvSpPr/>
            <p:nvPr/>
          </p:nvSpPr>
          <p:spPr>
            <a:xfrm>
              <a:off x="8723880" y="8559720"/>
              <a:ext cx="5139000" cy="941040"/>
            </a:xfrm>
            <a:prstGeom prst="roundRect">
              <a:avLst>
                <a:gd name="adj" fmla="val 8899"/>
              </a:avLst>
            </a:prstGeom>
            <a:solidFill>
              <a:srgbClr val="eff5f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>
                <a:lnSpc>
                  <a:spcPct val="120000"/>
                </a:lnSpc>
                <a:spcBef>
                  <a:spcPts val="601"/>
                </a:spcBef>
              </a:pPr>
              <a:endParaRPr b="0" lang="en-US" sz="2200" strike="noStrike" u="none">
                <a:solidFill>
                  <a:srgbClr val="ffffff"/>
                </a:solidFill>
                <a:effectLst/>
                <a:uFillTx/>
                <a:latin typeface="PingFang SC Medium"/>
                <a:ea typeface="PingFang SC Medium"/>
              </a:endParaRPr>
            </a:p>
          </p:txBody>
        </p:sp>
        <p:sp>
          <p:nvSpPr>
            <p:cNvPr id="67" name="早期数据一个月数据可能是 20 亿左右，现在数据一天都超过 20亿，月超过 600亿，现在的分区方案也有点不合适"/>
            <p:cNvSpPr/>
            <p:nvPr/>
          </p:nvSpPr>
          <p:spPr>
            <a:xfrm>
              <a:off x="8739000" y="8729280"/>
              <a:ext cx="5107680" cy="601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40000"/>
                </a:lnSpc>
                <a:spcBef>
                  <a:spcPts val="99"/>
                </a:spcBef>
                <a:tabLst>
                  <a:tab algn="l" pos="0"/>
                </a:tabLst>
              </a:pPr>
              <a:r>
                <a:rPr b="0" lang="zh-CN" sz="2800" strike="noStrike" u="none">
                  <a:solidFill>
                    <a:srgbClr val="010e29">
                      <a:alpha val="80000"/>
                    </a:srgbClr>
                  </a:solidFill>
                  <a:effectLst/>
                  <a:uFillTx/>
                  <a:latin typeface="PingFang SC Regular"/>
                  <a:ea typeface="PingFang SC Regular"/>
                </a:rPr>
                <a:t>数据查询</a:t>
              </a:r>
              <a:endPara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8" name="早期数据一个月数据可能是 20 亿左右，现在数据一天都超过 20亿，月超过 600亿，现在的分区方案也有点不合适"/>
          <p:cNvSpPr/>
          <p:nvPr/>
        </p:nvSpPr>
        <p:spPr>
          <a:xfrm>
            <a:off x="9230040" y="9942840"/>
            <a:ext cx="4123080" cy="1217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将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Like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查询同样使用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4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N-Gram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切分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圆角矩形"/>
          <p:cNvSpPr/>
          <p:nvPr/>
        </p:nvSpPr>
        <p:spPr>
          <a:xfrm>
            <a:off x="16796880" y="9025920"/>
            <a:ext cx="5111640" cy="3526200"/>
          </a:xfrm>
          <a:prstGeom prst="roundRect">
            <a:avLst>
              <a:gd name="adj" fmla="val 9848"/>
            </a:avLst>
          </a:prstGeom>
          <a:noFill/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grpSp>
        <p:nvGrpSpPr>
          <p:cNvPr id="70" name="组合 24"/>
          <p:cNvGrpSpPr/>
          <p:nvPr/>
        </p:nvGrpSpPr>
        <p:grpSpPr>
          <a:xfrm>
            <a:off x="16785360" y="8559720"/>
            <a:ext cx="5139000" cy="941040"/>
            <a:chOff x="16785360" y="8559720"/>
            <a:chExt cx="5139000" cy="941040"/>
          </a:xfrm>
        </p:grpSpPr>
        <p:sp>
          <p:nvSpPr>
            <p:cNvPr id="71" name="圆角矩形"/>
            <p:cNvSpPr/>
            <p:nvPr/>
          </p:nvSpPr>
          <p:spPr>
            <a:xfrm>
              <a:off x="16785360" y="8559720"/>
              <a:ext cx="5139000" cy="941040"/>
            </a:xfrm>
            <a:prstGeom prst="roundRect">
              <a:avLst>
                <a:gd name="adj" fmla="val 8899"/>
              </a:avLst>
            </a:prstGeom>
            <a:solidFill>
              <a:srgbClr val="eff5ff"/>
            </a:solidFill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r">
                <a:lnSpc>
                  <a:spcPct val="120000"/>
                </a:lnSpc>
                <a:spcBef>
                  <a:spcPts val="601"/>
                </a:spcBef>
              </a:pPr>
              <a:endParaRPr b="0" lang="en-US" sz="2200" strike="noStrike" u="none">
                <a:solidFill>
                  <a:srgbClr val="ffffff"/>
                </a:solidFill>
                <a:effectLst/>
                <a:uFillTx/>
                <a:latin typeface="PingFang SC Medium"/>
                <a:ea typeface="PingFang SC Medium"/>
              </a:endParaRPr>
            </a:p>
          </p:txBody>
        </p:sp>
        <p:sp>
          <p:nvSpPr>
            <p:cNvPr id="72" name="早期数据一个月数据可能是 20 亿左右，现在数据一天都超过 20亿，月超过 600亿，现在的分区方案也有点不合适"/>
            <p:cNvSpPr/>
            <p:nvPr/>
          </p:nvSpPr>
          <p:spPr>
            <a:xfrm>
              <a:off x="16800480" y="8729280"/>
              <a:ext cx="5107680" cy="601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40000"/>
                </a:lnSpc>
                <a:spcBef>
                  <a:spcPts val="99"/>
                </a:spcBef>
                <a:tabLst>
                  <a:tab algn="l" pos="0"/>
                </a:tabLst>
              </a:pPr>
              <a:r>
                <a:rPr b="0" lang="zh-CN" sz="2800" strike="noStrike" u="none">
                  <a:solidFill>
                    <a:srgbClr val="010e29">
                      <a:alpha val="80000"/>
                    </a:srgbClr>
                  </a:solidFill>
                  <a:effectLst/>
                  <a:uFillTx/>
                  <a:latin typeface="PingFang SC Regular"/>
                  <a:ea typeface="PingFang SC Regular"/>
                </a:rPr>
                <a:t>数据插入</a:t>
              </a:r>
              <a:endPara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3" name="早期数据一个月数据可能是 20 亿左右，现在数据一天都超过 20亿，月超过 600亿，现在的分区方案也有点不合适"/>
          <p:cNvSpPr/>
          <p:nvPr/>
        </p:nvSpPr>
        <p:spPr>
          <a:xfrm>
            <a:off x="17291520" y="9942840"/>
            <a:ext cx="4123080" cy="1792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判断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Like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是否为子集找出可能匹配的候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DataBlock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右箭头 28"/>
          <p:cNvSpPr/>
          <p:nvPr/>
        </p:nvSpPr>
        <p:spPr>
          <a:xfrm>
            <a:off x="14962680" y="10098360"/>
            <a:ext cx="719280" cy="71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75f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86;g2b00474f244_0_77"/>
          <p:cNvSpPr/>
          <p:nvPr/>
        </p:nvSpPr>
        <p:spPr>
          <a:xfrm>
            <a:off x="1080720" y="7578720"/>
            <a:ext cx="4626360" cy="5356800"/>
          </a:xfrm>
          <a:prstGeom prst="roundRect">
            <a:avLst>
              <a:gd name="adj" fmla="val 5616"/>
            </a:avLst>
          </a:prstGeom>
          <a:solidFill>
            <a:srgbClr val="dce3ef">
              <a:alpha val="11000"/>
            </a:srgbClr>
          </a:solidFill>
          <a:ln w="25400">
            <a:solidFill>
              <a:srgbClr val="0175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6" name="Google Shape;69;p4"/>
          <p:cNvSpPr/>
          <p:nvPr/>
        </p:nvSpPr>
        <p:spPr>
          <a:xfrm>
            <a:off x="1029240" y="1627920"/>
            <a:ext cx="22438440" cy="11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Databend </a:t>
            </a:r>
            <a:r>
              <a:rPr b="1" lang="zh-CN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对文本索引的支持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圆角矩形"/>
          <p:cNvSpPr/>
          <p:nvPr/>
        </p:nvSpPr>
        <p:spPr>
          <a:xfrm>
            <a:off x="1030680" y="3761640"/>
            <a:ext cx="22473720" cy="1629360"/>
          </a:xfrm>
          <a:prstGeom prst="roundRect">
            <a:avLst>
              <a:gd name="adj" fmla="val 24067"/>
            </a:avLst>
          </a:prstGeom>
          <a:noFill/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78" name="select * from tb where deviceid='MMXX' 这样的查询非常慢，查询不使用到分区裁剪，只能表搜索。"/>
          <p:cNvSpPr/>
          <p:nvPr/>
        </p:nvSpPr>
        <p:spPr>
          <a:xfrm>
            <a:off x="2055600" y="4050000"/>
            <a:ext cx="20949480" cy="1032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</a:pP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全文索引是数据库系统中的关键组成部分，负责加速和优化文本数据的查询支持。没有高效的全文索引技术，数据库系统就难以实现快速的关键词搜索和语义匹配能力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圆形"/>
          <p:cNvSpPr/>
          <p:nvPr/>
        </p:nvSpPr>
        <p:spPr>
          <a:xfrm>
            <a:off x="1456920" y="4174200"/>
            <a:ext cx="280800" cy="280800"/>
          </a:xfrm>
          <a:prstGeom prst="ellipse">
            <a:avLst/>
          </a:prstGeom>
          <a:solidFill>
            <a:srgbClr val="3173ea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0" name="圆角矩形"/>
          <p:cNvSpPr/>
          <p:nvPr/>
        </p:nvSpPr>
        <p:spPr>
          <a:xfrm>
            <a:off x="1030680" y="5894640"/>
            <a:ext cx="22473720" cy="1054800"/>
          </a:xfrm>
          <a:prstGeom prst="roundRect">
            <a:avLst>
              <a:gd name="adj" fmla="val 24067"/>
            </a:avLst>
          </a:prstGeom>
          <a:noFill/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81" name="select * from tb where deviceid='MMXX' 这样的查询非常慢，查询不使用到分区裁剪，只能表搜索。"/>
          <p:cNvSpPr/>
          <p:nvPr/>
        </p:nvSpPr>
        <p:spPr>
          <a:xfrm>
            <a:off x="2055600" y="6168600"/>
            <a:ext cx="20949480" cy="10249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</a:pP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Databend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作为一个高性能云原生数仓，支持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Full-Text Index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和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N-Gram Index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两种文本索引类型，可以满足各种文本检索加速需求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圆形"/>
          <p:cNvSpPr/>
          <p:nvPr/>
        </p:nvSpPr>
        <p:spPr>
          <a:xfrm>
            <a:off x="1456920" y="6307200"/>
            <a:ext cx="280800" cy="280800"/>
          </a:xfrm>
          <a:prstGeom prst="ellipse">
            <a:avLst/>
          </a:prstGeom>
          <a:solidFill>
            <a:srgbClr val="3173ea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3" name="Google Shape;88;g2b00474f244_0_77"/>
          <p:cNvSpPr/>
          <p:nvPr/>
        </p:nvSpPr>
        <p:spPr>
          <a:xfrm>
            <a:off x="1709640" y="9090720"/>
            <a:ext cx="33642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30000"/>
              </a:lnSpc>
              <a:tabLst>
                <a:tab algn="l" pos="0"/>
              </a:tabLst>
            </a:pPr>
            <a:r>
              <a:rPr b="0" lang="zh-CN" sz="32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⾼性能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图片 25" descr="未标题-1_画板 1 副本"/>
          <p:cNvPicPr/>
          <p:nvPr/>
        </p:nvPicPr>
        <p:blipFill>
          <a:blip r:embed="rId1"/>
          <a:stretch/>
        </p:blipFill>
        <p:spPr>
          <a:xfrm>
            <a:off x="3010680" y="8145000"/>
            <a:ext cx="761760" cy="7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早期数据一个月数据可能是 20 亿左右，现在数据一天都超过 20亿，月超过 600亿，现在的分区方案也有点不合适"/>
          <p:cNvSpPr/>
          <p:nvPr/>
        </p:nvSpPr>
        <p:spPr>
          <a:xfrm>
            <a:off x="1330200" y="10242720"/>
            <a:ext cx="4123080" cy="1807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基于列式存储和向量化执⾏引擎，能够⾼效地处理海量空间数据。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Google Shape;86;g2b00474f244_0_77"/>
          <p:cNvSpPr/>
          <p:nvPr/>
        </p:nvSpPr>
        <p:spPr>
          <a:xfrm>
            <a:off x="6809760" y="7578720"/>
            <a:ext cx="4626360" cy="5356800"/>
          </a:xfrm>
          <a:prstGeom prst="roundRect">
            <a:avLst>
              <a:gd name="adj" fmla="val 5616"/>
            </a:avLst>
          </a:prstGeom>
          <a:solidFill>
            <a:srgbClr val="dce3ef">
              <a:alpha val="11000"/>
            </a:srgbClr>
          </a:solidFill>
          <a:ln w="25400">
            <a:solidFill>
              <a:srgbClr val="0175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7" name="Google Shape;88;g2b00474f244_0_77"/>
          <p:cNvSpPr/>
          <p:nvPr/>
        </p:nvSpPr>
        <p:spPr>
          <a:xfrm>
            <a:off x="7438680" y="9090720"/>
            <a:ext cx="33642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30000"/>
              </a:lnSpc>
              <a:tabLst>
                <a:tab algn="l" pos="0"/>
              </a:tabLst>
            </a:pPr>
            <a:r>
              <a:rPr b="0" lang="zh-CN" sz="32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云原⽣架构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早期数据一个月数据可能是 20 亿左右，现在数据一天都超过 20亿，月超过 600亿，现在的分区方案也有点不合适"/>
          <p:cNvSpPr/>
          <p:nvPr/>
        </p:nvSpPr>
        <p:spPr>
          <a:xfrm>
            <a:off x="7059240" y="10242720"/>
            <a:ext cx="4123080" cy="1807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能够轻松部署到云环境，具有良好的扩展性，能够适应不同规模的应⽤。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Google Shape;86;g2b00474f244_0_77"/>
          <p:cNvSpPr/>
          <p:nvPr/>
        </p:nvSpPr>
        <p:spPr>
          <a:xfrm>
            <a:off x="12538800" y="7578720"/>
            <a:ext cx="4626360" cy="5356800"/>
          </a:xfrm>
          <a:prstGeom prst="roundRect">
            <a:avLst>
              <a:gd name="adj" fmla="val 5616"/>
            </a:avLst>
          </a:prstGeom>
          <a:solidFill>
            <a:srgbClr val="dce3ef">
              <a:alpha val="11000"/>
            </a:srgbClr>
          </a:solidFill>
          <a:ln w="25400">
            <a:solidFill>
              <a:srgbClr val="0175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0" name="Google Shape;88;g2b00474f244_0_77"/>
          <p:cNvSpPr/>
          <p:nvPr/>
        </p:nvSpPr>
        <p:spPr>
          <a:xfrm>
            <a:off x="13167720" y="9090720"/>
            <a:ext cx="33642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30000"/>
              </a:lnSpc>
              <a:tabLst>
                <a:tab algn="l" pos="0"/>
              </a:tabLst>
            </a:pPr>
            <a:r>
              <a:rPr b="0" lang="zh-CN" sz="32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成本效益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早期数据一个月数据可能是 20 亿左右，现在数据一天都超过 20亿，月超过 600亿，现在的分区方案也有点不合适"/>
          <p:cNvSpPr/>
          <p:nvPr/>
        </p:nvSpPr>
        <p:spPr>
          <a:xfrm>
            <a:off x="12788280" y="10242720"/>
            <a:ext cx="4123080" cy="1807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云原⽣架构和⾼效的处理能⼒，能够降低系统的总体拥有成本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(TCO)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。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Google Shape;86;g2b00474f244_0_77"/>
          <p:cNvSpPr/>
          <p:nvPr/>
        </p:nvSpPr>
        <p:spPr>
          <a:xfrm>
            <a:off x="18272160" y="7578720"/>
            <a:ext cx="4626360" cy="5356800"/>
          </a:xfrm>
          <a:prstGeom prst="roundRect">
            <a:avLst>
              <a:gd name="adj" fmla="val 5616"/>
            </a:avLst>
          </a:prstGeom>
          <a:solidFill>
            <a:srgbClr val="dce3ef">
              <a:alpha val="11000"/>
            </a:srgbClr>
          </a:solidFill>
          <a:ln w="25400">
            <a:solidFill>
              <a:srgbClr val="0175f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3" name="Google Shape;88;g2b00474f244_0_77"/>
          <p:cNvSpPr/>
          <p:nvPr/>
        </p:nvSpPr>
        <p:spPr>
          <a:xfrm>
            <a:off x="18901080" y="9090720"/>
            <a:ext cx="33642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30000"/>
              </a:lnSpc>
              <a:tabLst>
                <a:tab algn="l" pos="0"/>
              </a:tabLst>
            </a:pPr>
            <a:r>
              <a:rPr b="0" lang="zh-CN" sz="32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易于集成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早期数据一个月数据可能是 20 亿左右，现在数据一天都超过 20亿，月超过 600亿，现在的分区方案也有点不合适"/>
          <p:cNvSpPr/>
          <p:nvPr/>
        </p:nvSpPr>
        <p:spPr>
          <a:xfrm>
            <a:off x="18521640" y="10242720"/>
            <a:ext cx="4123080" cy="1807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提供标准的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SQL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接⼝，⽅便与各种软件和⼯具集成。降低开发维护成本。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5" name="图片 55" descr="未标题-1_画板 1 副本 4"/>
          <p:cNvPicPr/>
          <p:nvPr/>
        </p:nvPicPr>
        <p:blipFill>
          <a:blip r:embed="rId2"/>
          <a:stretch/>
        </p:blipFill>
        <p:spPr>
          <a:xfrm>
            <a:off x="20202120" y="8154720"/>
            <a:ext cx="761760" cy="761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图片 57" descr="未标题-1_画板 1 副本 2"/>
          <p:cNvPicPr/>
          <p:nvPr/>
        </p:nvPicPr>
        <p:blipFill>
          <a:blip r:embed="rId3"/>
          <a:stretch/>
        </p:blipFill>
        <p:spPr>
          <a:xfrm>
            <a:off x="14413680" y="8082360"/>
            <a:ext cx="872280" cy="872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图片 59" descr="未标题-1_画板 1"/>
          <p:cNvPicPr/>
          <p:nvPr/>
        </p:nvPicPr>
        <p:blipFill>
          <a:blip r:embed="rId4"/>
          <a:stretch/>
        </p:blipFill>
        <p:spPr>
          <a:xfrm>
            <a:off x="8739720" y="8082360"/>
            <a:ext cx="761760" cy="761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69;p4"/>
          <p:cNvSpPr/>
          <p:nvPr/>
        </p:nvSpPr>
        <p:spPr>
          <a:xfrm>
            <a:off x="1029240" y="1627920"/>
            <a:ext cx="22438440" cy="10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N-Gram Index </a:t>
            </a:r>
            <a:r>
              <a:rPr b="1" lang="zh-CN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与 </a:t>
            </a:r>
            <a:r>
              <a:rPr b="1" lang="en-US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Full-Text Index </a:t>
            </a:r>
            <a:r>
              <a:rPr b="1" lang="zh-CN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的区别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9" name="Google Shape;128;p11"/>
          <p:cNvGraphicFramePr/>
          <p:nvPr/>
        </p:nvGraphicFramePr>
        <p:xfrm>
          <a:off x="909360" y="3546000"/>
          <a:ext cx="22678200" cy="7787160"/>
        </p:xfrm>
        <a:graphic>
          <a:graphicData uri="http://schemas.openxmlformats.org/drawingml/2006/table">
            <a:tbl>
              <a:tblPr/>
              <a:tblGrid>
                <a:gridCol w="3922920"/>
                <a:gridCol w="8618040"/>
                <a:gridCol w="10137600"/>
              </a:tblGrid>
              <a:tr h="827280">
                <a:tc>
                  <a:txBody>
                    <a:bodyPr lIns="45720" rIns="45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对比项</a:t>
                      </a:r>
                      <a:endParaRPr b="0" lang="en-US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ddddd"/>
                      </a:solidFill>
                      <a:prstDash val="solid"/>
                    </a:lnL>
                    <a:lnR w="12240">
                      <a:solidFill>
                        <a:srgbClr val="dddddd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3273ea"/>
                    </a:solidFill>
                  </a:tcPr>
                </a:tc>
                <a:tc>
                  <a:txBody>
                    <a:bodyPr lIns="45720" rIns="45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en-US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N-Gram Index</a:t>
                      </a:r>
                      <a:endParaRPr b="0" lang="en-US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ddddd"/>
                      </a:solidFill>
                      <a:prstDash val="solid"/>
                    </a:lnL>
                    <a:lnR w="1224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3273ea"/>
                    </a:solidFill>
                  </a:tcPr>
                </a:tc>
                <a:tc>
                  <a:txBody>
                    <a:bodyPr lIns="45720" rIns="45720" anchor="ctr">
                      <a:noAutofit/>
                    </a:bodyPr>
                    <a:p>
                      <a:pPr>
                        <a:lnSpc>
                          <a:spcPct val="120000"/>
                        </a:lnSpc>
                        <a:spcBef>
                          <a:spcPts val="300"/>
                        </a:spcBef>
                        <a:tabLst>
                          <a:tab algn="l" pos="0"/>
                        </a:tabLst>
                      </a:pPr>
                      <a:r>
                        <a:rPr b="0" lang="en-US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Full-Text Index</a:t>
                      </a:r>
                      <a:endParaRPr b="0" lang="en-US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8d7d8"/>
                      </a:solidFill>
                      <a:prstDash val="solid"/>
                    </a:lnL>
                    <a:lnR w="936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3273ea"/>
                    </a:solidFill>
                  </a:tcPr>
                </a:tc>
              </a:tr>
              <a:tr h="1233360">
                <a:tc>
                  <a:txBody>
                    <a:bodyPr lIns="45720" rIns="45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擅长场景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ddddd"/>
                      </a:solidFill>
                      <a:prstDash val="solid"/>
                    </a:lnL>
                    <a:lnR w="12240">
                      <a:solidFill>
                        <a:srgbClr val="dddddd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ctr" anchorCtr="1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加速</a:t>
                      </a:r>
                      <a:r>
                        <a:rPr b="0" lang="en-US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 </a:t>
                      </a:r>
                      <a:r>
                        <a:rPr b="0" lang="en-US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LIKE'%pattern%' </a:t>
                      </a: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查询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ddddd"/>
                      </a:solidFill>
                      <a:prstDash val="solid"/>
                    </a:lnL>
                    <a:lnR w="1224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ctr" anchorCtr="1">
                      <a:noAutofit/>
                    </a:bodyPr>
                    <a:p>
                      <a:pPr marL="380880" algn="ctr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文档搜索和内容发现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8d7d8"/>
                      </a:solidFill>
                      <a:prstDash val="solid"/>
                    </a:lnL>
                    <a:lnR w="936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442880">
                <a:tc>
                  <a:txBody>
                    <a:bodyPr lIns="45720" rIns="45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典型用法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ddddd"/>
                      </a:solidFill>
                      <a:prstDash val="solid"/>
                    </a:lnL>
                    <a:lnR w="12240">
                      <a:solidFill>
                        <a:srgbClr val="dddddd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ctr" anchorCtr="1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日志分析，精确子串匹配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ddddd"/>
                      </a:solidFill>
                      <a:prstDash val="solid"/>
                    </a:lnL>
                    <a:lnR w="1224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ctr" anchorCtr="1">
                      <a:noAutofit/>
                    </a:bodyPr>
                    <a:p>
                      <a:pPr marL="380880" algn="ctr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内容搜索，模糊匹配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8d7d8"/>
                      </a:solidFill>
                      <a:prstDash val="solid"/>
                    </a:lnL>
                    <a:lnR w="936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08240">
                <a:tc>
                  <a:txBody>
                    <a:bodyPr lIns="45720" rIns="45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查询语法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ddddd"/>
                      </a:solidFill>
                      <a:prstDash val="solid"/>
                    </a:lnL>
                    <a:lnR w="12240">
                      <a:solidFill>
                        <a:srgbClr val="dddddd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ctr" anchorCtr="1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en-US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WHERE col LIKE '%text%'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ddddd"/>
                      </a:solidFill>
                      <a:prstDash val="solid"/>
                    </a:lnL>
                    <a:lnR w="1224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ctr" anchorCtr="1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WHERE MATCH(col, 'text')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8d7d8"/>
                      </a:solidFill>
                      <a:prstDash val="solid"/>
                    </a:lnL>
                    <a:lnR w="936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48600">
                <a:tc>
                  <a:txBody>
                    <a:bodyPr lIns="45720" rIns="45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高级特性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ddddd"/>
                      </a:solidFill>
                      <a:prstDash val="solid"/>
                    </a:lnL>
                    <a:lnR w="12240">
                      <a:solidFill>
                        <a:srgbClr val="dddddd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ctr" anchorCtr="1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大小写不敏感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ddddd"/>
                      </a:solidFill>
                      <a:prstDash val="solid"/>
                    </a:lnL>
                    <a:lnR w="1224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ctr" anchorCtr="1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相关性打分，模糊搜索，布尔查询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8d7d8"/>
                      </a:solidFill>
                      <a:prstDash val="solid"/>
                    </a:lnL>
                    <a:lnR w="936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13400">
                <a:tc>
                  <a:txBody>
                    <a:bodyPr lIns="45720" rIns="45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主要成本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f0f5fe"/>
                      </a:solidFill>
                      <a:prstDash val="solid"/>
                    </a:lnL>
                    <a:lnR w="12240">
                      <a:solidFill>
                        <a:srgbClr val="dddddd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ctr" anchorCtr="1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现有</a:t>
                      </a:r>
                      <a:r>
                        <a:rPr b="0" lang="en-US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 </a:t>
                      </a:r>
                      <a:r>
                        <a:rPr b="0" lang="en-US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LIKE </a:t>
                      </a: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查询直接加速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ddddd"/>
                      </a:solidFill>
                      <a:prstDash val="solid"/>
                    </a:lnL>
                    <a:lnR w="1224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ctr" anchorCtr="1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专业搜索功能，替代传统</a:t>
                      </a:r>
                      <a:r>
                        <a:rPr b="0" lang="en-US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 </a:t>
                      </a:r>
                      <a:r>
                        <a:rPr b="0" lang="en-US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LIKE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8d7d8"/>
                      </a:solidFill>
                      <a:prstDash val="solid"/>
                    </a:lnL>
                    <a:lnR w="936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13400">
                <a:tc>
                  <a:txBody>
                    <a:bodyPr lIns="45720" rIns="4572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迁移成本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f0f5fe"/>
                      </a:solidFill>
                      <a:prstDash val="solid"/>
                    </a:lnL>
                    <a:lnR w="12240">
                      <a:solidFill>
                        <a:srgbClr val="dddddd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ctr" anchorCtr="1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9"/>
                        </a:spcBef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零成本，现有</a:t>
                      </a:r>
                      <a:r>
                        <a:rPr b="0" lang="en-US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SQL</a:t>
                      </a: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直接受益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ddddd"/>
                      </a:solidFill>
                      <a:prstDash val="solid"/>
                    </a:lnL>
                    <a:lnR w="1224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45720" rIns="45720" anchor="ctr" anchorCtr="1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tabLst>
                          <a:tab algn="l" pos="0"/>
                        </a:tabLst>
                      </a:pP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兼容</a:t>
                      </a:r>
                      <a:r>
                        <a:rPr b="0" lang="en-US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 </a:t>
                      </a:r>
                      <a:r>
                        <a:rPr b="0" lang="en-US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Elasticsearch </a:t>
                      </a:r>
                      <a:r>
                        <a:rPr b="0" lang="zh-CN" sz="2400" strike="noStrike" u="none">
                          <a:solidFill>
                            <a:srgbClr val="010e29">
                              <a:alpha val="80000"/>
                            </a:srgbClr>
                          </a:solidFill>
                          <a:effectLst/>
                          <a:uFillTx/>
                          <a:latin typeface="PingFang SC Regular"/>
                          <a:ea typeface="PingFang SC Regular"/>
                        </a:rPr>
                        <a:t>语法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45720" marR="45720">
                    <a:lnL w="12240">
                      <a:solidFill>
                        <a:srgbClr val="d8d7d8"/>
                      </a:solidFill>
                      <a:prstDash val="solid"/>
                    </a:lnL>
                    <a:lnR w="9360">
                      <a:solidFill>
                        <a:srgbClr val="d8d7d8"/>
                      </a:solidFill>
                      <a:prstDash val="solid"/>
                    </a:lnR>
                    <a:lnT w="9360">
                      <a:solidFill>
                        <a:srgbClr val="dddddd"/>
                      </a:solidFill>
                      <a:prstDash val="solid"/>
                    </a:lnT>
                    <a:lnB w="9360">
                      <a:solidFill>
                        <a:srgbClr val="ddddd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81;g2b00474f244_0_9"/>
          <p:cNvSpPr/>
          <p:nvPr/>
        </p:nvSpPr>
        <p:spPr>
          <a:xfrm>
            <a:off x="1488960" y="3801240"/>
            <a:ext cx="720180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000" strike="noStrike" u="none">
                <a:solidFill>
                  <a:srgbClr val="0173f6"/>
                </a:solidFill>
                <a:effectLst/>
                <a:uFillTx/>
                <a:latin typeface="Helvetica Neue"/>
                <a:ea typeface="Helvetica Neue"/>
              </a:rPr>
              <a:t>Part 2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Google Shape;63;p3"/>
          <p:cNvSpPr/>
          <p:nvPr/>
        </p:nvSpPr>
        <p:spPr>
          <a:xfrm>
            <a:off x="1488960" y="5681880"/>
            <a:ext cx="18036360" cy="22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1" lang="en-US" sz="12000" strike="noStrike" u="none">
                <a:solidFill>
                  <a:srgbClr val="010e29"/>
                </a:solidFill>
                <a:effectLst/>
                <a:uFillTx/>
                <a:latin typeface="PingFang SC Semibold"/>
                <a:ea typeface="PingFang SC Semibold"/>
              </a:rPr>
              <a:t>N-Gram Index </a:t>
            </a:r>
            <a:r>
              <a:rPr b="1" lang="zh-CN" sz="12000" strike="noStrike" u="none">
                <a:solidFill>
                  <a:srgbClr val="010e29"/>
                </a:solidFill>
                <a:effectLst/>
                <a:uFillTx/>
                <a:latin typeface="PingFang SC Semibold"/>
                <a:ea typeface="PingFang SC Semibold"/>
              </a:rPr>
              <a:t>索引实现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圆角矩形"/>
          <p:cNvSpPr/>
          <p:nvPr/>
        </p:nvSpPr>
        <p:spPr>
          <a:xfrm>
            <a:off x="15797520" y="6084000"/>
            <a:ext cx="7038720" cy="1896120"/>
          </a:xfrm>
          <a:prstGeom prst="roundRect">
            <a:avLst>
              <a:gd name="adj" fmla="val 2040"/>
            </a:avLst>
          </a:prstGeom>
          <a:solidFill>
            <a:srgbClr val="f8fbff"/>
          </a:solidFill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03" name="圆角矩形"/>
          <p:cNvSpPr/>
          <p:nvPr/>
        </p:nvSpPr>
        <p:spPr>
          <a:xfrm>
            <a:off x="1029240" y="6065640"/>
            <a:ext cx="4730040" cy="823680"/>
          </a:xfrm>
          <a:prstGeom prst="roundRect">
            <a:avLst>
              <a:gd name="adj" fmla="val 2040"/>
            </a:avLst>
          </a:prstGeom>
          <a:solidFill>
            <a:srgbClr val="f8fbff"/>
          </a:solidFill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04" name="Google Shape;69;p4"/>
          <p:cNvSpPr/>
          <p:nvPr/>
        </p:nvSpPr>
        <p:spPr>
          <a:xfrm>
            <a:off x="1029240" y="1627920"/>
            <a:ext cx="22438440" cy="11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N-Gram Index </a:t>
            </a:r>
            <a:r>
              <a:rPr b="1" lang="zh-CN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流程概述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圆角矩形"/>
          <p:cNvSpPr/>
          <p:nvPr/>
        </p:nvSpPr>
        <p:spPr>
          <a:xfrm>
            <a:off x="1030680" y="3761640"/>
            <a:ext cx="22473720" cy="1054800"/>
          </a:xfrm>
          <a:prstGeom prst="roundRect">
            <a:avLst>
              <a:gd name="adj" fmla="val 24067"/>
            </a:avLst>
          </a:prstGeom>
          <a:noFill/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106" name="select * from tb where deviceid='MMXX' 这样的查询非常慢，查询不使用到分区裁剪，只能表搜索。"/>
          <p:cNvSpPr/>
          <p:nvPr/>
        </p:nvSpPr>
        <p:spPr>
          <a:xfrm>
            <a:off x="2055600" y="4035600"/>
            <a:ext cx="20949480" cy="5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</a:pP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N-Gram Index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实质上是在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 Index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的基础上，将切分后的词组插入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 Filter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中，因此流程基本与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 Index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类似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圆形"/>
          <p:cNvSpPr/>
          <p:nvPr/>
        </p:nvSpPr>
        <p:spPr>
          <a:xfrm>
            <a:off x="1456920" y="4174200"/>
            <a:ext cx="280800" cy="280800"/>
          </a:xfrm>
          <a:prstGeom prst="ellipse">
            <a:avLst/>
          </a:prstGeom>
          <a:solidFill>
            <a:srgbClr val="3173ea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08" name="租户的用户权限信息"/>
          <p:cNvSpPr/>
          <p:nvPr/>
        </p:nvSpPr>
        <p:spPr>
          <a:xfrm>
            <a:off x="2110680" y="608400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id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圆角矩形"/>
          <p:cNvSpPr/>
          <p:nvPr/>
        </p:nvSpPr>
        <p:spPr>
          <a:xfrm>
            <a:off x="1029240" y="6889680"/>
            <a:ext cx="4730040" cy="823680"/>
          </a:xfrm>
          <a:prstGeom prst="roundRect">
            <a:avLst>
              <a:gd name="adj" fmla="val 2040"/>
            </a:avLst>
          </a:prstGeom>
          <a:solidFill>
            <a:srgbClr val="f8fbff"/>
          </a:solidFill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0" name="圆角矩形"/>
          <p:cNvSpPr/>
          <p:nvPr/>
        </p:nvSpPr>
        <p:spPr>
          <a:xfrm>
            <a:off x="1029240" y="7714080"/>
            <a:ext cx="4730040" cy="823680"/>
          </a:xfrm>
          <a:prstGeom prst="roundRect">
            <a:avLst>
              <a:gd name="adj" fmla="val 2040"/>
            </a:avLst>
          </a:prstGeom>
          <a:solidFill>
            <a:srgbClr val="f8fbff"/>
          </a:solidFill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1" name="圆角矩形"/>
          <p:cNvSpPr/>
          <p:nvPr/>
        </p:nvSpPr>
        <p:spPr>
          <a:xfrm>
            <a:off x="1029240" y="6066000"/>
            <a:ext cx="2323440" cy="2471400"/>
          </a:xfrm>
          <a:prstGeom prst="roundRect">
            <a:avLst>
              <a:gd name="adj" fmla="val 2040"/>
            </a:avLst>
          </a:prstGeom>
          <a:noFill/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2" name="租户的用户权限信息"/>
          <p:cNvSpPr/>
          <p:nvPr/>
        </p:nvSpPr>
        <p:spPr>
          <a:xfrm>
            <a:off x="2110680" y="694296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租户的用户权限信息"/>
          <p:cNvSpPr/>
          <p:nvPr/>
        </p:nvSpPr>
        <p:spPr>
          <a:xfrm>
            <a:off x="2110680" y="775764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1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租户的用户权限信息"/>
          <p:cNvSpPr/>
          <p:nvPr/>
        </p:nvSpPr>
        <p:spPr>
          <a:xfrm>
            <a:off x="4342680" y="608400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name (2 gram)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租户的用户权限信息"/>
          <p:cNvSpPr/>
          <p:nvPr/>
        </p:nvSpPr>
        <p:spPr>
          <a:xfrm>
            <a:off x="4342680" y="694296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hello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租户的用户权限信息"/>
          <p:cNvSpPr/>
          <p:nvPr/>
        </p:nvSpPr>
        <p:spPr>
          <a:xfrm>
            <a:off x="4342680" y="775764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databend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17" name="组合 29"/>
          <p:cNvGrpSpPr/>
          <p:nvPr/>
        </p:nvGrpSpPr>
        <p:grpSpPr>
          <a:xfrm>
            <a:off x="8655840" y="6065640"/>
            <a:ext cx="4120560" cy="1647720"/>
            <a:chOff x="8655840" y="6065640"/>
            <a:chExt cx="4120560" cy="1647720"/>
          </a:xfrm>
        </p:grpSpPr>
        <p:sp>
          <p:nvSpPr>
            <p:cNvPr id="118" name="圆角矩形"/>
            <p:cNvSpPr/>
            <p:nvPr/>
          </p:nvSpPr>
          <p:spPr>
            <a:xfrm>
              <a:off x="8655840" y="6065640"/>
              <a:ext cx="4120560" cy="823680"/>
            </a:xfrm>
            <a:prstGeom prst="roundRect">
              <a:avLst>
                <a:gd name="adj" fmla="val 2040"/>
              </a:avLst>
            </a:prstGeom>
            <a:solidFill>
              <a:srgbClr val="f8fbff"/>
            </a:solidFill>
            <a:ln w="25400">
              <a:solidFill>
                <a:srgbClr val="e5eef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19" name="圆角矩形"/>
            <p:cNvSpPr/>
            <p:nvPr/>
          </p:nvSpPr>
          <p:spPr>
            <a:xfrm>
              <a:off x="8655840" y="6889680"/>
              <a:ext cx="4120560" cy="823680"/>
            </a:xfrm>
            <a:prstGeom prst="roundRect">
              <a:avLst>
                <a:gd name="adj" fmla="val 2040"/>
              </a:avLst>
            </a:prstGeom>
            <a:solidFill>
              <a:srgbClr val="f8fbff"/>
            </a:solidFill>
            <a:ln w="25400">
              <a:solidFill>
                <a:srgbClr val="e5eef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20" name="租户的用户权限信息"/>
            <p:cNvSpPr/>
            <p:nvPr/>
          </p:nvSpPr>
          <p:spPr>
            <a:xfrm>
              <a:off x="9440640" y="6216120"/>
              <a:ext cx="2515320" cy="6285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60000"/>
                </a:lnSpc>
              </a:pPr>
              <a:r>
                <a:rPr b="0" lang="en-US" sz="2400" strike="noStrike" u="none">
                  <a:solidFill>
                    <a:srgbClr val="000000">
                      <a:alpha val="80000"/>
                    </a:srgbClr>
                  </a:solidFill>
                  <a:effectLst/>
                  <a:uFillTx/>
                  <a:latin typeface="PingFang SC Regular"/>
                  <a:ea typeface="PingFang SC Regular"/>
                </a:rPr>
                <a:t>'he','el','ll','lo'</a:t>
              </a:r>
              <a:endPara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租户的用户权限信息"/>
            <p:cNvSpPr/>
            <p:nvPr/>
          </p:nvSpPr>
          <p:spPr>
            <a:xfrm>
              <a:off x="9440640" y="6999120"/>
              <a:ext cx="2515320" cy="6516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noAutofit/>
            </a:bodyPr>
            <a:p>
              <a:pPr algn="ctr">
                <a:lnSpc>
                  <a:spcPct val="160000"/>
                </a:lnSpc>
              </a:pPr>
              <a:r>
                <a:rPr b="0" lang="en-US" sz="2400" strike="noStrike" u="none">
                  <a:solidFill>
                    <a:srgbClr val="000000">
                      <a:alpha val="80000"/>
                    </a:srgbClr>
                  </a:solidFill>
                  <a:effectLst/>
                  <a:uFillTx/>
                  <a:latin typeface="PingFang SC Regular"/>
                  <a:ea typeface="PingFang SC Regular"/>
                </a:rPr>
                <a:t>'da','at','ta','ab','be','en','nd'</a:t>
              </a:r>
              <a:endPara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2" name="租户的用户权限信息"/>
          <p:cNvSpPr/>
          <p:nvPr/>
        </p:nvSpPr>
        <p:spPr>
          <a:xfrm>
            <a:off x="18024480" y="6228000"/>
            <a:ext cx="2515320" cy="628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['be', 'en', 'nd']</a:t>
            </a:r>
            <a:r>
              <a:rPr b="0" lang="zh-CN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都存在于</a:t>
            </a: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 Filter</a:t>
            </a:r>
            <a:r>
              <a:rPr b="0" lang="zh-CN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，那么该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租户的用户权限信息"/>
          <p:cNvSpPr/>
          <p:nvPr/>
        </p:nvSpPr>
        <p:spPr>
          <a:xfrm>
            <a:off x="18024480" y="7103160"/>
            <a:ext cx="2515320" cy="628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 Filter</a:t>
            </a:r>
            <a:r>
              <a:rPr b="0" lang="zh-CN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所在的</a:t>
            </a: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DataBlock</a:t>
            </a:r>
            <a:r>
              <a:rPr b="0" lang="zh-CN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保留，否则跳过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圆角矩形"/>
          <p:cNvSpPr/>
          <p:nvPr/>
        </p:nvSpPr>
        <p:spPr>
          <a:xfrm>
            <a:off x="15864120" y="10620360"/>
            <a:ext cx="6988680" cy="1107360"/>
          </a:xfrm>
          <a:prstGeom prst="roundRect">
            <a:avLst>
              <a:gd name="adj" fmla="val 2040"/>
            </a:avLst>
          </a:prstGeom>
          <a:solidFill>
            <a:srgbClr val="f8fbff"/>
          </a:solidFill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5" name="租户的用户权限信息"/>
          <p:cNvSpPr/>
          <p:nvPr/>
        </p:nvSpPr>
        <p:spPr>
          <a:xfrm>
            <a:off x="18101160" y="10859400"/>
            <a:ext cx="2515320" cy="628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 Filter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圆角矩形"/>
          <p:cNvSpPr/>
          <p:nvPr/>
        </p:nvSpPr>
        <p:spPr>
          <a:xfrm>
            <a:off x="8655840" y="10602000"/>
            <a:ext cx="4120560" cy="823680"/>
          </a:xfrm>
          <a:prstGeom prst="roundRect">
            <a:avLst>
              <a:gd name="adj" fmla="val 2040"/>
            </a:avLst>
          </a:prstGeom>
          <a:solidFill>
            <a:srgbClr val="f8fbff"/>
          </a:solidFill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7" name="租户的用户权限信息"/>
          <p:cNvSpPr/>
          <p:nvPr/>
        </p:nvSpPr>
        <p:spPr>
          <a:xfrm>
            <a:off x="9383400" y="10674360"/>
            <a:ext cx="2515320" cy="628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'be', 'en', 'nd'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圆角矩形"/>
          <p:cNvSpPr/>
          <p:nvPr/>
        </p:nvSpPr>
        <p:spPr>
          <a:xfrm>
            <a:off x="1029240" y="10602000"/>
            <a:ext cx="4603680" cy="823680"/>
          </a:xfrm>
          <a:prstGeom prst="roundRect">
            <a:avLst>
              <a:gd name="adj" fmla="val 2040"/>
            </a:avLst>
          </a:prstGeom>
          <a:solidFill>
            <a:srgbClr val="f8fbff"/>
          </a:solidFill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9" name="租户的用户权限信息"/>
          <p:cNvSpPr/>
          <p:nvPr/>
        </p:nvSpPr>
        <p:spPr>
          <a:xfrm>
            <a:off x="2039040" y="10674360"/>
            <a:ext cx="2515320" cy="628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WHERE name LIKE '%bend%'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右箭头 28"/>
          <p:cNvSpPr/>
          <p:nvPr/>
        </p:nvSpPr>
        <p:spPr>
          <a:xfrm>
            <a:off x="6791400" y="6889680"/>
            <a:ext cx="719280" cy="71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75f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1" name="右箭头 30"/>
          <p:cNvSpPr/>
          <p:nvPr/>
        </p:nvSpPr>
        <p:spPr>
          <a:xfrm>
            <a:off x="6791400" y="10602000"/>
            <a:ext cx="719280" cy="71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75f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2" name="右箭头 31"/>
          <p:cNvSpPr/>
          <p:nvPr/>
        </p:nvSpPr>
        <p:spPr>
          <a:xfrm>
            <a:off x="13632120" y="10602000"/>
            <a:ext cx="719280" cy="71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75f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3" name="右箭头 32"/>
          <p:cNvSpPr/>
          <p:nvPr/>
        </p:nvSpPr>
        <p:spPr>
          <a:xfrm rot="16200000">
            <a:off x="19176480" y="8798760"/>
            <a:ext cx="719280" cy="71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75f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4" name="右箭头 33"/>
          <p:cNvSpPr/>
          <p:nvPr/>
        </p:nvSpPr>
        <p:spPr>
          <a:xfrm rot="2580000">
            <a:off x="13708440" y="8525160"/>
            <a:ext cx="719280" cy="71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75f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5" name="右箭头 34"/>
          <p:cNvSpPr/>
          <p:nvPr/>
        </p:nvSpPr>
        <p:spPr>
          <a:xfrm>
            <a:off x="13632120" y="6498000"/>
            <a:ext cx="719280" cy="71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175f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圆角矩形"/>
          <p:cNvSpPr/>
          <p:nvPr/>
        </p:nvSpPr>
        <p:spPr>
          <a:xfrm>
            <a:off x="1029240" y="8690760"/>
            <a:ext cx="7538760" cy="823680"/>
          </a:xfrm>
          <a:prstGeom prst="roundRect">
            <a:avLst>
              <a:gd name="adj" fmla="val 2040"/>
            </a:avLst>
          </a:prstGeom>
          <a:solidFill>
            <a:srgbClr val="f8fbff"/>
          </a:solidFill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7" name="圆角矩形"/>
          <p:cNvSpPr/>
          <p:nvPr/>
        </p:nvSpPr>
        <p:spPr>
          <a:xfrm>
            <a:off x="1029240" y="7866360"/>
            <a:ext cx="7538760" cy="823680"/>
          </a:xfrm>
          <a:prstGeom prst="roundRect">
            <a:avLst>
              <a:gd name="adj" fmla="val 2040"/>
            </a:avLst>
          </a:prstGeom>
          <a:solidFill>
            <a:srgbClr val="f8fbff"/>
          </a:solidFill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8" name="Google Shape;69;p4"/>
          <p:cNvSpPr/>
          <p:nvPr/>
        </p:nvSpPr>
        <p:spPr>
          <a:xfrm>
            <a:off x="1029240" y="1627920"/>
            <a:ext cx="22438440" cy="10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N-Gram Index </a:t>
            </a:r>
            <a:r>
              <a:rPr b="1" lang="zh-CN" sz="7200" strike="noStrike" u="none">
                <a:solidFill>
                  <a:srgbClr val="010e29"/>
                </a:solidFill>
                <a:effectLst/>
                <a:uFillTx/>
                <a:latin typeface="Poppins SemiBold"/>
                <a:ea typeface="PingFang SC Semibold"/>
              </a:rPr>
              <a:t>存储方式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租户的用户权限信息"/>
          <p:cNvSpPr/>
          <p:nvPr/>
        </p:nvSpPr>
        <p:spPr>
          <a:xfrm>
            <a:off x="2110680" y="788472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Column 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圆角矩形"/>
          <p:cNvSpPr/>
          <p:nvPr/>
        </p:nvSpPr>
        <p:spPr>
          <a:xfrm>
            <a:off x="1029240" y="7867080"/>
            <a:ext cx="2323440" cy="1647000"/>
          </a:xfrm>
          <a:prstGeom prst="roundRect">
            <a:avLst>
              <a:gd name="adj" fmla="val 2040"/>
            </a:avLst>
          </a:prstGeom>
          <a:noFill/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1" name="遇到问题"/>
          <p:cNvSpPr/>
          <p:nvPr/>
        </p:nvSpPr>
        <p:spPr>
          <a:xfrm>
            <a:off x="1062360" y="3780000"/>
            <a:ext cx="2743920" cy="8780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60000"/>
              </a:lnSpc>
            </a:pPr>
            <a:r>
              <a:rPr b="0" lang="zh-CN" sz="3600" strike="noStrike" u="none">
                <a:solidFill>
                  <a:srgbClr val="3173ea"/>
                </a:solidFill>
                <a:effectLst/>
                <a:uFillTx/>
                <a:latin typeface="PingFang SC Semibold"/>
                <a:ea typeface="PingFang SC Semibold"/>
              </a:rPr>
              <a:t>索引文件复用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圆角矩形"/>
          <p:cNvSpPr/>
          <p:nvPr/>
        </p:nvSpPr>
        <p:spPr>
          <a:xfrm>
            <a:off x="1030680" y="4911840"/>
            <a:ext cx="22321800" cy="1054800"/>
          </a:xfrm>
          <a:prstGeom prst="roundRect">
            <a:avLst>
              <a:gd name="adj" fmla="val 24067"/>
            </a:avLst>
          </a:prstGeom>
          <a:noFill/>
          <a:ln w="19050">
            <a:solidFill>
              <a:srgbClr val="d8d7d8"/>
            </a:solidFill>
            <a:custDash>
              <a:ds d="200000" sp="200000"/>
            </a:custDash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20000"/>
              </a:lnSpc>
              <a:spcBef>
                <a:spcPts val="601"/>
              </a:spcBef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PingFang SC Medium"/>
              <a:ea typeface="PingFang SC Medium"/>
            </a:endParaRPr>
          </a:p>
        </p:txBody>
      </p:sp>
      <p:sp>
        <p:nvSpPr>
          <p:cNvPr id="143" name="select * from tb where deviceid='MMXX' 这样的查询非常慢，查询不使用到分区裁剪，只能表搜索。"/>
          <p:cNvSpPr/>
          <p:nvPr/>
        </p:nvSpPr>
        <p:spPr>
          <a:xfrm>
            <a:off x="2055600" y="5185440"/>
            <a:ext cx="20949480" cy="512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20000"/>
              </a:lnSpc>
            </a:pP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N-Gram Index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与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 Index </a:t>
            </a:r>
            <a:r>
              <a:rPr b="0" lang="zh-CN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共同存储于同一文件，减少读取表相关索引时所产生的 </a:t>
            </a:r>
            <a:r>
              <a:rPr b="0" lang="en-US" sz="2800" strike="noStrike" u="none">
                <a:solidFill>
                  <a:srgbClr val="010e29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IO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圆形"/>
          <p:cNvSpPr/>
          <p:nvPr/>
        </p:nvSpPr>
        <p:spPr>
          <a:xfrm>
            <a:off x="1456920" y="5324040"/>
            <a:ext cx="280800" cy="280800"/>
          </a:xfrm>
          <a:prstGeom prst="ellipse">
            <a:avLst/>
          </a:prstGeom>
          <a:solidFill>
            <a:srgbClr val="3173ea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5" name="文本框 1"/>
          <p:cNvSpPr/>
          <p:nvPr/>
        </p:nvSpPr>
        <p:spPr>
          <a:xfrm>
            <a:off x="1117800" y="7146360"/>
            <a:ext cx="736164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3173ea"/>
                </a:solidFill>
                <a:effectLst/>
                <a:uFillTx/>
                <a:latin typeface="PingFang SC Semibold"/>
                <a:ea typeface="PingFang SC Semibold"/>
              </a:rPr>
              <a:t>block 0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圆角矩形"/>
          <p:cNvSpPr/>
          <p:nvPr/>
        </p:nvSpPr>
        <p:spPr>
          <a:xfrm>
            <a:off x="3353400" y="7867080"/>
            <a:ext cx="2323440" cy="1647000"/>
          </a:xfrm>
          <a:prstGeom prst="roundRect">
            <a:avLst>
              <a:gd name="adj" fmla="val 2040"/>
            </a:avLst>
          </a:prstGeom>
          <a:noFill/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7" name="租户的用户权限信息"/>
          <p:cNvSpPr/>
          <p:nvPr/>
        </p:nvSpPr>
        <p:spPr>
          <a:xfrm>
            <a:off x="2110680" y="870840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value 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租户的用户权限信息"/>
          <p:cNvSpPr/>
          <p:nvPr/>
        </p:nvSpPr>
        <p:spPr>
          <a:xfrm>
            <a:off x="4367520" y="788472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Column 1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租户的用户权限信息"/>
          <p:cNvSpPr/>
          <p:nvPr/>
        </p:nvSpPr>
        <p:spPr>
          <a:xfrm>
            <a:off x="4367520" y="870840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value 1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租户的用户权限信息"/>
          <p:cNvSpPr/>
          <p:nvPr/>
        </p:nvSpPr>
        <p:spPr>
          <a:xfrm>
            <a:off x="6856200" y="788472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Column 2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租户的用户权限信息"/>
          <p:cNvSpPr/>
          <p:nvPr/>
        </p:nvSpPr>
        <p:spPr>
          <a:xfrm>
            <a:off x="6856200" y="870840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value 2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圆角矩形"/>
          <p:cNvSpPr/>
          <p:nvPr/>
        </p:nvSpPr>
        <p:spPr>
          <a:xfrm>
            <a:off x="10102320" y="8690760"/>
            <a:ext cx="10506600" cy="823680"/>
          </a:xfrm>
          <a:prstGeom prst="roundRect">
            <a:avLst>
              <a:gd name="adj" fmla="val 2040"/>
            </a:avLst>
          </a:prstGeom>
          <a:solidFill>
            <a:srgbClr val="f8fbff"/>
          </a:solidFill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3" name="圆角矩形"/>
          <p:cNvSpPr/>
          <p:nvPr/>
        </p:nvSpPr>
        <p:spPr>
          <a:xfrm>
            <a:off x="10102320" y="7866360"/>
            <a:ext cx="10506600" cy="823680"/>
          </a:xfrm>
          <a:prstGeom prst="roundRect">
            <a:avLst>
              <a:gd name="adj" fmla="val 2040"/>
            </a:avLst>
          </a:prstGeom>
          <a:solidFill>
            <a:srgbClr val="f8fbff"/>
          </a:solidFill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4" name="租户的用户权限信息"/>
          <p:cNvSpPr/>
          <p:nvPr/>
        </p:nvSpPr>
        <p:spPr>
          <a:xfrm>
            <a:off x="11753280" y="788472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Bloom(0)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文本框 15"/>
          <p:cNvSpPr/>
          <p:nvPr/>
        </p:nvSpPr>
        <p:spPr>
          <a:xfrm>
            <a:off x="11674800" y="7146360"/>
            <a:ext cx="7361640" cy="5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3173ea"/>
                </a:solidFill>
                <a:effectLst/>
                <a:uFillTx/>
                <a:latin typeface="PingFang SC Semibold"/>
                <a:ea typeface="PingFang SC Semibold"/>
              </a:rPr>
              <a:t>block 0/_i_b_v2.Parquet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圆角矩形"/>
          <p:cNvSpPr/>
          <p:nvPr/>
        </p:nvSpPr>
        <p:spPr>
          <a:xfrm>
            <a:off x="13662000" y="7867080"/>
            <a:ext cx="3461400" cy="1647000"/>
          </a:xfrm>
          <a:prstGeom prst="roundRect">
            <a:avLst>
              <a:gd name="adj" fmla="val 2040"/>
            </a:avLst>
          </a:prstGeom>
          <a:noFill/>
          <a:ln w="25400">
            <a:solidFill>
              <a:srgbClr val="e5eef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7" name="租户的用户权限信息"/>
          <p:cNvSpPr/>
          <p:nvPr/>
        </p:nvSpPr>
        <p:spPr>
          <a:xfrm>
            <a:off x="11753280" y="870840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column 0 bloom filter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租户的用户权限信息"/>
          <p:cNvSpPr/>
          <p:nvPr/>
        </p:nvSpPr>
        <p:spPr>
          <a:xfrm>
            <a:off x="15208920" y="788472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Ngram(1)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租户的用户权限信息"/>
          <p:cNvSpPr/>
          <p:nvPr/>
        </p:nvSpPr>
        <p:spPr>
          <a:xfrm>
            <a:off x="15208920" y="870840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column 1 bloom filter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租户的用户权限信息"/>
          <p:cNvSpPr/>
          <p:nvPr/>
        </p:nvSpPr>
        <p:spPr>
          <a:xfrm>
            <a:off x="18736200" y="788472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Bloom(2)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租户的用户权限信息"/>
          <p:cNvSpPr/>
          <p:nvPr/>
        </p:nvSpPr>
        <p:spPr>
          <a:xfrm>
            <a:off x="18736200" y="8708400"/>
            <a:ext cx="295920" cy="76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60000"/>
              </a:lnSpc>
            </a:pPr>
            <a:r>
              <a:rPr b="0" lang="en-US" sz="2400" strike="noStrike" u="none">
                <a:solidFill>
                  <a:srgbClr val="000000">
                    <a:alpha val="80000"/>
                  </a:srgbClr>
                </a:solidFill>
                <a:effectLst/>
                <a:uFillTx/>
                <a:latin typeface="PingFang SC Regular"/>
                <a:ea typeface="PingFang SC Regular"/>
              </a:rPr>
              <a:t>column 2 bloom filter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Application>LibreOffice/25.2.3.2$Linux_X86_64 LibreOffice_project/520$Build-2</Application>
  <AppVersion>15.0000</AppVersion>
  <Words>2504</Words>
  <Paragraphs>222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2025-06-13T09:53:31Z</dcterms:created>
  <dc:creator/>
  <dc:description/>
  <dc:language>zh-CN</dc:language>
  <cp:lastModifiedBy/>
  <dcterms:modified xsi:type="dcterms:W3CDTF">2025-06-14T10:36:38Z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C2A1EE2B334E95111AF54B687F9B20DB_43</vt:lpwstr>
  </property>
  <property fmtid="{D5CDD505-2E9C-101B-9397-08002B2CF9AE}" pid="3" name="KSOProductBuildVer">
    <vt:lpwstr>2052-6.7.1.8828</vt:lpwstr>
  </property>
  <property fmtid="{D5CDD505-2E9C-101B-9397-08002B2CF9AE}" pid="4" name="Slides">
    <vt:i4>16</vt:i4>
  </property>
</Properties>
</file>