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图片占位符 2"/>
          <p:cNvSpPr/>
          <p:nvPr>
            <p:ph type="pic" sz="half" idx="21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4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/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4.g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g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6.g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7.g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8.g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9.g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gif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3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3.g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07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文本框 7"/>
          <p:cNvSpPr txBox="1"/>
          <p:nvPr/>
        </p:nvSpPr>
        <p:spPr>
          <a:xfrm>
            <a:off x="800734" y="2612063"/>
            <a:ext cx="565531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2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Distributed and standalone processing in databend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本框 37"/>
          <p:cNvSpPr txBox="1"/>
          <p:nvPr/>
        </p:nvSpPr>
        <p:spPr>
          <a:xfrm>
            <a:off x="1249510" y="459422"/>
            <a:ext cx="45188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Weaknesses in design</a:t>
            </a:r>
          </a:p>
        </p:txBody>
      </p:sp>
      <p:sp>
        <p:nvSpPr>
          <p:cNvPr id="169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pic>
        <p:nvPicPr>
          <p:cNvPr id="17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7917" y="2385693"/>
            <a:ext cx="7048760" cy="3811776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https://docs.snowflake.com/en/user-guide/warehouses-considerations.html#scaling-up-vs-scaling-out"/>
          <p:cNvSpPr txBox="1"/>
          <p:nvPr/>
        </p:nvSpPr>
        <p:spPr>
          <a:xfrm>
            <a:off x="1135050" y="6293279"/>
            <a:ext cx="9494466" cy="24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https://docs.snowflake.com/en/user-guide/warehouses-considerations.html#scaling-up-vs-scaling-out</a:t>
            </a:r>
          </a:p>
        </p:txBody>
      </p:sp>
      <p:sp>
        <p:nvSpPr>
          <p:cNvPr id="172" name="Scale in/out only to new queries"/>
          <p:cNvSpPr txBox="1"/>
          <p:nvPr/>
        </p:nvSpPr>
        <p:spPr>
          <a:xfrm>
            <a:off x="1018554" y="1411467"/>
            <a:ext cx="5640159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0842" indent="-320842">
              <a:buSzPct val="100000"/>
              <a:buChar char="•"/>
              <a:defRPr sz="3200"/>
            </a:lvl1pPr>
          </a:lstStyle>
          <a:p>
            <a:pPr/>
            <a:r>
              <a:t>Scale in/out only to new queries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文本框 37"/>
          <p:cNvSpPr txBox="1"/>
          <p:nvPr/>
        </p:nvSpPr>
        <p:spPr>
          <a:xfrm>
            <a:off x="1249510" y="459422"/>
            <a:ext cx="45188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Weaknesses in design</a:t>
            </a:r>
          </a:p>
        </p:txBody>
      </p:sp>
      <p:sp>
        <p:nvSpPr>
          <p:cNvPr id="176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sp>
        <p:nvSpPr>
          <p:cNvPr id="177" name="Performance weakness"/>
          <p:cNvSpPr txBox="1"/>
          <p:nvPr/>
        </p:nvSpPr>
        <p:spPr>
          <a:xfrm>
            <a:off x="2379672" y="3200052"/>
            <a:ext cx="7432656" cy="457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80473" indent="-180473">
              <a:buSzPct val="100000"/>
              <a:buChar char="•"/>
              <a:defRPr sz="3600"/>
            </a:lvl1pPr>
          </a:lstStyle>
          <a:p>
            <a:pPr/>
            <a:r>
              <a:t>Performance weakness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文本框 37"/>
          <p:cNvSpPr txBox="1"/>
          <p:nvPr/>
        </p:nvSpPr>
        <p:spPr>
          <a:xfrm>
            <a:off x="1249510" y="459422"/>
            <a:ext cx="45188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Weaknesses in design</a:t>
            </a:r>
          </a:p>
        </p:txBody>
      </p:sp>
      <p:sp>
        <p:nvSpPr>
          <p:cNvPr id="181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sp>
        <p:nvSpPr>
          <p:cNvPr id="182" name="Sync tasks also bear asynchronous costs"/>
          <p:cNvSpPr txBox="1"/>
          <p:nvPr/>
        </p:nvSpPr>
        <p:spPr>
          <a:xfrm>
            <a:off x="1018554" y="1411467"/>
            <a:ext cx="6893093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0842" indent="-320842">
              <a:buSzPct val="100000"/>
              <a:buChar char="•"/>
              <a:defRPr sz="3200"/>
            </a:lvl1pPr>
          </a:lstStyle>
          <a:p>
            <a:pPr/>
            <a:r>
              <a:t>Sync tasks also bear asynchronous costs</a:t>
            </a:r>
          </a:p>
        </p:txBody>
      </p:sp>
      <p:pic>
        <p:nvPicPr>
          <p:cNvPr id="18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5786" y="2511346"/>
            <a:ext cx="5146164" cy="294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图像" descr="图像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6370377" y="2385578"/>
            <a:ext cx="5146279" cy="3071314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https://github.com/datafuselabs/databend/blob/main/query/src/pipelines/processors/processor.rs"/>
          <p:cNvSpPr txBox="1"/>
          <p:nvPr/>
        </p:nvSpPr>
        <p:spPr>
          <a:xfrm>
            <a:off x="1681179" y="6025498"/>
            <a:ext cx="9234166" cy="24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https://github.com/datafuselabs/databend/blob/main/query/src/pipelines/processors/processor.rs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文本框 37"/>
          <p:cNvSpPr txBox="1"/>
          <p:nvPr/>
        </p:nvSpPr>
        <p:spPr>
          <a:xfrm>
            <a:off x="1249510" y="459422"/>
            <a:ext cx="45188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Weaknesses in design</a:t>
            </a:r>
          </a:p>
        </p:txBody>
      </p:sp>
      <p:sp>
        <p:nvSpPr>
          <p:cNvPr id="189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sp>
        <p:nvSpPr>
          <p:cNvPr id="190" name="Asynchronous tasks are not parallel"/>
          <p:cNvSpPr txBox="1"/>
          <p:nvPr/>
        </p:nvSpPr>
        <p:spPr>
          <a:xfrm>
            <a:off x="1018554" y="1411467"/>
            <a:ext cx="6160462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0842" indent="-320842">
              <a:buSzPct val="100000"/>
              <a:buChar char="•"/>
              <a:defRPr sz="3200"/>
            </a:lvl1pPr>
          </a:lstStyle>
          <a:p>
            <a:pPr/>
            <a:r>
              <a:t>Asynchronous tasks are not parallel</a:t>
            </a:r>
          </a:p>
        </p:txBody>
      </p:sp>
      <p:pic>
        <p:nvPicPr>
          <p:cNvPr id="191" name="slow_async.gif" descr="slow_async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3200" y="2133600"/>
            <a:ext cx="9055100" cy="32385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actual"/>
          <p:cNvSpPr txBox="1"/>
          <p:nvPr/>
        </p:nvSpPr>
        <p:spPr>
          <a:xfrm>
            <a:off x="5638986" y="5585191"/>
            <a:ext cx="914028" cy="35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800"/>
            </a:lvl1pPr>
          </a:lstStyle>
          <a:p>
            <a:pPr/>
            <a:r>
              <a:t>actual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文本框 37"/>
          <p:cNvSpPr txBox="1"/>
          <p:nvPr/>
        </p:nvSpPr>
        <p:spPr>
          <a:xfrm>
            <a:off x="1249510" y="459422"/>
            <a:ext cx="45188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Weaknesses in design</a:t>
            </a:r>
          </a:p>
        </p:txBody>
      </p:sp>
      <p:sp>
        <p:nvSpPr>
          <p:cNvPr id="196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sp>
        <p:nvSpPr>
          <p:cNvPr id="197" name="Asynchronous tasks are not parallel"/>
          <p:cNvSpPr txBox="1"/>
          <p:nvPr/>
        </p:nvSpPr>
        <p:spPr>
          <a:xfrm>
            <a:off x="1018554" y="1411467"/>
            <a:ext cx="6160462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0842" indent="-320842">
              <a:buSzPct val="100000"/>
              <a:buChar char="•"/>
              <a:defRPr sz="3200"/>
            </a:lvl1pPr>
          </a:lstStyle>
          <a:p>
            <a:pPr/>
            <a:r>
              <a:t>Asynchronous tasks are not parallel</a:t>
            </a:r>
          </a:p>
        </p:txBody>
      </p:sp>
      <p:sp>
        <p:nvSpPr>
          <p:cNvPr id="198" name="expect"/>
          <p:cNvSpPr txBox="1"/>
          <p:nvPr/>
        </p:nvSpPr>
        <p:spPr>
          <a:xfrm>
            <a:off x="5638986" y="5585191"/>
            <a:ext cx="991469" cy="35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800"/>
            </a:lvl1pPr>
          </a:lstStyle>
          <a:p>
            <a:pPr/>
            <a:r>
              <a:t>expect</a:t>
            </a:r>
          </a:p>
        </p:txBody>
      </p:sp>
      <p:pic>
        <p:nvPicPr>
          <p:cNvPr id="199" name="slow_async_2.gif" descr="slow_async_2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3820" y="2132682"/>
            <a:ext cx="9321801" cy="313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文本框 37"/>
          <p:cNvSpPr txBox="1"/>
          <p:nvPr/>
        </p:nvSpPr>
        <p:spPr>
          <a:xfrm>
            <a:off x="1249510" y="459422"/>
            <a:ext cx="45188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Weaknesses in design</a:t>
            </a:r>
          </a:p>
        </p:txBody>
      </p:sp>
      <p:sp>
        <p:nvSpPr>
          <p:cNvPr id="203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sp>
        <p:nvSpPr>
          <p:cNvPr id="204" name="Not steal tasks between threads"/>
          <p:cNvSpPr txBox="1"/>
          <p:nvPr/>
        </p:nvSpPr>
        <p:spPr>
          <a:xfrm>
            <a:off x="1018554" y="1411467"/>
            <a:ext cx="5624681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0842" indent="-320842">
              <a:buSzPct val="100000"/>
              <a:buChar char="•"/>
              <a:defRPr sz="3200"/>
            </a:lvl1pPr>
          </a:lstStyle>
          <a:p>
            <a:pPr/>
            <a:r>
              <a:t>Not steal tasks between threads</a:t>
            </a:r>
          </a:p>
        </p:txBody>
      </p:sp>
      <p:pic>
        <p:nvPicPr>
          <p:cNvPr id="205" name="not_steal_task_1.gif" descr="not_steal_task_1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2400" y="2385578"/>
            <a:ext cx="9347200" cy="3276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actual"/>
          <p:cNvSpPr txBox="1"/>
          <p:nvPr/>
        </p:nvSpPr>
        <p:spPr>
          <a:xfrm>
            <a:off x="5638986" y="5572316"/>
            <a:ext cx="914028" cy="35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800"/>
            </a:lvl1pPr>
          </a:lstStyle>
          <a:p>
            <a:pPr/>
            <a:r>
              <a:t>actual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文本框 37"/>
          <p:cNvSpPr txBox="1"/>
          <p:nvPr/>
        </p:nvSpPr>
        <p:spPr>
          <a:xfrm>
            <a:off x="1249510" y="459422"/>
            <a:ext cx="45188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Weaknesses in design</a:t>
            </a:r>
          </a:p>
        </p:txBody>
      </p:sp>
      <p:sp>
        <p:nvSpPr>
          <p:cNvPr id="210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sp>
        <p:nvSpPr>
          <p:cNvPr id="211" name="Not steal tasks between threads"/>
          <p:cNvSpPr txBox="1"/>
          <p:nvPr/>
        </p:nvSpPr>
        <p:spPr>
          <a:xfrm>
            <a:off x="1018554" y="1411467"/>
            <a:ext cx="5624681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0842" indent="-320842">
              <a:buSzPct val="100000"/>
              <a:buChar char="•"/>
              <a:defRPr sz="3200"/>
            </a:lvl1pPr>
          </a:lstStyle>
          <a:p>
            <a:pPr/>
            <a:r>
              <a:t>Not steal tasks between threads</a:t>
            </a:r>
          </a:p>
        </p:txBody>
      </p:sp>
      <p:sp>
        <p:nvSpPr>
          <p:cNvPr id="212" name="expect"/>
          <p:cNvSpPr txBox="1"/>
          <p:nvPr/>
        </p:nvSpPr>
        <p:spPr>
          <a:xfrm>
            <a:off x="5638986" y="5572316"/>
            <a:ext cx="991469" cy="35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800"/>
            </a:lvl1pPr>
          </a:lstStyle>
          <a:p>
            <a:pPr/>
            <a:r>
              <a:t>expect</a:t>
            </a:r>
          </a:p>
        </p:txBody>
      </p:sp>
      <p:pic>
        <p:nvPicPr>
          <p:cNvPr id="213" name="not_steal_task_2.gif" descr="not_steal_task_2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2400" y="2387600"/>
            <a:ext cx="9347200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文本框 37"/>
          <p:cNvSpPr txBox="1"/>
          <p:nvPr/>
        </p:nvSpPr>
        <p:spPr>
          <a:xfrm>
            <a:off x="1249510" y="459422"/>
            <a:ext cx="45188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Weaknesses in design</a:t>
            </a:r>
          </a:p>
        </p:txBody>
      </p:sp>
      <p:sp>
        <p:nvSpPr>
          <p:cNvPr id="217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sp>
        <p:nvSpPr>
          <p:cNvPr id="218" name="Not steal tasks between threads"/>
          <p:cNvSpPr txBox="1"/>
          <p:nvPr/>
        </p:nvSpPr>
        <p:spPr>
          <a:xfrm>
            <a:off x="1018554" y="1411467"/>
            <a:ext cx="5624681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0842" indent="-320842">
              <a:buSzPct val="100000"/>
              <a:buChar char="•"/>
              <a:defRPr sz="3200"/>
            </a:lvl1pPr>
          </a:lstStyle>
          <a:p>
            <a:pPr/>
            <a:r>
              <a:t>Not steal tasks between threads</a:t>
            </a:r>
          </a:p>
        </p:txBody>
      </p:sp>
      <p:sp>
        <p:nvSpPr>
          <p:cNvPr id="219" name="actual"/>
          <p:cNvSpPr txBox="1"/>
          <p:nvPr/>
        </p:nvSpPr>
        <p:spPr>
          <a:xfrm>
            <a:off x="5638986" y="5572316"/>
            <a:ext cx="914028" cy="35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800"/>
            </a:lvl1pPr>
          </a:lstStyle>
          <a:p>
            <a:pPr/>
            <a:r>
              <a:t>actual</a:t>
            </a:r>
          </a:p>
        </p:txBody>
      </p:sp>
      <p:pic>
        <p:nvPicPr>
          <p:cNvPr id="220" name="not_steal_task_3.gif" descr="not_steal_task_3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000" y="1837161"/>
            <a:ext cx="11176000" cy="318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文本框 37"/>
          <p:cNvSpPr txBox="1"/>
          <p:nvPr/>
        </p:nvSpPr>
        <p:spPr>
          <a:xfrm>
            <a:off x="1249510" y="459422"/>
            <a:ext cx="45188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Weaknesses in design</a:t>
            </a:r>
          </a:p>
        </p:txBody>
      </p:sp>
      <p:sp>
        <p:nvSpPr>
          <p:cNvPr id="224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sp>
        <p:nvSpPr>
          <p:cNvPr id="225" name="Not steal tasks between threads"/>
          <p:cNvSpPr txBox="1"/>
          <p:nvPr/>
        </p:nvSpPr>
        <p:spPr>
          <a:xfrm>
            <a:off x="1018554" y="1411467"/>
            <a:ext cx="5624681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0842" indent="-320842">
              <a:buSzPct val="100000"/>
              <a:buChar char="•"/>
              <a:defRPr sz="3200"/>
            </a:lvl1pPr>
          </a:lstStyle>
          <a:p>
            <a:pPr/>
            <a:r>
              <a:t>Not steal tasks between threads</a:t>
            </a:r>
          </a:p>
        </p:txBody>
      </p:sp>
      <p:sp>
        <p:nvSpPr>
          <p:cNvPr id="226" name="expect"/>
          <p:cNvSpPr txBox="1"/>
          <p:nvPr/>
        </p:nvSpPr>
        <p:spPr>
          <a:xfrm>
            <a:off x="5638986" y="5572316"/>
            <a:ext cx="991469" cy="35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800"/>
            </a:lvl1pPr>
          </a:lstStyle>
          <a:p>
            <a:pPr/>
            <a:r>
              <a:t>expect</a:t>
            </a:r>
          </a:p>
        </p:txBody>
      </p:sp>
      <p:pic>
        <p:nvPicPr>
          <p:cNvPr id="227" name="not_steal_task_4.gif" descr="not_steal_task_4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000" y="1837161"/>
            <a:ext cx="11176000" cy="318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标题 1"/>
          <p:cNvSpPr txBox="1"/>
          <p:nvPr>
            <p:ph type="ctrTitle"/>
          </p:nvPr>
        </p:nvSpPr>
        <p:spPr>
          <a:xfrm>
            <a:off x="1605280" y="1829435"/>
            <a:ext cx="9144001" cy="1460501"/>
          </a:xfrm>
          <a:prstGeom prst="rect">
            <a:avLst/>
          </a:prstGeom>
        </p:spPr>
        <p:txBody>
          <a:bodyPr/>
          <a:lstStyle>
            <a:lvl1pPr defTabSz="722376">
              <a:defRPr b="1" sz="4740">
                <a:solidFill>
                  <a:srgbClr val="2C4F76"/>
                </a:solidFill>
                <a:latin typeface="Microsoft YaHei Bold"/>
                <a:ea typeface="Microsoft YaHei Bold"/>
                <a:cs typeface="Microsoft YaHei Bold"/>
                <a:sym typeface="Microsoft YaHei Bold"/>
              </a:defRPr>
            </a:lvl1pPr>
          </a:lstStyle>
          <a:p>
            <a:pPr/>
            <a:r>
              <a:t>How to better processing one query </a:t>
            </a:r>
          </a:p>
        </p:txBody>
      </p:sp>
      <p:sp>
        <p:nvSpPr>
          <p:cNvPr id="231" name="副标题 2"/>
          <p:cNvSpPr txBox="1"/>
          <p:nvPr/>
        </p:nvSpPr>
        <p:spPr>
          <a:xfrm>
            <a:off x="8662669" y="873760"/>
            <a:ext cx="28321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sp>
        <p:nvSpPr>
          <p:cNvPr id="232" name="https://github.com/datafuselabs/databend/pull/3380"/>
          <p:cNvSpPr txBox="1"/>
          <p:nvPr/>
        </p:nvSpPr>
        <p:spPr>
          <a:xfrm>
            <a:off x="3679881" y="5535705"/>
            <a:ext cx="4994797" cy="241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https://github.com/datafuselabs/databend/pull/3380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文本框 10"/>
          <p:cNvSpPr txBox="1"/>
          <p:nvPr/>
        </p:nvSpPr>
        <p:spPr>
          <a:xfrm>
            <a:off x="6504304" y="2176879"/>
            <a:ext cx="509205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Quickly understand by easy cases</a:t>
            </a:r>
          </a:p>
        </p:txBody>
      </p:sp>
      <p:grpSp>
        <p:nvGrpSpPr>
          <p:cNvPr id="99" name="椭圆 7"/>
          <p:cNvGrpSpPr/>
          <p:nvPr/>
        </p:nvGrpSpPr>
        <p:grpSpPr>
          <a:xfrm>
            <a:off x="5795645" y="2152650"/>
            <a:ext cx="432001" cy="432000"/>
            <a:chOff x="0" y="0"/>
            <a:chExt cx="431999" cy="431999"/>
          </a:xfrm>
        </p:grpSpPr>
        <p:sp>
          <p:nvSpPr>
            <p:cNvPr id="97" name="圆形"/>
            <p:cNvSpPr/>
            <p:nvPr/>
          </p:nvSpPr>
          <p:spPr>
            <a:xfrm>
              <a:off x="0" y="0"/>
              <a:ext cx="432000" cy="432000"/>
            </a:xfrm>
            <a:prstGeom prst="ellipse">
              <a:avLst/>
            </a:prstGeom>
            <a:solidFill>
              <a:srgbClr val="2C4F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 Regular"/>
                  <a:ea typeface="Microsoft YaHei Regular"/>
                  <a:cs typeface="Microsoft YaHei Regular"/>
                  <a:sym typeface="Microsoft YaHei Regular"/>
                </a:defRPr>
              </a:pPr>
            </a:p>
          </p:txBody>
        </p:sp>
        <p:sp>
          <p:nvSpPr>
            <p:cNvPr id="98" name="1"/>
            <p:cNvSpPr txBox="1"/>
            <p:nvPr/>
          </p:nvSpPr>
          <p:spPr>
            <a:xfrm>
              <a:off x="108985" y="30580"/>
              <a:ext cx="21403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 Regular"/>
                  <a:ea typeface="Microsoft YaHei Regular"/>
                  <a:cs typeface="Microsoft YaHei Regular"/>
                  <a:sym typeface="Microsoft YaHei Regular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00" name="文本框 8"/>
          <p:cNvSpPr txBox="1"/>
          <p:nvPr/>
        </p:nvSpPr>
        <p:spPr>
          <a:xfrm>
            <a:off x="6504304" y="3011269"/>
            <a:ext cx="509205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Weaknesses in design</a:t>
            </a:r>
          </a:p>
        </p:txBody>
      </p:sp>
      <p:grpSp>
        <p:nvGrpSpPr>
          <p:cNvPr id="103" name="椭圆 9"/>
          <p:cNvGrpSpPr/>
          <p:nvPr/>
        </p:nvGrpSpPr>
        <p:grpSpPr>
          <a:xfrm>
            <a:off x="5795645" y="2987039"/>
            <a:ext cx="432001" cy="432001"/>
            <a:chOff x="0" y="0"/>
            <a:chExt cx="431999" cy="431999"/>
          </a:xfrm>
        </p:grpSpPr>
        <p:sp>
          <p:nvSpPr>
            <p:cNvPr id="101" name="圆形"/>
            <p:cNvSpPr/>
            <p:nvPr/>
          </p:nvSpPr>
          <p:spPr>
            <a:xfrm>
              <a:off x="0" y="0"/>
              <a:ext cx="432000" cy="432000"/>
            </a:xfrm>
            <a:prstGeom prst="ellipse">
              <a:avLst/>
            </a:prstGeom>
            <a:solidFill>
              <a:srgbClr val="2C4F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 Regular"/>
                  <a:ea typeface="Microsoft YaHei Regular"/>
                  <a:cs typeface="Microsoft YaHei Regular"/>
                  <a:sym typeface="Microsoft YaHei Regular"/>
                </a:defRPr>
              </a:pPr>
            </a:p>
          </p:txBody>
        </p:sp>
        <p:sp>
          <p:nvSpPr>
            <p:cNvPr id="102" name="2"/>
            <p:cNvSpPr txBox="1"/>
            <p:nvPr/>
          </p:nvSpPr>
          <p:spPr>
            <a:xfrm>
              <a:off x="108985" y="30580"/>
              <a:ext cx="21403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 Regular"/>
                  <a:ea typeface="Microsoft YaHei Regular"/>
                  <a:cs typeface="Microsoft YaHei Regular"/>
                  <a:sym typeface="Microsoft YaHei Regular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04" name="文本框 11"/>
          <p:cNvSpPr txBox="1"/>
          <p:nvPr/>
        </p:nvSpPr>
        <p:spPr>
          <a:xfrm>
            <a:off x="6504304" y="3845659"/>
            <a:ext cx="509205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How to better processing one query  #3380</a:t>
            </a:r>
          </a:p>
        </p:txBody>
      </p:sp>
      <p:grpSp>
        <p:nvGrpSpPr>
          <p:cNvPr id="107" name="椭圆 12"/>
          <p:cNvGrpSpPr/>
          <p:nvPr/>
        </p:nvGrpSpPr>
        <p:grpSpPr>
          <a:xfrm>
            <a:off x="5795645" y="3821429"/>
            <a:ext cx="432001" cy="432001"/>
            <a:chOff x="0" y="0"/>
            <a:chExt cx="431999" cy="431999"/>
          </a:xfrm>
        </p:grpSpPr>
        <p:sp>
          <p:nvSpPr>
            <p:cNvPr id="105" name="圆形"/>
            <p:cNvSpPr/>
            <p:nvPr/>
          </p:nvSpPr>
          <p:spPr>
            <a:xfrm>
              <a:off x="0" y="0"/>
              <a:ext cx="432000" cy="432000"/>
            </a:xfrm>
            <a:prstGeom prst="ellipse">
              <a:avLst/>
            </a:prstGeom>
            <a:solidFill>
              <a:srgbClr val="2C4F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icrosoft YaHei Regular"/>
                  <a:ea typeface="Microsoft YaHei Regular"/>
                  <a:cs typeface="Microsoft YaHei Regular"/>
                  <a:sym typeface="Microsoft YaHei Regular"/>
                </a:defRPr>
              </a:pPr>
            </a:p>
          </p:txBody>
        </p:sp>
        <p:sp>
          <p:nvSpPr>
            <p:cNvPr id="106" name="3"/>
            <p:cNvSpPr txBox="1"/>
            <p:nvPr/>
          </p:nvSpPr>
          <p:spPr>
            <a:xfrm>
              <a:off x="108985" y="30580"/>
              <a:ext cx="21403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icrosoft YaHei Regular"/>
                  <a:ea typeface="Microsoft YaHei Regular"/>
                  <a:cs typeface="Microsoft YaHei Regular"/>
                  <a:sym typeface="Microsoft YaHei Regular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08" name="文本框 13"/>
          <p:cNvSpPr txBox="1"/>
          <p:nvPr/>
        </p:nvSpPr>
        <p:spPr>
          <a:xfrm>
            <a:off x="5617886" y="5129493"/>
            <a:ext cx="600130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000">
                <a:solidFill>
                  <a:srgbClr val="FF26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⚠️ The query optimizer is not considered in this.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文本框 37"/>
          <p:cNvSpPr txBox="1"/>
          <p:nvPr/>
        </p:nvSpPr>
        <p:spPr>
          <a:xfrm>
            <a:off x="1249510" y="459422"/>
            <a:ext cx="45188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How to better processing one query</a:t>
            </a:r>
          </a:p>
        </p:txBody>
      </p:sp>
      <p:sp>
        <p:nvSpPr>
          <p:cNvPr id="236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pic>
        <p:nvPicPr>
          <p:cNvPr id="23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051" y="1596956"/>
            <a:ext cx="5950224" cy="4295941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New Processor trait"/>
          <p:cNvSpPr txBox="1"/>
          <p:nvPr/>
        </p:nvSpPr>
        <p:spPr>
          <a:xfrm>
            <a:off x="889811" y="1142841"/>
            <a:ext cx="3571249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0842" indent="-320842">
              <a:buSzPct val="100000"/>
              <a:buChar char="•"/>
              <a:defRPr sz="3200"/>
            </a:lvl1pPr>
          </a:lstStyle>
          <a:p>
            <a:pPr/>
            <a:r>
              <a:t>New Processor trait</a:t>
            </a:r>
          </a:p>
        </p:txBody>
      </p:sp>
      <p:sp>
        <p:nvSpPr>
          <p:cNvPr id="239" name="Each processor is a state machine"/>
          <p:cNvSpPr txBox="1"/>
          <p:nvPr/>
        </p:nvSpPr>
        <p:spPr>
          <a:xfrm>
            <a:off x="6813751" y="2310145"/>
            <a:ext cx="3908219" cy="27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10552" indent="-210552">
              <a:buSzPct val="100000"/>
              <a:buChar char="•"/>
              <a:defRPr b="1" sz="2100"/>
            </a:lvl1pPr>
          </a:lstStyle>
          <a:p>
            <a:pPr/>
            <a:r>
              <a:t>Each processor is a state machine</a:t>
            </a:r>
          </a:p>
        </p:txBody>
      </p:sp>
      <p:sp>
        <p:nvSpPr>
          <p:cNvPr id="240" name="Which method is executed by state"/>
          <p:cNvSpPr txBox="1"/>
          <p:nvPr/>
        </p:nvSpPr>
        <p:spPr>
          <a:xfrm>
            <a:off x="6826435" y="3491648"/>
            <a:ext cx="4088841" cy="27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10552" indent="-210552">
              <a:buSzPct val="100000"/>
              <a:buChar char="•"/>
              <a:defRPr b="1" sz="2100"/>
            </a:lvl1pPr>
          </a:lstStyle>
          <a:p>
            <a:pPr/>
            <a:r>
              <a:t>Which method is executed by state</a:t>
            </a:r>
          </a:p>
        </p:txBody>
      </p:sp>
      <p:sp>
        <p:nvSpPr>
          <p:cNvPr id="241" name="Difference methods between sync and async"/>
          <p:cNvSpPr txBox="1"/>
          <p:nvPr/>
        </p:nvSpPr>
        <p:spPr>
          <a:xfrm>
            <a:off x="6865058" y="4673152"/>
            <a:ext cx="5142228" cy="27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10552" indent="-210552">
              <a:buSzPct val="100000"/>
              <a:buChar char="•"/>
              <a:defRPr b="1" sz="2100"/>
            </a:lvl1pPr>
          </a:lstStyle>
          <a:p>
            <a:pPr/>
            <a:r>
              <a:t>Difference methods between sync and async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文本框 37"/>
          <p:cNvSpPr txBox="1"/>
          <p:nvPr/>
        </p:nvSpPr>
        <p:spPr>
          <a:xfrm>
            <a:off x="1249510" y="459422"/>
            <a:ext cx="45188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How to better processing one query</a:t>
            </a:r>
          </a:p>
        </p:txBody>
      </p:sp>
      <p:sp>
        <p:nvSpPr>
          <p:cNvPr id="245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sp>
        <p:nvSpPr>
          <p:cNvPr id="246" name="Atomic Port"/>
          <p:cNvSpPr txBox="1"/>
          <p:nvPr/>
        </p:nvSpPr>
        <p:spPr>
          <a:xfrm>
            <a:off x="889811" y="1142841"/>
            <a:ext cx="2280413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0842" indent="-320842">
              <a:buSzPct val="100000"/>
              <a:buChar char="•"/>
              <a:defRPr sz="3200"/>
            </a:lvl1pPr>
          </a:lstStyle>
          <a:p>
            <a:pPr/>
            <a:r>
              <a:t>Atomic Port</a:t>
            </a:r>
          </a:p>
        </p:txBody>
      </p:sp>
      <p:sp>
        <p:nvSpPr>
          <p:cNvPr id="247" name="State and data in CAS"/>
          <p:cNvSpPr txBox="1"/>
          <p:nvPr/>
        </p:nvSpPr>
        <p:spPr>
          <a:xfrm>
            <a:off x="6813751" y="2310145"/>
            <a:ext cx="2582142" cy="27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10552" indent="-210552">
              <a:buSzPct val="100000"/>
              <a:buChar char="•"/>
              <a:defRPr b="1" sz="2100"/>
            </a:lvl1pPr>
          </a:lstStyle>
          <a:p>
            <a:pPr/>
            <a:r>
              <a:t>State and data in CAS</a:t>
            </a:r>
          </a:p>
        </p:txBody>
      </p:sp>
      <p:sp>
        <p:nvSpPr>
          <p:cNvPr id="248" name="Support pull and push data"/>
          <p:cNvSpPr txBox="1"/>
          <p:nvPr/>
        </p:nvSpPr>
        <p:spPr>
          <a:xfrm>
            <a:off x="6826435" y="3491648"/>
            <a:ext cx="3215164" cy="27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10552" indent="-210552">
              <a:buSzPct val="100000"/>
              <a:buChar char="•"/>
              <a:defRPr b="1" sz="2100"/>
            </a:lvl1pPr>
          </a:lstStyle>
          <a:p>
            <a:pPr/>
            <a:r>
              <a:t>Support pull and push data</a:t>
            </a:r>
          </a:p>
        </p:txBody>
      </p:sp>
      <p:sp>
        <p:nvSpPr>
          <p:cNvPr id="249" name="Each processor has inputs and outputs"/>
          <p:cNvSpPr txBox="1"/>
          <p:nvPr/>
        </p:nvSpPr>
        <p:spPr>
          <a:xfrm>
            <a:off x="6865058" y="4673152"/>
            <a:ext cx="4469357" cy="27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10552" indent="-210552">
              <a:buSzPct val="100000"/>
              <a:buChar char="•"/>
              <a:defRPr b="1" sz="2100"/>
            </a:lvl1pPr>
          </a:lstStyle>
          <a:p>
            <a:pPr/>
            <a:r>
              <a:t>Each processor has inputs and outputs</a:t>
            </a:r>
          </a:p>
        </p:txBody>
      </p:sp>
      <p:pic>
        <p:nvPicPr>
          <p:cNvPr id="25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9515" y="1673497"/>
            <a:ext cx="4518831" cy="493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文本框 37"/>
          <p:cNvSpPr txBox="1"/>
          <p:nvPr/>
        </p:nvSpPr>
        <p:spPr>
          <a:xfrm>
            <a:off x="1249510" y="459422"/>
            <a:ext cx="45188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How to better processing one query</a:t>
            </a:r>
          </a:p>
        </p:txBody>
      </p:sp>
      <p:sp>
        <p:nvSpPr>
          <p:cNvPr id="254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sp>
        <p:nvSpPr>
          <p:cNvPr id="255" name="Example SyncSource"/>
          <p:cNvSpPr txBox="1"/>
          <p:nvPr/>
        </p:nvSpPr>
        <p:spPr>
          <a:xfrm>
            <a:off x="889811" y="1142841"/>
            <a:ext cx="3696265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0842" indent="-320842">
              <a:buSzPct val="100000"/>
              <a:buChar char="•"/>
              <a:defRPr sz="3200"/>
            </a:lvl1pPr>
          </a:lstStyle>
          <a:p>
            <a:pPr/>
            <a:r>
              <a:t>Example SyncSource</a:t>
            </a:r>
          </a:p>
        </p:txBody>
      </p:sp>
      <p:pic>
        <p:nvPicPr>
          <p:cNvPr id="25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012650" y="1767475"/>
            <a:ext cx="4992550" cy="4837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45164" y="1765247"/>
            <a:ext cx="5817866" cy="4837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文本框 37"/>
          <p:cNvSpPr txBox="1"/>
          <p:nvPr/>
        </p:nvSpPr>
        <p:spPr>
          <a:xfrm>
            <a:off x="1249510" y="459422"/>
            <a:ext cx="45188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How to better processing one query</a:t>
            </a:r>
          </a:p>
        </p:txBody>
      </p:sp>
      <p:sp>
        <p:nvSpPr>
          <p:cNvPr id="261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sp>
        <p:nvSpPr>
          <p:cNvPr id="262" name="Execute one processor in executor"/>
          <p:cNvSpPr txBox="1"/>
          <p:nvPr/>
        </p:nvSpPr>
        <p:spPr>
          <a:xfrm>
            <a:off x="889811" y="1142841"/>
            <a:ext cx="5971152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0842" indent="-320842">
              <a:buSzPct val="100000"/>
              <a:buChar char="•"/>
              <a:defRPr sz="3200"/>
            </a:lvl1pPr>
          </a:lstStyle>
          <a:p>
            <a:pPr/>
            <a:r>
              <a:t>Execute one processor in executor</a:t>
            </a:r>
          </a:p>
        </p:txBody>
      </p:sp>
      <p:sp>
        <p:nvSpPr>
          <p:cNvPr id="263" name="Lock and call Processor::prepare"/>
          <p:cNvSpPr txBox="1"/>
          <p:nvPr/>
        </p:nvSpPr>
        <p:spPr>
          <a:xfrm>
            <a:off x="6597851" y="2310145"/>
            <a:ext cx="3781381" cy="27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10552" indent="-210552">
              <a:buSzPct val="100000"/>
              <a:buChar char="•"/>
              <a:defRPr b="1" sz="2100"/>
            </a:lvl1pPr>
          </a:lstStyle>
          <a:p>
            <a:pPr/>
            <a:r>
              <a:t>Lock and call Processor::prepare</a:t>
            </a:r>
          </a:p>
        </p:txBody>
      </p:sp>
      <p:sp>
        <p:nvSpPr>
          <p:cNvPr id="264" name="Which method is executed by state"/>
          <p:cNvSpPr txBox="1"/>
          <p:nvPr/>
        </p:nvSpPr>
        <p:spPr>
          <a:xfrm>
            <a:off x="6610535" y="3293330"/>
            <a:ext cx="4088841" cy="27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10552" indent="-210552">
              <a:buSzPct val="100000"/>
              <a:buChar char="•"/>
              <a:defRPr b="1" sz="2100"/>
            </a:lvl1pPr>
          </a:lstStyle>
          <a:p>
            <a:pPr/>
            <a:r>
              <a:t>Which method is executed by state</a:t>
            </a:r>
          </a:p>
        </p:txBody>
      </p:sp>
      <p:sp>
        <p:nvSpPr>
          <p:cNvPr id="265" name="Add neighbor processor to schedule queue"/>
          <p:cNvSpPr txBox="1"/>
          <p:nvPr/>
        </p:nvSpPr>
        <p:spPr>
          <a:xfrm>
            <a:off x="6649158" y="5309552"/>
            <a:ext cx="4953663" cy="27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10552" indent="-210552">
              <a:buSzPct val="100000"/>
              <a:buChar char="•"/>
              <a:defRPr b="1" sz="2100"/>
            </a:lvl1pPr>
          </a:lstStyle>
          <a:p>
            <a:pPr/>
            <a:r>
              <a:t>Add neighbor processor to schedule queue</a:t>
            </a:r>
          </a:p>
        </p:txBody>
      </p:sp>
      <p:pic>
        <p:nvPicPr>
          <p:cNvPr id="26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226" y="1712976"/>
            <a:ext cx="5971152" cy="4811949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Add self to schedule queue if ready state"/>
          <p:cNvSpPr txBox="1"/>
          <p:nvPr/>
        </p:nvSpPr>
        <p:spPr>
          <a:xfrm>
            <a:off x="6649158" y="4298053"/>
            <a:ext cx="4719128" cy="27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10552" indent="-210552">
              <a:buSzPct val="100000"/>
              <a:buChar char="•"/>
              <a:defRPr b="1" sz="2100"/>
            </a:lvl1pPr>
          </a:lstStyle>
          <a:p>
            <a:pPr/>
            <a:r>
              <a:t>Add self to schedule queue if ready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文本框 37"/>
          <p:cNvSpPr txBox="1"/>
          <p:nvPr/>
        </p:nvSpPr>
        <p:spPr>
          <a:xfrm>
            <a:off x="1249510" y="459422"/>
            <a:ext cx="45188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How to better processing one query</a:t>
            </a:r>
          </a:p>
        </p:txBody>
      </p:sp>
      <p:sp>
        <p:nvSpPr>
          <p:cNvPr id="271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sp>
        <p:nvSpPr>
          <p:cNvPr id="272" name="Execute schedule queue in executor"/>
          <p:cNvSpPr txBox="1"/>
          <p:nvPr/>
        </p:nvSpPr>
        <p:spPr>
          <a:xfrm>
            <a:off x="889811" y="1142841"/>
            <a:ext cx="6244202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0842" indent="-320842">
              <a:buSzPct val="100000"/>
              <a:buChar char="•"/>
              <a:defRPr sz="3200"/>
            </a:lvl1pPr>
          </a:lstStyle>
          <a:p>
            <a:pPr/>
            <a:r>
              <a:t>Execute schedule queue in executor</a:t>
            </a:r>
          </a:p>
        </p:txBody>
      </p:sp>
      <p:sp>
        <p:nvSpPr>
          <p:cNvPr id="273" name="All workers share a global queue"/>
          <p:cNvSpPr txBox="1"/>
          <p:nvPr/>
        </p:nvSpPr>
        <p:spPr>
          <a:xfrm>
            <a:off x="6813751" y="2106945"/>
            <a:ext cx="3817323" cy="27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10552" indent="-210552">
              <a:buSzPct val="100000"/>
              <a:buChar char="•"/>
              <a:defRPr b="1" sz="2100"/>
            </a:lvl1pPr>
          </a:lstStyle>
          <a:p>
            <a:pPr/>
            <a:r>
              <a:t>All workers share a global queue</a:t>
            </a:r>
          </a:p>
        </p:txBody>
      </p:sp>
      <p:sp>
        <p:nvSpPr>
          <p:cNvPr id="274" name="Each worker has a local task queue"/>
          <p:cNvSpPr txBox="1"/>
          <p:nvPr/>
        </p:nvSpPr>
        <p:spPr>
          <a:xfrm>
            <a:off x="6826435" y="3288448"/>
            <a:ext cx="4065140" cy="27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10552" indent="-210552">
              <a:buSzPct val="100000"/>
              <a:buChar char="•"/>
              <a:defRPr b="1" sz="2100"/>
            </a:lvl1pPr>
          </a:lstStyle>
          <a:p>
            <a:pPr/>
            <a:r>
              <a:t>Each worker has a local task queue</a:t>
            </a:r>
          </a:p>
        </p:txBody>
      </p:sp>
      <p:sp>
        <p:nvSpPr>
          <p:cNvPr id="275" name="First task is put to local queue without lock"/>
          <p:cNvSpPr txBox="1"/>
          <p:nvPr/>
        </p:nvSpPr>
        <p:spPr>
          <a:xfrm>
            <a:off x="6865058" y="4469952"/>
            <a:ext cx="4961867" cy="27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10552" indent="-210552">
              <a:buSzPct val="100000"/>
              <a:buChar char="•"/>
              <a:defRPr b="1" sz="2100"/>
            </a:lvl1pPr>
          </a:lstStyle>
          <a:p>
            <a:pPr/>
            <a:r>
              <a:t>First task is put to local queue without lock</a:t>
            </a:r>
          </a:p>
        </p:txBody>
      </p:sp>
      <p:pic>
        <p:nvPicPr>
          <p:cNvPr id="27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73" y="1848326"/>
            <a:ext cx="5701766" cy="4160748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Other tasks put to global queue with lock"/>
          <p:cNvSpPr txBox="1"/>
          <p:nvPr/>
        </p:nvSpPr>
        <p:spPr>
          <a:xfrm>
            <a:off x="6865058" y="5502988"/>
            <a:ext cx="4784110" cy="27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10552" indent="-210552">
              <a:buSzPct val="100000"/>
              <a:buChar char="•"/>
              <a:defRPr b="1" sz="2100"/>
            </a:lvl1pPr>
          </a:lstStyle>
          <a:p>
            <a:pPr/>
            <a:r>
              <a:t>Other tasks put to global queue with lock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文本框 37"/>
          <p:cNvSpPr txBox="1"/>
          <p:nvPr/>
        </p:nvSpPr>
        <p:spPr>
          <a:xfrm>
            <a:off x="1249510" y="459422"/>
            <a:ext cx="45188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How to better processing one query</a:t>
            </a:r>
          </a:p>
        </p:txBody>
      </p:sp>
      <p:sp>
        <p:nvSpPr>
          <p:cNvPr id="281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sp>
        <p:nvSpPr>
          <p:cNvPr id="282" name="Execute schedule queue in executor"/>
          <p:cNvSpPr txBox="1"/>
          <p:nvPr/>
        </p:nvSpPr>
        <p:spPr>
          <a:xfrm>
            <a:off x="889811" y="1142841"/>
            <a:ext cx="6244202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0842" indent="-320842">
              <a:buSzPct val="100000"/>
              <a:buChar char="•"/>
              <a:defRPr sz="3200"/>
            </a:lvl1pPr>
          </a:lstStyle>
          <a:p>
            <a:pPr/>
            <a:r>
              <a:t>Execute schedule queue in executor</a:t>
            </a:r>
          </a:p>
        </p:txBody>
      </p:sp>
      <p:sp>
        <p:nvSpPr>
          <p:cNvPr id="283" name="Call Processor::process if sync state"/>
          <p:cNvSpPr txBox="1"/>
          <p:nvPr/>
        </p:nvSpPr>
        <p:spPr>
          <a:xfrm>
            <a:off x="6787812" y="3563219"/>
            <a:ext cx="4104989" cy="27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10552" indent="-210552">
              <a:buSzPct val="100000"/>
              <a:buChar char="•"/>
              <a:defRPr b="1" sz="2100"/>
            </a:lvl1pPr>
          </a:lstStyle>
          <a:p>
            <a:pPr/>
            <a:r>
              <a:t>Call Processor::process if sync state</a:t>
            </a:r>
          </a:p>
        </p:txBody>
      </p:sp>
      <p:pic>
        <p:nvPicPr>
          <p:cNvPr id="28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887" y="2124832"/>
            <a:ext cx="5728076" cy="3148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文本框 37"/>
          <p:cNvSpPr txBox="1"/>
          <p:nvPr/>
        </p:nvSpPr>
        <p:spPr>
          <a:xfrm>
            <a:off x="1249510" y="459422"/>
            <a:ext cx="45188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How to better processing one query</a:t>
            </a:r>
          </a:p>
        </p:txBody>
      </p:sp>
      <p:sp>
        <p:nvSpPr>
          <p:cNvPr id="288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sp>
        <p:nvSpPr>
          <p:cNvPr id="289" name="Execute schedule queue in executor"/>
          <p:cNvSpPr txBox="1"/>
          <p:nvPr/>
        </p:nvSpPr>
        <p:spPr>
          <a:xfrm>
            <a:off x="889811" y="1142841"/>
            <a:ext cx="6244202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0842" indent="-320842">
              <a:buSzPct val="100000"/>
              <a:buChar char="•"/>
              <a:defRPr sz="3200"/>
            </a:lvl1pPr>
          </a:lstStyle>
          <a:p>
            <a:pPr/>
            <a:r>
              <a:t>Execute schedule queue in executor</a:t>
            </a:r>
          </a:p>
        </p:txBody>
      </p:sp>
      <p:sp>
        <p:nvSpPr>
          <p:cNvPr id="290" name="Call Processor::async_process if async state"/>
          <p:cNvSpPr txBox="1"/>
          <p:nvPr/>
        </p:nvSpPr>
        <p:spPr>
          <a:xfrm>
            <a:off x="7006676" y="2018298"/>
            <a:ext cx="4984526" cy="27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10552" indent="-210552">
              <a:buSzPct val="100000"/>
              <a:buChar char="•"/>
              <a:defRPr b="1" sz="2100"/>
            </a:lvl1pPr>
          </a:lstStyle>
          <a:p>
            <a:pPr/>
            <a:r>
              <a:t>Call Processor::async_process if async state</a:t>
            </a:r>
          </a:p>
        </p:txBody>
      </p:sp>
      <p:pic>
        <p:nvPicPr>
          <p:cNvPr id="29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0341" y="1848326"/>
            <a:ext cx="6244202" cy="4753504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Mock waker with atomic_bool flags"/>
          <p:cNvSpPr txBox="1"/>
          <p:nvPr/>
        </p:nvSpPr>
        <p:spPr>
          <a:xfrm>
            <a:off x="7006676" y="3293330"/>
            <a:ext cx="4156688" cy="27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10552" indent="-210552">
              <a:buSzPct val="100000"/>
              <a:buChar char="•"/>
              <a:defRPr b="1" sz="2100"/>
            </a:lvl1pPr>
          </a:lstStyle>
          <a:p>
            <a:pPr/>
            <a:r>
              <a:t>Mock waker with atomic_bool flags</a:t>
            </a:r>
          </a:p>
        </p:txBody>
      </p:sp>
      <p:sp>
        <p:nvSpPr>
          <p:cNvPr id="293" name="Push to global queue if async not ready"/>
          <p:cNvSpPr txBox="1"/>
          <p:nvPr/>
        </p:nvSpPr>
        <p:spPr>
          <a:xfrm>
            <a:off x="7006676" y="4568363"/>
            <a:ext cx="4557650" cy="27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10552" indent="-210552">
              <a:buSzPct val="100000"/>
              <a:buChar char="•"/>
              <a:defRPr b="1" sz="2100"/>
            </a:lvl1pPr>
          </a:lstStyle>
          <a:p>
            <a:pPr/>
            <a:r>
              <a:t>Push to global queue if async not ready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4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文本框 37"/>
          <p:cNvSpPr txBox="1"/>
          <p:nvPr/>
        </p:nvSpPr>
        <p:spPr>
          <a:xfrm>
            <a:off x="1249510" y="459422"/>
            <a:ext cx="45188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How to better processing one query</a:t>
            </a:r>
          </a:p>
        </p:txBody>
      </p:sp>
      <p:sp>
        <p:nvSpPr>
          <p:cNvPr id="297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sp>
        <p:nvSpPr>
          <p:cNvPr id="298" name="Execute worker in executor"/>
          <p:cNvSpPr txBox="1"/>
          <p:nvPr/>
        </p:nvSpPr>
        <p:spPr>
          <a:xfrm>
            <a:off x="889811" y="1142841"/>
            <a:ext cx="4796601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0842" indent="-320842">
              <a:buSzPct val="100000"/>
              <a:buChar char="•"/>
              <a:defRPr sz="3200"/>
            </a:lvl1pPr>
          </a:lstStyle>
          <a:p>
            <a:pPr/>
            <a:r>
              <a:t>Execute worker in executor</a:t>
            </a:r>
          </a:p>
        </p:txBody>
      </p:sp>
      <p:sp>
        <p:nvSpPr>
          <p:cNvPr id="299" name="Start workers with thread pool"/>
          <p:cNvSpPr txBox="1"/>
          <p:nvPr/>
        </p:nvSpPr>
        <p:spPr>
          <a:xfrm>
            <a:off x="6890808" y="2302006"/>
            <a:ext cx="3618469" cy="27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10552" indent="-210552">
              <a:buSzPct val="100000"/>
              <a:buChar char="•"/>
              <a:defRPr b="1" sz="2100"/>
            </a:lvl1pPr>
          </a:lstStyle>
          <a:p>
            <a:pPr/>
            <a:r>
              <a:t>Start workers with thread pool</a:t>
            </a:r>
          </a:p>
        </p:txBody>
      </p:sp>
      <p:pic>
        <p:nvPicPr>
          <p:cNvPr id="30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7178" y="1848326"/>
            <a:ext cx="5983494" cy="4019446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Wait all processor is finished"/>
          <p:cNvSpPr txBox="1"/>
          <p:nvPr/>
        </p:nvSpPr>
        <p:spPr>
          <a:xfrm>
            <a:off x="6890808" y="4087316"/>
            <a:ext cx="3380940" cy="27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10552" indent="-210552">
              <a:buSzPct val="100000"/>
              <a:buChar char="•"/>
              <a:defRPr b="1" sz="2100"/>
            </a:lvl1pPr>
          </a:lstStyle>
          <a:p>
            <a:pPr/>
            <a:r>
              <a:t>Wait all processor is finished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07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文本框 10"/>
          <p:cNvSpPr txBox="1"/>
          <p:nvPr/>
        </p:nvSpPr>
        <p:spPr>
          <a:xfrm>
            <a:off x="800734" y="2620645"/>
            <a:ext cx="565531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54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感谢您的观看</a:t>
            </a:r>
          </a:p>
        </p:txBody>
      </p:sp>
      <p:sp>
        <p:nvSpPr>
          <p:cNvPr id="305" name="文本框 7"/>
          <p:cNvSpPr txBox="1"/>
          <p:nvPr/>
        </p:nvSpPr>
        <p:spPr>
          <a:xfrm>
            <a:off x="800734" y="3667759"/>
            <a:ext cx="5655311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THANK YOU FOR WATCHING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标题 1"/>
          <p:cNvSpPr txBox="1"/>
          <p:nvPr>
            <p:ph type="ctrTitle"/>
          </p:nvPr>
        </p:nvSpPr>
        <p:spPr>
          <a:xfrm>
            <a:off x="1618154" y="1829435"/>
            <a:ext cx="9144001" cy="1460501"/>
          </a:xfrm>
          <a:prstGeom prst="rect">
            <a:avLst/>
          </a:prstGeom>
        </p:spPr>
        <p:txBody>
          <a:bodyPr anchor="ctr"/>
          <a:lstStyle>
            <a:lvl1pPr defTabSz="722376">
              <a:defRPr b="1" sz="4740">
                <a:solidFill>
                  <a:srgbClr val="2C4F76"/>
                </a:solidFill>
                <a:latin typeface="Microsoft YaHei Bold"/>
                <a:ea typeface="Microsoft YaHei Bold"/>
                <a:cs typeface="Microsoft YaHei Bold"/>
                <a:sym typeface="Microsoft YaHei Bold"/>
              </a:defRPr>
            </a:lvl1pPr>
          </a:lstStyle>
          <a:p>
            <a:pPr/>
            <a:r>
              <a:t>Quickly understand by easy cases</a:t>
            </a:r>
          </a:p>
        </p:txBody>
      </p:sp>
      <p:sp>
        <p:nvSpPr>
          <p:cNvPr id="112" name="副标题 2"/>
          <p:cNvSpPr txBox="1"/>
          <p:nvPr/>
        </p:nvSpPr>
        <p:spPr>
          <a:xfrm>
            <a:off x="8662669" y="873760"/>
            <a:ext cx="28321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文本框 37"/>
          <p:cNvSpPr txBox="1"/>
          <p:nvPr/>
        </p:nvSpPr>
        <p:spPr>
          <a:xfrm>
            <a:off x="1249510" y="459422"/>
            <a:ext cx="45188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Weaknesses in design</a:t>
            </a:r>
          </a:p>
        </p:txBody>
      </p:sp>
      <p:sp>
        <p:nvSpPr>
          <p:cNvPr id="116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sp>
        <p:nvSpPr>
          <p:cNvPr id="117" name="Talk is cheap. Show me the code"/>
          <p:cNvSpPr txBox="1"/>
          <p:nvPr/>
        </p:nvSpPr>
        <p:spPr>
          <a:xfrm>
            <a:off x="1018554" y="1411467"/>
            <a:ext cx="5655042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0842" indent="-320842">
              <a:buSzPct val="100000"/>
              <a:buChar char="•"/>
              <a:defRPr sz="3200"/>
            </a:lvl1pPr>
          </a:lstStyle>
          <a:p>
            <a:pPr/>
            <a:r>
              <a:t>Talk is cheap. Show me the code</a:t>
            </a:r>
          </a:p>
        </p:txBody>
      </p:sp>
      <p:pic>
        <p:nvPicPr>
          <p:cNvPr id="11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1784" y="2764794"/>
            <a:ext cx="4675786" cy="2496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61529" y="2539964"/>
            <a:ext cx="5359401" cy="294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文本框 37"/>
          <p:cNvSpPr txBox="1"/>
          <p:nvPr/>
        </p:nvSpPr>
        <p:spPr>
          <a:xfrm>
            <a:off x="1249510" y="465772"/>
            <a:ext cx="45188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Quickly understand by easy cases</a:t>
            </a:r>
          </a:p>
        </p:txBody>
      </p:sp>
      <p:sp>
        <p:nvSpPr>
          <p:cNvPr id="123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pic>
        <p:nvPicPr>
          <p:cNvPr id="124" name="max_threads_1.gif" descr="max_threads_1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519" y="2561485"/>
            <a:ext cx="10003308" cy="395964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文本框 10"/>
          <p:cNvSpPr txBox="1"/>
          <p:nvPr/>
        </p:nvSpPr>
        <p:spPr>
          <a:xfrm>
            <a:off x="984864" y="1459852"/>
            <a:ext cx="5048122" cy="1716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normAutofit fontScale="100000" lnSpcReduction="0"/>
          </a:bodyPr>
          <a:lstStyle/>
          <a:p>
            <a:pPr>
              <a:lnSpc>
                <a:spcPct val="116999"/>
              </a:lnSpc>
              <a:defRPr spc="1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— Standalone mode</a:t>
            </a:r>
          </a:p>
          <a:p>
            <a:pPr>
              <a:lnSpc>
                <a:spcPct val="116999"/>
              </a:lnSpc>
              <a:defRPr spc="1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116999"/>
              </a:lnSpc>
              <a:defRPr spc="1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SET max_threads = 1;</a:t>
            </a:r>
          </a:p>
          <a:p>
            <a:pPr>
              <a:lnSpc>
                <a:spcPct val="116999"/>
              </a:lnSpc>
              <a:defRPr spc="1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SELECT * FROM numbers_mt(1000);</a:t>
            </a:r>
          </a:p>
        </p:txBody>
      </p:sp>
      <p:grpSp>
        <p:nvGrpSpPr>
          <p:cNvPr id="128" name="0 - 999"/>
          <p:cNvGrpSpPr/>
          <p:nvPr/>
        </p:nvGrpSpPr>
        <p:grpSpPr>
          <a:xfrm>
            <a:off x="9450392" y="4241587"/>
            <a:ext cx="1827329" cy="917929"/>
            <a:chOff x="0" y="0"/>
            <a:chExt cx="1827328" cy="917927"/>
          </a:xfrm>
        </p:grpSpPr>
        <p:sp>
          <p:nvSpPr>
            <p:cNvPr id="127" name="0 - 999"/>
            <p:cNvSpPr/>
            <p:nvPr/>
          </p:nvSpPr>
          <p:spPr>
            <a:xfrm>
              <a:off x="38100" y="38100"/>
              <a:ext cx="1751129" cy="841728"/>
            </a:xfrm>
            <a:prstGeom prst="roundRect">
              <a:avLst>
                <a:gd name="adj" fmla="val 2636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/>
            </a:lstStyle>
            <a:p>
              <a:pPr/>
              <a:r>
                <a:t>0 - 999</a:t>
              </a:r>
            </a:p>
          </p:txBody>
        </p:sp>
        <p:pic>
          <p:nvPicPr>
            <p:cNvPr id="126" name="0 - 999 0 - 999" descr="0 - 999 0 - 999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827329" cy="91792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 37"/>
          <p:cNvSpPr txBox="1"/>
          <p:nvPr/>
        </p:nvSpPr>
        <p:spPr>
          <a:xfrm>
            <a:off x="1249510" y="465772"/>
            <a:ext cx="45188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Quickly understand by easy cases</a:t>
            </a:r>
          </a:p>
        </p:txBody>
      </p:sp>
      <p:sp>
        <p:nvSpPr>
          <p:cNvPr id="131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pic>
        <p:nvPicPr>
          <p:cNvPr id="132" name="max_threads_2.gif" descr="max_threads_2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508" y="3369556"/>
            <a:ext cx="9055101" cy="3238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文本框 10"/>
          <p:cNvSpPr txBox="1"/>
          <p:nvPr/>
        </p:nvSpPr>
        <p:spPr>
          <a:xfrm>
            <a:off x="984864" y="1459852"/>
            <a:ext cx="5048122" cy="1716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normAutofit fontScale="100000" lnSpcReduction="0"/>
          </a:bodyPr>
          <a:lstStyle/>
          <a:p>
            <a:pPr>
              <a:lnSpc>
                <a:spcPct val="116999"/>
              </a:lnSpc>
              <a:defRPr spc="1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— Standalone mode</a:t>
            </a:r>
          </a:p>
          <a:p>
            <a:pPr>
              <a:lnSpc>
                <a:spcPct val="116999"/>
              </a:lnSpc>
              <a:defRPr spc="1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116999"/>
              </a:lnSpc>
              <a:defRPr spc="1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SET max_threads = 2;</a:t>
            </a:r>
          </a:p>
          <a:p>
            <a:pPr>
              <a:lnSpc>
                <a:spcPct val="116999"/>
              </a:lnSpc>
              <a:defRPr spc="1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SELECT * FROM numbers_mt(1000);</a:t>
            </a:r>
          </a:p>
        </p:txBody>
      </p:sp>
      <p:grpSp>
        <p:nvGrpSpPr>
          <p:cNvPr id="136" name="0 - 499"/>
          <p:cNvGrpSpPr/>
          <p:nvPr/>
        </p:nvGrpSpPr>
        <p:grpSpPr>
          <a:xfrm>
            <a:off x="9347397" y="3749964"/>
            <a:ext cx="1566926" cy="702434"/>
            <a:chOff x="0" y="0"/>
            <a:chExt cx="1566924" cy="702432"/>
          </a:xfrm>
        </p:grpSpPr>
        <p:sp>
          <p:nvSpPr>
            <p:cNvPr id="135" name="0 - 499"/>
            <p:cNvSpPr/>
            <p:nvPr/>
          </p:nvSpPr>
          <p:spPr>
            <a:xfrm>
              <a:off x="38100" y="38100"/>
              <a:ext cx="1490725" cy="626233"/>
            </a:xfrm>
            <a:prstGeom prst="roundRect">
              <a:avLst>
                <a:gd name="adj" fmla="val 3042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/>
            </a:lstStyle>
            <a:p>
              <a:pPr/>
              <a:r>
                <a:t>0 - 499</a:t>
              </a:r>
            </a:p>
          </p:txBody>
        </p:sp>
        <p:pic>
          <p:nvPicPr>
            <p:cNvPr id="134" name="0 - 499 0 - 499" descr="0 - 499 0 - 499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566925" cy="702433"/>
            </a:xfrm>
            <a:prstGeom prst="rect">
              <a:avLst/>
            </a:prstGeom>
            <a:effectLst/>
          </p:spPr>
        </p:pic>
      </p:grpSp>
      <p:grpSp>
        <p:nvGrpSpPr>
          <p:cNvPr id="139" name="499 - 999"/>
          <p:cNvGrpSpPr/>
          <p:nvPr/>
        </p:nvGrpSpPr>
        <p:grpSpPr>
          <a:xfrm>
            <a:off x="9347397" y="4945535"/>
            <a:ext cx="1566926" cy="702434"/>
            <a:chOff x="0" y="0"/>
            <a:chExt cx="1566924" cy="702432"/>
          </a:xfrm>
        </p:grpSpPr>
        <p:sp>
          <p:nvSpPr>
            <p:cNvPr id="138" name="499 - 999"/>
            <p:cNvSpPr/>
            <p:nvPr/>
          </p:nvSpPr>
          <p:spPr>
            <a:xfrm>
              <a:off x="38100" y="38100"/>
              <a:ext cx="1490725" cy="626233"/>
            </a:xfrm>
            <a:prstGeom prst="roundRect">
              <a:avLst>
                <a:gd name="adj" fmla="val 3042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/>
            </a:lstStyle>
            <a:p>
              <a:pPr/>
              <a:r>
                <a:t>499 - 999</a:t>
              </a:r>
            </a:p>
          </p:txBody>
        </p:sp>
        <p:pic>
          <p:nvPicPr>
            <p:cNvPr id="137" name="499 - 999 499 - 999" descr="499 - 999 499 - 999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566925" cy="70243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 37"/>
          <p:cNvSpPr txBox="1"/>
          <p:nvPr/>
        </p:nvSpPr>
        <p:spPr>
          <a:xfrm>
            <a:off x="1249510" y="465772"/>
            <a:ext cx="45188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Quickly understand by easy cases</a:t>
            </a:r>
          </a:p>
        </p:txBody>
      </p:sp>
      <p:sp>
        <p:nvSpPr>
          <p:cNvPr id="142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grpSp>
        <p:nvGrpSpPr>
          <p:cNvPr id="145" name="0 - 249"/>
          <p:cNvGrpSpPr/>
          <p:nvPr/>
        </p:nvGrpSpPr>
        <p:grpSpPr>
          <a:xfrm>
            <a:off x="9888119" y="2912261"/>
            <a:ext cx="1221732" cy="604468"/>
            <a:chOff x="0" y="0"/>
            <a:chExt cx="1221731" cy="604467"/>
          </a:xfrm>
        </p:grpSpPr>
        <p:sp>
          <p:nvSpPr>
            <p:cNvPr id="144" name="0 - 249"/>
            <p:cNvSpPr/>
            <p:nvPr/>
          </p:nvSpPr>
          <p:spPr>
            <a:xfrm>
              <a:off x="38100" y="38100"/>
              <a:ext cx="1145532" cy="528268"/>
            </a:xfrm>
            <a:prstGeom prst="roundRect">
              <a:avLst>
                <a:gd name="adj" fmla="val 3042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/>
            </a:lstStyle>
            <a:p>
              <a:pPr/>
              <a:r>
                <a:t>0 - 249</a:t>
              </a:r>
            </a:p>
          </p:txBody>
        </p:sp>
        <p:pic>
          <p:nvPicPr>
            <p:cNvPr id="143" name="0 - 249 0 - 249" descr="0 - 249 0 - 249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21732" cy="604468"/>
            </a:xfrm>
            <a:prstGeom prst="rect">
              <a:avLst/>
            </a:prstGeom>
            <a:effectLst/>
          </p:spPr>
        </p:pic>
      </p:grpSp>
      <p:grpSp>
        <p:nvGrpSpPr>
          <p:cNvPr id="148" name="250 - 499"/>
          <p:cNvGrpSpPr/>
          <p:nvPr/>
        </p:nvGrpSpPr>
        <p:grpSpPr>
          <a:xfrm>
            <a:off x="9888119" y="3785973"/>
            <a:ext cx="1221732" cy="604468"/>
            <a:chOff x="0" y="0"/>
            <a:chExt cx="1221731" cy="604467"/>
          </a:xfrm>
        </p:grpSpPr>
        <p:sp>
          <p:nvSpPr>
            <p:cNvPr id="147" name="250 - 499"/>
            <p:cNvSpPr/>
            <p:nvPr/>
          </p:nvSpPr>
          <p:spPr>
            <a:xfrm>
              <a:off x="38100" y="38100"/>
              <a:ext cx="1145532" cy="528268"/>
            </a:xfrm>
            <a:prstGeom prst="roundRect">
              <a:avLst>
                <a:gd name="adj" fmla="val 3042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/>
            </a:lstStyle>
            <a:p>
              <a:pPr/>
              <a:r>
                <a:t>250 - 499</a:t>
              </a:r>
            </a:p>
          </p:txBody>
        </p:sp>
        <p:pic>
          <p:nvPicPr>
            <p:cNvPr id="146" name="250 - 499 250 - 499" descr="250 - 499 250 - 499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21732" cy="604468"/>
            </a:xfrm>
            <a:prstGeom prst="rect">
              <a:avLst/>
            </a:prstGeom>
            <a:effectLst/>
          </p:spPr>
        </p:pic>
      </p:grpSp>
      <p:grpSp>
        <p:nvGrpSpPr>
          <p:cNvPr id="151" name="500 - 749"/>
          <p:cNvGrpSpPr/>
          <p:nvPr/>
        </p:nvGrpSpPr>
        <p:grpSpPr>
          <a:xfrm>
            <a:off x="9888119" y="4659684"/>
            <a:ext cx="1221732" cy="604469"/>
            <a:chOff x="0" y="0"/>
            <a:chExt cx="1221731" cy="604467"/>
          </a:xfrm>
        </p:grpSpPr>
        <p:sp>
          <p:nvSpPr>
            <p:cNvPr id="150" name="500 - 749"/>
            <p:cNvSpPr/>
            <p:nvPr/>
          </p:nvSpPr>
          <p:spPr>
            <a:xfrm>
              <a:off x="38100" y="38100"/>
              <a:ext cx="1145532" cy="528268"/>
            </a:xfrm>
            <a:prstGeom prst="roundRect">
              <a:avLst>
                <a:gd name="adj" fmla="val 3042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/>
            </a:lstStyle>
            <a:p>
              <a:pPr/>
              <a:r>
                <a:t>500 - 749</a:t>
              </a:r>
            </a:p>
          </p:txBody>
        </p:sp>
        <p:pic>
          <p:nvPicPr>
            <p:cNvPr id="149" name="500 - 749 500 - 749" descr="500 - 749 500 - 749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21732" cy="604468"/>
            </a:xfrm>
            <a:prstGeom prst="rect">
              <a:avLst/>
            </a:prstGeom>
            <a:effectLst/>
          </p:spPr>
        </p:pic>
      </p:grpSp>
      <p:grpSp>
        <p:nvGrpSpPr>
          <p:cNvPr id="154" name="750 - 999"/>
          <p:cNvGrpSpPr/>
          <p:nvPr/>
        </p:nvGrpSpPr>
        <p:grpSpPr>
          <a:xfrm>
            <a:off x="9888119" y="5577454"/>
            <a:ext cx="1221732" cy="604468"/>
            <a:chOff x="0" y="0"/>
            <a:chExt cx="1221731" cy="604467"/>
          </a:xfrm>
        </p:grpSpPr>
        <p:sp>
          <p:nvSpPr>
            <p:cNvPr id="153" name="750 - 999"/>
            <p:cNvSpPr/>
            <p:nvPr/>
          </p:nvSpPr>
          <p:spPr>
            <a:xfrm>
              <a:off x="38100" y="38100"/>
              <a:ext cx="1145532" cy="528268"/>
            </a:xfrm>
            <a:prstGeom prst="roundRect">
              <a:avLst>
                <a:gd name="adj" fmla="val 3042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/>
            </a:lstStyle>
            <a:p>
              <a:pPr/>
              <a:r>
                <a:t>750 - 999</a:t>
              </a:r>
            </a:p>
          </p:txBody>
        </p:sp>
        <p:pic>
          <p:nvPicPr>
            <p:cNvPr id="152" name="750 - 999 750 - 999" descr="750 - 999 750 - 999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21732" cy="604468"/>
            </a:xfrm>
            <a:prstGeom prst="rect">
              <a:avLst/>
            </a:prstGeom>
            <a:effectLst/>
          </p:spPr>
        </p:pic>
      </p:grpSp>
      <p:pic>
        <p:nvPicPr>
          <p:cNvPr id="155" name="cluster.gif" descr="cluster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303" y="2727087"/>
            <a:ext cx="8639186" cy="385711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文本框 10"/>
          <p:cNvSpPr txBox="1"/>
          <p:nvPr/>
        </p:nvSpPr>
        <p:spPr>
          <a:xfrm>
            <a:off x="984864" y="1459852"/>
            <a:ext cx="5048122" cy="1716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normAutofit fontScale="100000" lnSpcReduction="0"/>
          </a:bodyPr>
          <a:lstStyle/>
          <a:p>
            <a:pPr>
              <a:lnSpc>
                <a:spcPct val="116999"/>
              </a:lnSpc>
              <a:defRPr spc="1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— Cluster mode(2 nodes)</a:t>
            </a:r>
          </a:p>
          <a:p>
            <a:pPr>
              <a:lnSpc>
                <a:spcPct val="116999"/>
              </a:lnSpc>
              <a:defRPr spc="1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116999"/>
              </a:lnSpc>
              <a:defRPr spc="1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SET max_threads = 2;</a:t>
            </a:r>
          </a:p>
          <a:p>
            <a:pPr>
              <a:lnSpc>
                <a:spcPct val="116999"/>
              </a:lnSpc>
              <a:defRPr spc="1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SELECT * FROM numbers_mt(1000);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标题 1"/>
          <p:cNvSpPr txBox="1"/>
          <p:nvPr>
            <p:ph type="ctrTitle"/>
          </p:nvPr>
        </p:nvSpPr>
        <p:spPr>
          <a:xfrm>
            <a:off x="1618154" y="1829435"/>
            <a:ext cx="9144001" cy="1460501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2C4F76"/>
                </a:solidFill>
                <a:latin typeface="Microsoft YaHei Bold"/>
                <a:ea typeface="Microsoft YaHei Bold"/>
                <a:cs typeface="Microsoft YaHei Bold"/>
                <a:sym typeface="Microsoft YaHei Bold"/>
              </a:defRPr>
            </a:lvl1pPr>
          </a:lstStyle>
          <a:p>
            <a:pPr/>
            <a:r>
              <a:t>Weaknesses in design</a:t>
            </a:r>
          </a:p>
        </p:txBody>
      </p:sp>
      <p:sp>
        <p:nvSpPr>
          <p:cNvPr id="160" name="副标题 2"/>
          <p:cNvSpPr txBox="1"/>
          <p:nvPr/>
        </p:nvSpPr>
        <p:spPr>
          <a:xfrm>
            <a:off x="8662669" y="873760"/>
            <a:ext cx="28321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78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文本框 37"/>
          <p:cNvSpPr txBox="1"/>
          <p:nvPr/>
        </p:nvSpPr>
        <p:spPr>
          <a:xfrm>
            <a:off x="1249510" y="459422"/>
            <a:ext cx="45188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900">
                <a:solidFill>
                  <a:srgbClr val="2C4F7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Weaknesses in design</a:t>
            </a:r>
          </a:p>
        </p:txBody>
      </p:sp>
      <p:sp>
        <p:nvSpPr>
          <p:cNvPr id="164" name="副标题 2"/>
          <p:cNvSpPr txBox="1"/>
          <p:nvPr/>
        </p:nvSpPr>
        <p:spPr>
          <a:xfrm>
            <a:off x="9057639" y="518794"/>
            <a:ext cx="28321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1200">
                <a:solidFill>
                  <a:srgbClr val="1D78E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 W W . D A T A B E N D . COM</a:t>
            </a:r>
          </a:p>
        </p:txBody>
      </p:sp>
      <p:sp>
        <p:nvSpPr>
          <p:cNvPr id="165" name="Functional weakness"/>
          <p:cNvSpPr txBox="1"/>
          <p:nvPr/>
        </p:nvSpPr>
        <p:spPr>
          <a:xfrm>
            <a:off x="1999239" y="3200052"/>
            <a:ext cx="7432656" cy="457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80473" indent="-180473">
              <a:buSzPct val="100000"/>
              <a:buChar char="•"/>
              <a:defRPr sz="3600"/>
            </a:lvl1pPr>
          </a:lstStyle>
          <a:p>
            <a:pPr/>
            <a:r>
              <a:t>Functional weakness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