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8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C7D7-86AA-4269-AB18-CB25BE5FD5AA}" type="datetimeFigureOut">
              <a:rPr lang="de-DE" smtClean="0"/>
              <a:t>26.10.2015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0D4E-D938-44D6-B1C2-B5241227F52A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b="1" dirty="0" smtClean="0">
                <a:solidFill>
                  <a:srgbClr val="0000FF"/>
                </a:solidFill>
              </a:rPr>
              <a:t>Who </a:t>
            </a:r>
            <a:r>
              <a:rPr lang="de-DE" b="1" dirty="0" err="1" smtClean="0">
                <a:solidFill>
                  <a:srgbClr val="0000FF"/>
                </a:solidFill>
              </a:rPr>
              <a:t>we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are</a:t>
            </a:r>
            <a:r>
              <a:rPr lang="de-DE" b="1" dirty="0" smtClean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de-DE" dirty="0" smtClean="0"/>
              <a:t>Study </a:t>
            </a:r>
            <a:r>
              <a:rPr lang="de-DE" dirty="0" err="1" smtClean="0"/>
              <a:t>coordination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administration</a:t>
            </a:r>
            <a:r>
              <a:rPr lang="de-DE" dirty="0" smtClean="0"/>
              <a:t> </a:t>
            </a:r>
          </a:p>
          <a:p>
            <a:pPr marL="0" indent="0">
              <a:buNone/>
            </a:pPr>
            <a:r>
              <a:rPr lang="de-DE" dirty="0" err="1"/>
              <a:t>o</a:t>
            </a:r>
            <a:r>
              <a:rPr lang="de-DE" dirty="0" err="1" smtClean="0"/>
              <a:t>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Computer Science </a:t>
            </a:r>
            <a:r>
              <a:rPr lang="de-DE" dirty="0" err="1" smtClean="0"/>
              <a:t>department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 smtClean="0">
                <a:solidFill>
                  <a:srgbClr val="0000FF"/>
                </a:solidFill>
              </a:rPr>
              <a:t>What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we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need</a:t>
            </a:r>
            <a:r>
              <a:rPr lang="de-DE" b="1" dirty="0" smtClean="0">
                <a:solidFill>
                  <a:srgbClr val="0000FF"/>
                </a:solidFill>
              </a:rPr>
              <a:t>:</a:t>
            </a:r>
          </a:p>
          <a:p>
            <a:pPr marL="0" indent="0">
              <a:buNone/>
            </a:pPr>
            <a:r>
              <a:rPr lang="de-DE" dirty="0" err="1" smtClean="0"/>
              <a:t>Automated</a:t>
            </a:r>
            <a:r>
              <a:rPr lang="de-DE" dirty="0" smtClean="0"/>
              <a:t> Core </a:t>
            </a:r>
            <a:r>
              <a:rPr lang="de-DE" dirty="0" err="1"/>
              <a:t>C</a:t>
            </a:r>
            <a:r>
              <a:rPr lang="de-DE" dirty="0" err="1" smtClean="0"/>
              <a:t>ourses</a:t>
            </a:r>
            <a:r>
              <a:rPr lang="de-DE" dirty="0" smtClean="0"/>
              <a:t> </a:t>
            </a:r>
            <a:r>
              <a:rPr lang="de-DE" dirty="0" err="1" smtClean="0"/>
              <a:t>Scheduling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/>
            <a:r>
              <a:rPr lang="de-DE" dirty="0"/>
              <a:t> </a:t>
            </a:r>
            <a:r>
              <a:rPr lang="de-DE" dirty="0" smtClean="0"/>
              <a:t>web </a:t>
            </a:r>
            <a:r>
              <a:rPr lang="de-DE" dirty="0" err="1" smtClean="0"/>
              <a:t>based</a:t>
            </a:r>
            <a:endParaRPr lang="de-DE" dirty="0" smtClean="0"/>
          </a:p>
          <a:p>
            <a:pPr marL="0" indent="0"/>
            <a:r>
              <a:rPr lang="de-DE" dirty="0"/>
              <a:t> 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endParaRPr lang="de-DE" dirty="0" smtClean="0"/>
          </a:p>
          <a:p>
            <a:pPr marL="0" indent="0"/>
            <a:r>
              <a:rPr lang="de-DE" dirty="0"/>
              <a:t> </a:t>
            </a:r>
            <a:r>
              <a:rPr lang="de-DE" dirty="0" err="1" smtClean="0"/>
              <a:t>interactive</a:t>
            </a:r>
            <a:r>
              <a:rPr lang="de-DE" dirty="0" smtClean="0"/>
              <a:t> GUI</a:t>
            </a:r>
          </a:p>
          <a:p>
            <a:pPr marL="0" indent="0"/>
            <a:endParaRPr lang="de-DE" dirty="0" smtClean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7200" y="47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CoCo</a:t>
            </a: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- Core </a:t>
            </a: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</a:t>
            </a: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Scheduling</a:t>
            </a:r>
            <a:endParaRPr kumimoji="0" lang="de-DE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S:\Bilder\Neu Info Logo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9826" y="0"/>
            <a:ext cx="1734173" cy="80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1143000"/>
          </a:xfrm>
        </p:spPr>
        <p:txBody>
          <a:bodyPr/>
          <a:lstStyle/>
          <a:p>
            <a:r>
              <a:rPr lang="de-DE" b="1" dirty="0" err="1" smtClean="0"/>
              <a:t>CoCo</a:t>
            </a:r>
            <a:r>
              <a:rPr lang="de-DE" b="1" dirty="0" smtClean="0"/>
              <a:t> - Core </a:t>
            </a:r>
            <a:r>
              <a:rPr lang="de-DE" b="1" dirty="0" err="1" smtClean="0"/>
              <a:t>Courses</a:t>
            </a:r>
            <a:r>
              <a:rPr lang="de-DE" b="1" dirty="0" smtClean="0"/>
              <a:t> CS</a:t>
            </a:r>
            <a:endParaRPr lang="de-DE" b="1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85775" y="1933575"/>
            <a:ext cx="8229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	</a:t>
            </a:r>
            <a:r>
              <a:rPr lang="de-DE" sz="2400" b="1" dirty="0" err="1" smtClean="0">
                <a:solidFill>
                  <a:srgbClr val="0000FF"/>
                </a:solidFill>
              </a:rPr>
              <a:t>Algorithms</a:t>
            </a:r>
            <a:r>
              <a:rPr lang="de-DE" sz="2400" b="1" dirty="0" smtClean="0">
                <a:solidFill>
                  <a:srgbClr val="0000FF"/>
                </a:solidFill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</a:rPr>
              <a:t>and</a:t>
            </a:r>
            <a:r>
              <a:rPr lang="de-DE" sz="2400" b="1" dirty="0" smtClean="0">
                <a:solidFill>
                  <a:srgbClr val="0000FF"/>
                </a:solidFill>
              </a:rPr>
              <a:t> Data </a:t>
            </a:r>
            <a:r>
              <a:rPr lang="de-DE" sz="2400" b="1" dirty="0" err="1" smtClean="0">
                <a:solidFill>
                  <a:srgbClr val="0000FF"/>
                </a:solidFill>
              </a:rPr>
              <a:t>Structures</a:t>
            </a:r>
            <a:r>
              <a:rPr lang="de-DE" sz="2400" b="1" dirty="0" smtClean="0">
                <a:solidFill>
                  <a:srgbClr val="0000FF"/>
                </a:solidFill>
              </a:rPr>
              <a:t>		Data Networks</a:t>
            </a:r>
          </a:p>
          <a:p>
            <a:pPr>
              <a:buNone/>
            </a:pPr>
            <a:r>
              <a:rPr lang="de-DE" sz="2400" b="1" dirty="0" err="1" smtClean="0">
                <a:solidFill>
                  <a:srgbClr val="0000FF"/>
                </a:solidFill>
              </a:rPr>
              <a:t>Artificial</a:t>
            </a:r>
            <a:r>
              <a:rPr lang="de-DE" sz="2400" b="1" dirty="0" smtClean="0">
                <a:solidFill>
                  <a:srgbClr val="0000FF"/>
                </a:solidFill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</a:rPr>
              <a:t>Intelligence</a:t>
            </a:r>
            <a:r>
              <a:rPr lang="de-DE" sz="2400" b="1" dirty="0" smtClean="0">
                <a:solidFill>
                  <a:srgbClr val="0000FF"/>
                </a:solidFill>
              </a:rPr>
              <a:t>		Operating Systems	</a:t>
            </a:r>
            <a:r>
              <a:rPr lang="de-DE" sz="2400" b="1" dirty="0" err="1" smtClean="0">
                <a:solidFill>
                  <a:srgbClr val="0000FF"/>
                </a:solidFill>
              </a:rPr>
              <a:t>Semantics</a:t>
            </a:r>
            <a:endParaRPr lang="de-DE" sz="2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		</a:t>
            </a:r>
            <a:r>
              <a:rPr lang="de-DE" sz="2400" b="1" dirty="0" err="1" smtClean="0">
                <a:solidFill>
                  <a:srgbClr val="0000FF"/>
                </a:solidFill>
              </a:rPr>
              <a:t>Automated</a:t>
            </a:r>
            <a:r>
              <a:rPr lang="de-DE" sz="2400" b="1" dirty="0" smtClean="0">
                <a:solidFill>
                  <a:srgbClr val="0000FF"/>
                </a:solidFill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</a:rPr>
              <a:t>Reasoning</a:t>
            </a:r>
            <a:r>
              <a:rPr lang="de-DE" sz="2400" b="1" dirty="0" smtClean="0">
                <a:solidFill>
                  <a:srgbClr val="0000FF"/>
                </a:solidFill>
              </a:rPr>
              <a:t>	Distributed Systems 	</a:t>
            </a: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Compiler </a:t>
            </a:r>
            <a:r>
              <a:rPr lang="de-DE" sz="2400" b="1" dirty="0" err="1" smtClean="0">
                <a:solidFill>
                  <a:srgbClr val="0000FF"/>
                </a:solidFill>
              </a:rPr>
              <a:t>Construction</a:t>
            </a:r>
            <a:r>
              <a:rPr lang="de-DE" sz="2400" b="1" dirty="0" smtClean="0">
                <a:solidFill>
                  <a:srgbClr val="0000FF"/>
                </a:solidFill>
              </a:rPr>
              <a:t>	</a:t>
            </a:r>
            <a:r>
              <a:rPr lang="de-DE" sz="2400" b="1" dirty="0" err="1" smtClean="0">
                <a:solidFill>
                  <a:srgbClr val="0000FF"/>
                </a:solidFill>
              </a:rPr>
              <a:t>Complexity</a:t>
            </a:r>
            <a:r>
              <a:rPr lang="de-DE" sz="2400" b="1" dirty="0" smtClean="0">
                <a:solidFill>
                  <a:srgbClr val="0000FF"/>
                </a:solidFill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</a:rPr>
              <a:t>Theory</a:t>
            </a:r>
            <a:r>
              <a:rPr lang="de-DE" sz="2400" b="1" dirty="0" smtClean="0">
                <a:solidFill>
                  <a:srgbClr val="0000FF"/>
                </a:solidFill>
              </a:rPr>
              <a:t>	</a:t>
            </a:r>
            <a:r>
              <a:rPr lang="de-DE" sz="2400" b="1" dirty="0" err="1" smtClean="0">
                <a:solidFill>
                  <a:srgbClr val="0000FF"/>
                </a:solidFill>
              </a:rPr>
              <a:t>Optimization</a:t>
            </a:r>
            <a:endParaRPr lang="de-DE" sz="2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	Computer Algebra	   Computer </a:t>
            </a:r>
            <a:r>
              <a:rPr lang="de-DE" sz="2400" b="1" dirty="0" err="1" smtClean="0">
                <a:solidFill>
                  <a:srgbClr val="0000FF"/>
                </a:solidFill>
              </a:rPr>
              <a:t>Architecture</a:t>
            </a:r>
            <a:r>
              <a:rPr lang="de-DE" sz="2400" b="1" dirty="0" smtClean="0">
                <a:solidFill>
                  <a:srgbClr val="0000FF"/>
                </a:solidFill>
              </a:rPr>
              <a:t>     </a:t>
            </a:r>
            <a:r>
              <a:rPr lang="de-DE" sz="2400" b="1" dirty="0" err="1" smtClean="0">
                <a:solidFill>
                  <a:srgbClr val="0000FF"/>
                </a:solidFill>
              </a:rPr>
              <a:t>Machine</a:t>
            </a:r>
            <a:r>
              <a:rPr lang="de-DE" sz="2400" b="1" dirty="0" smtClean="0">
                <a:solidFill>
                  <a:srgbClr val="0000FF"/>
                </a:solidFill>
              </a:rPr>
              <a:t> Learning</a:t>
            </a: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Computer Graphics	Embedded Systems	</a:t>
            </a:r>
            <a:r>
              <a:rPr lang="de-DE" sz="2400" b="1" dirty="0" err="1" smtClean="0">
                <a:solidFill>
                  <a:srgbClr val="0000FF"/>
                </a:solidFill>
              </a:rPr>
              <a:t>Cryptography</a:t>
            </a:r>
            <a:endParaRPr lang="de-DE" sz="2400" b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Information </a:t>
            </a:r>
            <a:r>
              <a:rPr lang="de-DE" sz="2400" b="1" dirty="0" err="1" smtClean="0">
                <a:solidFill>
                  <a:srgbClr val="0000FF"/>
                </a:solidFill>
              </a:rPr>
              <a:t>Retrieval</a:t>
            </a:r>
            <a:r>
              <a:rPr lang="de-DE" sz="2400" b="1" dirty="0" smtClean="0">
                <a:solidFill>
                  <a:srgbClr val="0000FF"/>
                </a:solidFill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</a:rPr>
              <a:t>and</a:t>
            </a:r>
            <a:r>
              <a:rPr lang="de-DE" sz="2400" b="1" dirty="0" smtClean="0">
                <a:solidFill>
                  <a:srgbClr val="0000FF"/>
                </a:solidFill>
              </a:rPr>
              <a:t> Data Mining	 Data Base Systems </a:t>
            </a: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Software Engineering		Telecommunications</a:t>
            </a:r>
          </a:p>
          <a:p>
            <a:pPr>
              <a:buNone/>
            </a:pPr>
            <a:r>
              <a:rPr lang="de-DE" sz="2400" b="1" dirty="0" smtClean="0">
                <a:solidFill>
                  <a:srgbClr val="0000FF"/>
                </a:solidFill>
              </a:rPr>
              <a:t>		Image Processing an Computer Vision	 Security</a:t>
            </a:r>
          </a:p>
          <a:p>
            <a:pPr>
              <a:buNone/>
            </a:pPr>
            <a:r>
              <a:rPr lang="de-DE" sz="2400" b="1" dirty="0" err="1" smtClean="0">
                <a:solidFill>
                  <a:srgbClr val="0000FF"/>
                </a:solidFill>
              </a:rPr>
              <a:t>Geometric</a:t>
            </a:r>
            <a:r>
              <a:rPr lang="de-DE" sz="2400" b="1" dirty="0" smtClean="0">
                <a:solidFill>
                  <a:srgbClr val="0000FF"/>
                </a:solidFill>
              </a:rPr>
              <a:t> Modelling	           </a:t>
            </a:r>
            <a:r>
              <a:rPr lang="de-DE" sz="2400" b="1" dirty="0" err="1" smtClean="0">
                <a:solidFill>
                  <a:srgbClr val="0000FF"/>
                </a:solidFill>
              </a:rPr>
              <a:t>Computational</a:t>
            </a:r>
            <a:r>
              <a:rPr lang="de-DE" sz="2400" b="1" dirty="0" smtClean="0">
                <a:solidFill>
                  <a:srgbClr val="0000FF"/>
                </a:solidFill>
              </a:rPr>
              <a:t> </a:t>
            </a:r>
            <a:r>
              <a:rPr lang="de-DE" sz="2400" b="1" dirty="0" err="1" smtClean="0">
                <a:solidFill>
                  <a:srgbClr val="0000FF"/>
                </a:solidFill>
              </a:rPr>
              <a:t>Logic</a:t>
            </a:r>
            <a:r>
              <a:rPr lang="de-DE" sz="2400" b="1" dirty="0" smtClean="0">
                <a:solidFill>
                  <a:srgbClr val="0000FF"/>
                </a:solidFill>
              </a:rPr>
              <a:t>	       </a:t>
            </a:r>
            <a:r>
              <a:rPr lang="de-DE" sz="2400" b="1" dirty="0" smtClean="0">
                <a:solidFill>
                  <a:srgbClr val="0000FF"/>
                </a:solidFill>
              </a:rPr>
              <a:t>				</a:t>
            </a:r>
            <a:r>
              <a:rPr lang="de-DE" sz="2400" b="1" dirty="0" err="1" smtClean="0">
                <a:solidFill>
                  <a:srgbClr val="0000FF"/>
                </a:solidFill>
              </a:rPr>
              <a:t>Verification</a:t>
            </a:r>
            <a:endParaRPr lang="de-DE" sz="2400" b="1" dirty="0" smtClean="0">
              <a:solidFill>
                <a:srgbClr val="0000FF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590675" y="1362075"/>
            <a:ext cx="5660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de-DE" b="1" dirty="0" err="1" smtClean="0">
                <a:latin typeface="Arial" pitchFamily="34" charset="0"/>
                <a:cs typeface="Arial" pitchFamily="34" charset="0"/>
              </a:rPr>
              <a:t>our</a:t>
            </a:r>
            <a:r>
              <a:rPr lang="de-DE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latin typeface="Arial" pitchFamily="34" charset="0"/>
                <a:cs typeface="Arial" pitchFamily="34" charset="0"/>
              </a:rPr>
              <a:t>core</a:t>
            </a:r>
            <a:r>
              <a:rPr lang="de-DE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b="1" dirty="0" err="1" smtClean="0">
                <a:latin typeface="Arial" pitchFamily="34" charset="0"/>
                <a:cs typeface="Arial" pitchFamily="34" charset="0"/>
              </a:rPr>
              <a:t>courses</a:t>
            </a:r>
            <a:r>
              <a:rPr lang="de-DE" sz="2800" dirty="0" smtClean="0"/>
              <a:t> </a:t>
            </a:r>
            <a:r>
              <a:rPr lang="de-DE" b="1" dirty="0" smtClean="0"/>
              <a:t>(</a:t>
            </a:r>
            <a:r>
              <a:rPr lang="de-DE" b="1" dirty="0" err="1" smtClean="0"/>
              <a:t>at</a:t>
            </a:r>
            <a:r>
              <a:rPr lang="de-DE" b="1" dirty="0" smtClean="0"/>
              <a:t> least </a:t>
            </a:r>
            <a:r>
              <a:rPr lang="de-DE" b="1" dirty="0" err="1" smtClean="0"/>
              <a:t>every</a:t>
            </a:r>
            <a:r>
              <a:rPr lang="de-DE" b="1" dirty="0" smtClean="0"/>
              <a:t> </a:t>
            </a:r>
            <a:r>
              <a:rPr lang="de-DE" b="1" dirty="0" err="1" smtClean="0"/>
              <a:t>two</a:t>
            </a:r>
            <a:r>
              <a:rPr lang="de-DE" b="1" dirty="0" smtClean="0"/>
              <a:t> </a:t>
            </a:r>
            <a:r>
              <a:rPr lang="de-DE" b="1" dirty="0" err="1" smtClean="0"/>
              <a:t>years</a:t>
            </a:r>
            <a:r>
              <a:rPr lang="de-DE" b="1" dirty="0" smtClean="0"/>
              <a:t> </a:t>
            </a:r>
            <a:r>
              <a:rPr lang="de-DE" b="1" dirty="0" err="1" smtClean="0"/>
              <a:t>offered</a:t>
            </a:r>
            <a:r>
              <a:rPr lang="de-DE" b="1" dirty="0" smtClean="0"/>
              <a:t>)</a:t>
            </a:r>
            <a:endParaRPr lang="de-DE" dirty="0"/>
          </a:p>
        </p:txBody>
      </p:sp>
      <p:pic>
        <p:nvPicPr>
          <p:cNvPr id="7" name="Picture 3" descr="S:\Bilder\Neu Info Logo Kopi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9826" y="0"/>
            <a:ext cx="1734173" cy="809625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047750" y="6305550"/>
            <a:ext cx="559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FF0000"/>
                </a:solidFill>
              </a:rPr>
              <a:t>6 - 12 </a:t>
            </a:r>
            <a:r>
              <a:rPr lang="de-DE" sz="2000" b="1" dirty="0" err="1" smtClean="0">
                <a:solidFill>
                  <a:srgbClr val="FF0000"/>
                </a:solidFill>
              </a:rPr>
              <a:t>core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lectures</a:t>
            </a:r>
            <a:r>
              <a:rPr lang="de-DE" sz="2000" b="1" dirty="0" smtClean="0">
                <a:solidFill>
                  <a:srgbClr val="FF0000"/>
                </a:solidFill>
              </a:rPr>
              <a:t> per </a:t>
            </a:r>
            <a:r>
              <a:rPr lang="de-DE" sz="2000" b="1" dirty="0" err="1" smtClean="0">
                <a:solidFill>
                  <a:srgbClr val="FF0000"/>
                </a:solidFill>
              </a:rPr>
              <a:t>semester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to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be</a:t>
            </a:r>
            <a:r>
              <a:rPr lang="de-DE" sz="2000" b="1" dirty="0" smtClean="0">
                <a:solidFill>
                  <a:srgbClr val="FF0000"/>
                </a:solidFill>
              </a:rPr>
              <a:t> </a:t>
            </a:r>
            <a:r>
              <a:rPr lang="de-DE" sz="2000" b="1" dirty="0" err="1" smtClean="0">
                <a:solidFill>
                  <a:srgbClr val="FF0000"/>
                </a:solidFill>
              </a:rPr>
              <a:t>coordinated</a:t>
            </a:r>
            <a:endParaRPr lang="de-DE" sz="2000" b="1" dirty="0">
              <a:solidFill>
                <a:srgbClr val="FF0000"/>
              </a:solidFill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561975" y="6429375"/>
            <a:ext cx="447675" cy="1714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/>
          <p:cNvGrpSpPr/>
          <p:nvPr/>
        </p:nvGrpSpPr>
        <p:grpSpPr>
          <a:xfrm>
            <a:off x="0" y="1628775"/>
            <a:ext cx="8952788" cy="3592653"/>
            <a:chOff x="0" y="1352550"/>
            <a:chExt cx="8952788" cy="3592653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42977" y="1909899"/>
              <a:ext cx="8209811" cy="3035304"/>
              <a:chOff x="727075" y="915988"/>
              <a:chExt cx="8209811" cy="303530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27075" y="915988"/>
                <a:ext cx="4614072" cy="30156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292080" y="924622"/>
                <a:ext cx="3644806" cy="30266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Textfeld 6"/>
            <p:cNvSpPr txBox="1"/>
            <p:nvPr/>
          </p:nvSpPr>
          <p:spPr>
            <a:xfrm>
              <a:off x="0" y="2353587"/>
              <a:ext cx="1074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Core </a:t>
              </a:r>
              <a:r>
                <a:rPr lang="de-DE" sz="1200" b="1" dirty="0" err="1" smtClean="0"/>
                <a:t>lecture</a:t>
              </a:r>
              <a:r>
                <a:rPr lang="de-DE" sz="1200" b="1" dirty="0" smtClean="0"/>
                <a:t> 2</a:t>
              </a:r>
              <a:endParaRPr lang="de-DE" sz="12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0" y="2068664"/>
              <a:ext cx="1074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Core </a:t>
              </a:r>
              <a:r>
                <a:rPr lang="de-DE" sz="1200" b="1" dirty="0" err="1" smtClean="0"/>
                <a:t>lecture</a:t>
              </a:r>
              <a:r>
                <a:rPr lang="de-DE" sz="1200" b="1" dirty="0" smtClean="0"/>
                <a:t> 1</a:t>
              </a:r>
              <a:endParaRPr lang="de-DE" sz="12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55764" y="2585500"/>
              <a:ext cx="328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… </a:t>
              </a:r>
              <a:endParaRPr lang="de-DE" sz="1200" b="1" dirty="0"/>
            </a:p>
          </p:txBody>
        </p:sp>
        <p:cxnSp>
          <p:nvCxnSpPr>
            <p:cNvPr id="11" name="Gerade Verbindung 10"/>
            <p:cNvCxnSpPr/>
            <p:nvPr/>
          </p:nvCxnSpPr>
          <p:spPr>
            <a:xfrm>
              <a:off x="2383011" y="1916264"/>
              <a:ext cx="7951" cy="2528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4040361" y="1906739"/>
              <a:ext cx="7951" cy="2528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5640561" y="1916264"/>
              <a:ext cx="7951" cy="2528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7288386" y="1916264"/>
              <a:ext cx="7951" cy="2528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feil nach unten 16"/>
            <p:cNvSpPr/>
            <p:nvPr/>
          </p:nvSpPr>
          <p:spPr>
            <a:xfrm>
              <a:off x="2809875" y="1362075"/>
              <a:ext cx="133350" cy="42862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Pfeil nach unten 17"/>
            <p:cNvSpPr/>
            <p:nvPr/>
          </p:nvSpPr>
          <p:spPr>
            <a:xfrm>
              <a:off x="4457700" y="1362075"/>
              <a:ext cx="133350" cy="42862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 nach unten 18"/>
            <p:cNvSpPr/>
            <p:nvPr/>
          </p:nvSpPr>
          <p:spPr>
            <a:xfrm>
              <a:off x="6076950" y="1352550"/>
              <a:ext cx="133350" cy="42862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0" y="4001412"/>
              <a:ext cx="11526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/>
                <a:t>Core </a:t>
              </a:r>
              <a:r>
                <a:rPr lang="de-DE" sz="1200" b="1" dirty="0" err="1" smtClean="0"/>
                <a:t>lecture</a:t>
              </a:r>
              <a:r>
                <a:rPr lang="de-DE" sz="1200" b="1" dirty="0" smtClean="0"/>
                <a:t> 11</a:t>
              </a:r>
              <a:endParaRPr lang="de-DE" sz="1200" b="1" dirty="0"/>
            </a:p>
          </p:txBody>
        </p:sp>
      </p:grpSp>
      <p:sp>
        <p:nvSpPr>
          <p:cNvPr id="23" name="Titel 1"/>
          <p:cNvSpPr txBox="1">
            <a:spLocks/>
          </p:cNvSpPr>
          <p:nvPr/>
        </p:nvSpPr>
        <p:spPr>
          <a:xfrm>
            <a:off x="457200" y="47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CoCo</a:t>
            </a: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</a:t>
            </a: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r>
              <a:rPr kumimoji="0" lang="de-DE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constraints</a:t>
            </a:r>
            <a:endParaRPr kumimoji="0" lang="de-DE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" name="Picture 3" descr="S:\Bilder\Neu Info Logo Kopi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9826" y="0"/>
            <a:ext cx="1734173" cy="809625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 rot="576644">
            <a:off x="180976" y="5229225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00FF"/>
                </a:solidFill>
              </a:rPr>
              <a:t>Estimated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number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of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participants</a:t>
            </a:r>
            <a:r>
              <a:rPr lang="de-DE" b="1" dirty="0" smtClean="0">
                <a:solidFill>
                  <a:srgbClr val="0000FF"/>
                </a:solidFill>
              </a:rPr>
              <a:t>/</a:t>
            </a:r>
          </a:p>
          <a:p>
            <a:r>
              <a:rPr lang="de-DE" b="1" dirty="0" err="1" smtClean="0">
                <a:solidFill>
                  <a:srgbClr val="0000FF"/>
                </a:solidFill>
              </a:rPr>
              <a:t>Availability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of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lecture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halls</a:t>
            </a:r>
            <a:endParaRPr lang="de-DE" b="1" dirty="0" smtClean="0">
              <a:solidFill>
                <a:srgbClr val="0000FF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 rot="1113404">
            <a:off x="6460598" y="1666875"/>
            <a:ext cx="275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00FF"/>
                </a:solidFill>
              </a:rPr>
              <a:t>No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overlap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of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core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lectures</a:t>
            </a:r>
            <a:endParaRPr lang="de-DE" b="1" dirty="0">
              <a:solidFill>
                <a:srgbClr val="0000FF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 rot="20619400">
            <a:off x="5819227" y="5067299"/>
            <a:ext cx="330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00FF"/>
                </a:solidFill>
              </a:rPr>
              <a:t>No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overlap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of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courses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belonging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de-DE" b="1" dirty="0" err="1" smtClean="0">
                <a:solidFill>
                  <a:srgbClr val="0000FF"/>
                </a:solidFill>
              </a:rPr>
              <a:t>to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the</a:t>
            </a:r>
            <a:r>
              <a:rPr lang="de-DE" b="1" dirty="0" smtClean="0">
                <a:solidFill>
                  <a:srgbClr val="0000FF"/>
                </a:solidFill>
              </a:rPr>
              <a:t> same </a:t>
            </a:r>
            <a:r>
              <a:rPr lang="de-DE" b="1" dirty="0" err="1" smtClean="0">
                <a:solidFill>
                  <a:srgbClr val="0000FF"/>
                </a:solidFill>
              </a:rPr>
              <a:t>field</a:t>
            </a:r>
            <a:r>
              <a:rPr lang="de-DE" b="1" dirty="0" smtClean="0">
                <a:solidFill>
                  <a:srgbClr val="0000FF"/>
                </a:solidFill>
              </a:rPr>
              <a:t>, e.g. VC</a:t>
            </a:r>
            <a:endParaRPr lang="de-DE" b="1" dirty="0">
              <a:solidFill>
                <a:srgbClr val="0000FF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 rot="20656360">
            <a:off x="238125" y="1638299"/>
            <a:ext cx="176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00FF"/>
                </a:solidFill>
              </a:rPr>
              <a:t>Lecturers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wishes</a:t>
            </a:r>
            <a:endParaRPr lang="de-DE" b="1" dirty="0">
              <a:solidFill>
                <a:srgbClr val="0000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343275" y="5962650"/>
            <a:ext cx="254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rgbClr val="0000FF"/>
                </a:solidFill>
              </a:rPr>
              <a:t>At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>
                <a:solidFill>
                  <a:srgbClr val="0000FF"/>
                </a:solidFill>
              </a:rPr>
              <a:t>l</a:t>
            </a:r>
            <a:r>
              <a:rPr lang="de-DE" b="1" dirty="0" smtClean="0">
                <a:solidFill>
                  <a:srgbClr val="0000FF"/>
                </a:solidFill>
              </a:rPr>
              <a:t>east </a:t>
            </a:r>
            <a:r>
              <a:rPr lang="de-DE" b="1" dirty="0" err="1" smtClean="0">
                <a:solidFill>
                  <a:srgbClr val="0000FF"/>
                </a:solidFill>
              </a:rPr>
              <a:t>one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working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day</a:t>
            </a:r>
            <a:endParaRPr lang="de-DE" b="1" dirty="0" smtClean="0">
              <a:solidFill>
                <a:srgbClr val="0000FF"/>
              </a:solidFill>
            </a:endParaRPr>
          </a:p>
          <a:p>
            <a:r>
              <a:rPr lang="de-DE" b="1" dirty="0" err="1">
                <a:solidFill>
                  <a:srgbClr val="0000FF"/>
                </a:solidFill>
              </a:rPr>
              <a:t>b</a:t>
            </a:r>
            <a:r>
              <a:rPr lang="de-DE" b="1" dirty="0" err="1" smtClean="0">
                <a:solidFill>
                  <a:srgbClr val="0000FF"/>
                </a:solidFill>
              </a:rPr>
              <a:t>etween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the</a:t>
            </a:r>
            <a:r>
              <a:rPr lang="de-DE" b="1" dirty="0" smtClean="0">
                <a:solidFill>
                  <a:srgbClr val="0000FF"/>
                </a:solidFill>
              </a:rPr>
              <a:t> </a:t>
            </a:r>
            <a:r>
              <a:rPr lang="de-DE" b="1" dirty="0" err="1" smtClean="0">
                <a:solidFill>
                  <a:srgbClr val="0000FF"/>
                </a:solidFill>
              </a:rPr>
              <a:t>lectures</a:t>
            </a:r>
            <a:endParaRPr lang="de-DE" b="1" dirty="0">
              <a:solidFill>
                <a:srgbClr val="0000FF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1362075" y="2000250"/>
            <a:ext cx="447675" cy="5619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1409700" y="4495800"/>
            <a:ext cx="771525" cy="50482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7077075" y="1962150"/>
            <a:ext cx="295275" cy="8001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flipH="1" flipV="1">
            <a:off x="4324350" y="4895850"/>
            <a:ext cx="127397" cy="10191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H="1" flipV="1">
            <a:off x="6810375" y="4505325"/>
            <a:ext cx="304800" cy="6286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2533649" y="2609850"/>
            <a:ext cx="3933825" cy="276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1514475" y="2152650"/>
            <a:ext cx="447675" cy="5619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(4:3)</PresentationFormat>
  <Paragraphs>37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Larissa-Design</vt:lpstr>
      <vt:lpstr>Folie 1</vt:lpstr>
      <vt:lpstr>CoCo - Core Courses CS</vt:lpstr>
      <vt:lpstr>Folie 3</vt:lpstr>
    </vt:vector>
  </TitlesOfParts>
  <Company>UdS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breinig</dc:creator>
  <cp:lastModifiedBy>breinig</cp:lastModifiedBy>
  <cp:revision>18</cp:revision>
  <dcterms:created xsi:type="dcterms:W3CDTF">2015-10-26T07:41:08Z</dcterms:created>
  <dcterms:modified xsi:type="dcterms:W3CDTF">2015-10-26T08:38:26Z</dcterms:modified>
</cp:coreProperties>
</file>