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CA64-7BA1-9C43-B5EA-7694D55D2746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0BF9-00B3-3145-9BEE-D5F89917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0BF9-00B3-3145-9BEE-D5F89917AB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0BF9-00B3-3145-9BEE-D5F89917AB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0BF9-00B3-3145-9BEE-D5F89917A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2F35F4-F9AD-4002-8897-789B3DD4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F3FE54-F51E-454B-9AD1-65BE75948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330340-67A8-4B2E-B4C2-06E2416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BEEC72-9DCC-4695-B64B-3A3E93A3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87CE802-0364-4252-AC44-C90BF113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CE2991-2C8C-4CCA-9E06-1EE2328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543E8B-A788-4B37-8B0F-DB79E952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8B60E4-F817-46C2-BCD5-2CEE0D0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C327F8F-2562-47FB-A515-7BC9D2FA5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CAA27CC-3822-4AAA-AA7B-D537C510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E7225C-668D-4FEC-9F62-D8958D9F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AE2D6B-77DD-4FE4-B68A-1D141D21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D48B01-7BA8-4B4D-970F-B87652B2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16A2EB-3F3F-463E-A9BA-5B46AA67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1CDF30-6461-4938-A8FD-09FED790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F8F0D3-854F-4DAF-B30A-FB419566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1663" y="635633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2AB895-D39D-49AD-864D-B9D3BCB8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139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8B9A2C-9665-430B-A1BE-B9FB0D43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34C8F-8E5E-4A3F-95E9-5E83EF72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B1D15D-B473-4880-9B4D-F4E71183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1672AA-3E23-433D-A1B8-83752B85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1FA80F-E9D6-4152-86FF-E1DEEBED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98610D-B7DF-4B82-AF46-962C5AE6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4AC1C-A9C5-45E8-8FEC-73CE81F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8885A0-D0E8-4F9E-8794-AB76B0C4D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AC93BE-0DCD-4C19-B569-88D4EC2B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0CF8B2-7437-48DA-B093-7033316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B8D8DE-86E2-41CF-AD8C-B793FAD9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D6C374-5263-4CE3-AF65-9A9AEFAE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1BAF7E-4F4A-4D28-91A7-C565ED68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74B8D3-981B-488F-B12D-9BA77919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078D3F-4730-472C-B0F4-64FF5BFD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8E3E29-2781-4748-A74F-95B18FDA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D52FA91-849B-453E-A7CC-39BD5765D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80B8E50-B189-4F29-8805-D4F858F5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5F00ED-910A-4F32-A186-247ACDB2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C612027-BC07-4DED-94C9-B228EF4D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19A781-DC27-4BDF-B376-050E918A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7F2AA6D-4B18-4694-A580-B388AB5A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6C3C1D-AADD-4DCA-875E-1F6A046E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BB9266-DAFF-472B-B053-6176027D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B54F1F0-37B8-457A-9A70-818F4DC5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E06F320-DCB1-4AC3-A85C-16A8C38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453A60-C22F-49F1-ADBE-8EAFAC69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4391B1-1B3C-410B-80F8-9A03D2E8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69B96A-853A-4598-AC06-29F29DCE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35931B5-8CE7-4625-800C-82DF67921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B60D46-312D-4C09-9CF6-3B7D490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DFD10D-5C96-4303-8DD1-B2C0B5DE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094C13-BB16-4F46-8AB4-B622EC7E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0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BA26EA-EA35-4D05-8E92-09BE5C5E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1F0BD7-9A7B-4903-A667-36CE06561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B267FA-276A-4801-9C71-17F8A1F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27934A-6B69-4F3A-B0C9-F4999F17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BC1226-0C3D-4B65-8A51-A7376AA0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599C28-4084-4768-804D-BBD18F9E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B6D6539-FCFD-49E6-B2D4-A8B226E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391FE-6FFF-43D4-81AF-3AC344A3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BA96B5-51A3-4CAF-9AFE-86CFCB80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97E6AB9-B2F2-4095-BBAD-1819FC95428E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exana" panose="02000500000000000000" pitchFamily="2" charset="0"/>
              </a:rPr>
              <a:t>R E L X   S e a r c h   S u m </a:t>
            </a:r>
            <a:r>
              <a:rPr lang="en-US" sz="2000" dirty="0" err="1">
                <a:solidFill>
                  <a:schemeClr val="bg1"/>
                </a:solidFill>
                <a:latin typeface="Alexana" panose="02000500000000000000" pitchFamily="2" charset="0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Alexana" panose="02000500000000000000" pitchFamily="2" charset="0"/>
              </a:rPr>
              <a:t> I t   2 0 1 8 </a:t>
            </a:r>
          </a:p>
        </p:txBody>
      </p:sp>
    </p:spTree>
    <p:extLst>
      <p:ext uri="{BB962C8B-B14F-4D97-AF65-F5344CB8AC3E}">
        <p14:creationId xmlns:p14="http://schemas.microsoft.com/office/powerpoint/2010/main" val="130986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06-rake.ipynb" TargetMode="External"/><Relationship Id="rId3" Type="http://schemas.openxmlformats.org/officeDocument/2006/relationships/hyperlink" Target="https://github.com/sujitpal/content-engineering-tutorial/blob/master/notebooks/07-maui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content-engineering-tutorial/blob/master/scripts/dedupe_keyword_train.py" TargetMode="External"/><Relationship Id="rId4" Type="http://schemas.openxmlformats.org/officeDocument/2006/relationships/hyperlink" Target="https://github.com/sujitpal/content-engineering-tutorial/blob/master/notebooks/09-keyword-dedupe.ipyn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08-keyword-neardup.ipyn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11-query-parsing-expansion.ipynb" TargetMode="External"/><Relationship Id="rId3" Type="http://schemas.openxmlformats.org/officeDocument/2006/relationships/hyperlink" Target="http://localhost:5000/search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content-engineering-tutorial/blob/master/notebooks/13-org-ner-spacy.ipynb" TargetMode="External"/><Relationship Id="rId4" Type="http://schemas.openxmlformats.org/officeDocument/2006/relationships/hyperlink" Target="https://github.com/sujitpal/content-engineering-tutorial/blob/master/notebooks/14-org-ner-ahocorasick.ipyn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12-org-ner-nltk-stanford.ipyn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000/search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content-engineering-tutorial/blob/master/scripts/create_config_2.sh" TargetMode="External"/><Relationship Id="rId4" Type="http://schemas.openxmlformats.org/officeDocument/2006/relationships/hyperlink" Target="https://github.com/sujitpal/content-engineering-tutorial/blob/master/notebooks/15-load-solr.ipynb" TargetMode="External"/><Relationship Id="rId5" Type="http://schemas.openxmlformats.org/officeDocument/2006/relationships/hyperlink" Target="http://localhost:5000/content1?id=629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scripts/create_schema_2.sh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16-topic-modeling.ipynb" TargetMode="External"/><Relationship Id="rId3" Type="http://schemas.openxmlformats.org/officeDocument/2006/relationships/hyperlink" Target="http://localhost:5000/content1?id=629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17-word-embeddings.ipynb" TargetMode="External"/><Relationship Id="rId3" Type="http://schemas.openxmlformats.org/officeDocument/2006/relationships/hyperlink" Target="http://localhost:5000/content1?id=629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18-build-ontology.ipyn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19-content-recommender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jit.pal@elsevier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content-engineering-tutorial" TargetMode="External"/><Relationship Id="rId4" Type="http://schemas.openxmlformats.org/officeDocument/2006/relationships/hyperlink" Target="https://drive.google.com/file/d/1xTB2Qx6roKYxUCWR_uTu4pwGp4iW-rY7/view?usp=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00-vector-space-model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01-preprocess.ipynb" TargetMode="External"/><Relationship Id="rId3" Type="http://schemas.openxmlformats.org/officeDocument/2006/relationships/hyperlink" Target="http://localhost:5000/search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000/search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02-wordcounts.ipyn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03-stopwords.ipynb" TargetMode="External"/><Relationship Id="rId3" Type="http://schemas.openxmlformats.org/officeDocument/2006/relationships/hyperlink" Target="http://localhost:5000/search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content-engineering-tutorial/blob/master/notebooks/04-bigrams.ipynb" TargetMode="External"/><Relationship Id="rId3" Type="http://schemas.openxmlformats.org/officeDocument/2006/relationships/hyperlink" Target="https://github.com/sujitpal/content-engineering-tutorial/blob/master/notebooks/05-bigrams-llr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6A656D-4A81-4711-9D9F-B600838D1266}"/>
              </a:ext>
            </a:extLst>
          </p:cNvPr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exana" panose="02000500000000000000" pitchFamily="2" charset="0"/>
              </a:rPr>
              <a:t>R E L X   S e a r c h   S u m </a:t>
            </a:r>
            <a:r>
              <a:rPr lang="en-US" sz="2000" dirty="0" err="1">
                <a:solidFill>
                  <a:schemeClr val="bg1"/>
                </a:solidFill>
                <a:latin typeface="Alexana" panose="02000500000000000000" pitchFamily="2" charset="0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Alexana" panose="02000500000000000000" pitchFamily="2" charset="0"/>
              </a:rPr>
              <a:t> I t   2 0 1 8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873CAB52-2F9D-4CEC-B8B8-0253C3189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14649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Content Engineering Tutorial</a:t>
            </a:r>
            <a:endParaRPr lang="en-US" dirty="0">
              <a:latin typeface="+mn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62F4095D-43D7-4180-8DDA-B896DC4A7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988"/>
            <a:ext cx="9144000" cy="1721224"/>
          </a:xfrm>
        </p:spPr>
        <p:txBody>
          <a:bodyPr/>
          <a:lstStyle/>
          <a:p>
            <a:pPr algn="r"/>
            <a:r>
              <a:rPr lang="en-US" sz="3200" dirty="0" smtClean="0"/>
              <a:t>Sujit Pal, Elsevier Labs</a:t>
            </a:r>
          </a:p>
          <a:p>
            <a:pPr algn="r"/>
            <a:r>
              <a:rPr lang="en-US" sz="3200" smtClean="0"/>
              <a:t>September 25-27, </a:t>
            </a:r>
            <a:r>
              <a:rPr lang="en-US" sz="3200" dirty="0" smtClean="0"/>
              <a:t>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8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keyword detection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RAKE </a:t>
            </a:r>
            <a:r>
              <a:rPr lang="mr-IN" dirty="0" smtClean="0"/>
              <a:t>–</a:t>
            </a:r>
            <a:r>
              <a:rPr lang="en-US" dirty="0" smtClean="0"/>
              <a:t> rule based, unsupervised.</a:t>
            </a:r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github.com/sujitpal/content-engineering-tutorial/blob/master/notebooks/06-rake.ipynb</a:t>
            </a:r>
            <a:endParaRPr lang="en-US" dirty="0" smtClean="0"/>
          </a:p>
          <a:p>
            <a:r>
              <a:rPr lang="en-US" dirty="0" smtClean="0"/>
              <a:t>MAUI </a:t>
            </a:r>
            <a:r>
              <a:rPr lang="mr-IN" dirty="0" smtClean="0"/>
              <a:t>–</a:t>
            </a:r>
            <a:r>
              <a:rPr lang="en-US" dirty="0" smtClean="0"/>
              <a:t> machine learning based</a:t>
            </a:r>
          </a:p>
          <a:p>
            <a:pPr lvl="1"/>
            <a:r>
              <a:rPr lang="en-US" dirty="0" smtClean="0"/>
              <a:t>Provide text and keywords as labels for training </a:t>
            </a:r>
            <a:r>
              <a:rPr lang="mr-IN" dirty="0" smtClean="0"/>
              <a:t>–</a:t>
            </a:r>
            <a:r>
              <a:rPr lang="en-US" dirty="0" smtClean="0"/>
              <a:t> used combination of keywords from bigrams LLR and RAKE.</a:t>
            </a:r>
          </a:p>
          <a:p>
            <a:pPr lvl="1"/>
            <a:r>
              <a:rPr lang="en-US" dirty="0" smtClean="0"/>
              <a:t>Apply trained MAUI model on same text to predict more keywords</a:t>
            </a:r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github.com/sujitpal/content-engineering-tutorial/blob/master/notebooks/07-maui.ipynb</a:t>
            </a:r>
            <a:endParaRPr lang="en-US" dirty="0" smtClean="0"/>
          </a:p>
          <a:p>
            <a:r>
              <a:rPr lang="en-US" dirty="0" smtClean="0"/>
              <a:t>Merged keywords from LLR, RAKE and MAUI manually curated.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near-duplicate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simhash</a:t>
            </a:r>
            <a:r>
              <a:rPr lang="en-US" dirty="0" smtClean="0"/>
              <a:t> algorithm to detect keywords that are very close to each other, e.g., data model and data models.</a:t>
            </a:r>
          </a:p>
          <a:p>
            <a:pPr lvl="1"/>
            <a:r>
              <a:rPr lang="en-US" dirty="0" smtClean="0"/>
              <a:t>Uses hashing techniques (min-hash, sim-hash)</a:t>
            </a:r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github.com/sujitpal/content-engineering-tutorial/blob/master/notebooks/08-keyword-neardup.ipynb</a:t>
            </a:r>
            <a:endParaRPr lang="en-US" dirty="0" smtClean="0"/>
          </a:p>
          <a:p>
            <a:r>
              <a:rPr lang="en-US" dirty="0" smtClean="0"/>
              <a:t>Using dedupe algorithm to detect keywords that are semantically equivalent, e.g., data set and dataset.</a:t>
            </a:r>
          </a:p>
          <a:p>
            <a:pPr lvl="1"/>
            <a:r>
              <a:rPr lang="en-US" dirty="0" smtClean="0"/>
              <a:t>Uses Machine Learning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code (active learning)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github.com/sujitpal/content-engineering-tutorial/blob/master/scripts/dedupe_keyword_train.py</a:t>
            </a:r>
            <a:endParaRPr lang="en-US" dirty="0" smtClean="0"/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github.com/sujitpal/content-engineering-tutorial/blob/master/notebooks/09-keyword-dedupe.ipynb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keywords into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keywords in search query using </a:t>
            </a:r>
            <a:r>
              <a:rPr lang="en-US" dirty="0" err="1" smtClean="0"/>
              <a:t>Aho-Corasick</a:t>
            </a:r>
            <a:r>
              <a:rPr lang="en-US" dirty="0" smtClean="0"/>
              <a:t> algorithm.</a:t>
            </a:r>
          </a:p>
          <a:p>
            <a:r>
              <a:rPr lang="en-US" dirty="0" err="1" smtClean="0"/>
              <a:t>Solr</a:t>
            </a:r>
            <a:r>
              <a:rPr lang="en-US" dirty="0" smtClean="0"/>
              <a:t> supports </a:t>
            </a:r>
            <a:r>
              <a:rPr lang="en-US" dirty="0" err="1" smtClean="0"/>
              <a:t>Aho-Corasick</a:t>
            </a:r>
            <a:r>
              <a:rPr lang="en-US" dirty="0" smtClean="0"/>
              <a:t> via </a:t>
            </a:r>
            <a:r>
              <a:rPr lang="en-US" dirty="0" err="1" smtClean="0"/>
              <a:t>SolrTextTagger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Expand query to incorporate keywords</a:t>
            </a:r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github.com/sujitpal/content-engineering-tutorial/blob/master/notebooks/11-query-parsing-expansion.ipynb</a:t>
            </a:r>
            <a:endParaRPr lang="en-US" dirty="0" smtClean="0"/>
          </a:p>
          <a:p>
            <a:pPr lvl="1"/>
            <a:r>
              <a:rPr lang="en-US" dirty="0"/>
              <a:t>See it applied in tool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localhost:5000/search4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NLTK + Stanford</a:t>
            </a:r>
          </a:p>
          <a:p>
            <a:pPr lvl="1"/>
            <a:r>
              <a:rPr lang="en-US" dirty="0" smtClean="0"/>
              <a:t>NLTK with Stanford NER backend </a:t>
            </a:r>
            <a:r>
              <a:rPr lang="mr-IN" dirty="0" smtClean="0"/>
              <a:t>–</a:t>
            </a:r>
            <a:r>
              <a:rPr lang="en-US" dirty="0" smtClean="0"/>
              <a:t> very slow</a:t>
            </a:r>
          </a:p>
          <a:p>
            <a:pPr lvl="1"/>
            <a:r>
              <a:rPr lang="en-US" dirty="0" smtClean="0"/>
              <a:t>Stanford NER command line</a:t>
            </a:r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github.com/sujitpal/content-engineering-tutorial/blob/master/notebooks/12-org-ner-nltk-stanford.ipynb</a:t>
            </a:r>
            <a:endParaRPr lang="en-US" dirty="0" smtClean="0"/>
          </a:p>
          <a:p>
            <a:r>
              <a:rPr lang="en-US" dirty="0" smtClean="0"/>
              <a:t>Spacy NER</a:t>
            </a:r>
          </a:p>
          <a:p>
            <a:pPr lvl="1"/>
            <a:r>
              <a:rPr lang="en-US" dirty="0" smtClean="0"/>
              <a:t>Quite fast and good quality</a:t>
            </a:r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github.com/sujitpal/content-engineering-tutorial/blob/master/notebooks/13-org-ner-spacy.ipynb</a:t>
            </a:r>
            <a:endParaRPr lang="en-US" dirty="0" smtClean="0"/>
          </a:p>
          <a:p>
            <a:r>
              <a:rPr lang="en-US" dirty="0" smtClean="0"/>
              <a:t>Pruning predictions against dictionaries</a:t>
            </a:r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github.com/sujitpal/content-engineering-tutorial/blob/master/notebooks/14-org-ner-ahocorasick.ipynb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Facets into </a:t>
            </a:r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extracted keywords and ORGs for each document</a:t>
            </a:r>
          </a:p>
          <a:p>
            <a:r>
              <a:rPr lang="en-US" dirty="0" smtClean="0"/>
              <a:t>We already have authors for each document</a:t>
            </a:r>
          </a:p>
          <a:p>
            <a:r>
              <a:rPr lang="en-US" dirty="0" smtClean="0"/>
              <a:t>We can enhance search by offering facet functionality</a:t>
            </a:r>
          </a:p>
          <a:p>
            <a:pPr lvl="1"/>
            <a:r>
              <a:rPr lang="en-US" dirty="0"/>
              <a:t>See in tool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localhost:5000/search4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Content more discoverable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Similar item functionality</a:t>
            </a:r>
          </a:p>
          <a:p>
            <a:pPr lvl="1"/>
            <a:r>
              <a:rPr lang="en-US" dirty="0" smtClean="0"/>
              <a:t>More Like This (MLT) </a:t>
            </a:r>
            <a:r>
              <a:rPr lang="mr-IN" dirty="0" smtClean="0"/>
              <a:t>–</a:t>
            </a:r>
            <a:r>
              <a:rPr lang="en-US" dirty="0" smtClean="0"/>
              <a:t> built into </a:t>
            </a:r>
            <a:r>
              <a:rPr lang="en-US" dirty="0" err="1" smtClean="0"/>
              <a:t>Solr</a:t>
            </a:r>
            <a:endParaRPr lang="en-US" dirty="0"/>
          </a:p>
          <a:p>
            <a:pPr lvl="1"/>
            <a:r>
              <a:rPr lang="en-US" dirty="0" smtClean="0"/>
              <a:t>Similar keywords, authors and ORGs</a:t>
            </a:r>
          </a:p>
          <a:p>
            <a:pPr lvl="1"/>
            <a:r>
              <a:rPr lang="en-US" dirty="0" smtClean="0"/>
              <a:t>Custom MLT using (keywords, authors and ORGs).</a:t>
            </a:r>
          </a:p>
          <a:p>
            <a:r>
              <a:rPr lang="en-US" dirty="0" smtClean="0"/>
              <a:t>Setting up new fields and MLT handler</a:t>
            </a:r>
          </a:p>
          <a:p>
            <a:pPr lvl="1"/>
            <a:r>
              <a:rPr lang="en-US" dirty="0"/>
              <a:t>New fields - </a:t>
            </a:r>
            <a:r>
              <a:rPr lang="en-US" dirty="0">
                <a:hlinkClick r:id="rId2"/>
              </a:rPr>
              <a:t>https://github.com/sujitpal/content-engineering-tutorial/blob/master/scripts/create_schema_2.sh</a:t>
            </a:r>
            <a:endParaRPr lang="en-US" dirty="0"/>
          </a:p>
          <a:p>
            <a:pPr lvl="1"/>
            <a:r>
              <a:rPr lang="en-US" dirty="0"/>
              <a:t>Handler configuration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github.com/sujitpal/content-engineering-tutorial/blob/master/scripts/create_config_2.sh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/>
              <a:t>notebook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github.com/sujitpal/content-engineering-tutorial/blob/master/notebooks/15-load-solr.ipynb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/>
              <a:t>in tool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localhost:5000/content1?id=6295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gensim</a:t>
            </a:r>
            <a:endParaRPr lang="en-US" dirty="0" smtClean="0"/>
          </a:p>
          <a:p>
            <a:r>
              <a:rPr lang="en-US" dirty="0" smtClean="0"/>
              <a:t>Preprocess text for cleaner topic models</a:t>
            </a:r>
          </a:p>
          <a:p>
            <a:r>
              <a:rPr lang="en-US" dirty="0" smtClean="0"/>
              <a:t>Dimensionality Reduction </a:t>
            </a:r>
            <a:r>
              <a:rPr lang="mr-IN" dirty="0" smtClean="0"/>
              <a:t>–</a:t>
            </a:r>
            <a:r>
              <a:rPr lang="en-US" dirty="0" smtClean="0"/>
              <a:t> projects original document into smaller and denser “taste” space.</a:t>
            </a:r>
          </a:p>
          <a:p>
            <a:r>
              <a:rPr lang="en-US" dirty="0" smtClean="0"/>
              <a:t>Find similar documents</a:t>
            </a:r>
          </a:p>
          <a:p>
            <a:pPr lvl="1"/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github.com/sujitpal/content-engineering-tutorial/blob/master/notebooks/16-topic-modeling.ipynb</a:t>
            </a:r>
            <a:endParaRPr lang="en-US" dirty="0" smtClean="0"/>
          </a:p>
          <a:p>
            <a:pPr lvl="1"/>
            <a:r>
              <a:rPr lang="en-US" dirty="0"/>
              <a:t>See in tool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localhost:5000/content1?id=6295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and Document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document vectors into smaller embedding space</a:t>
            </a:r>
          </a:p>
          <a:p>
            <a:pPr lvl="1"/>
            <a:r>
              <a:rPr lang="en-US" dirty="0" smtClean="0"/>
              <a:t>Lookup third party embeddings</a:t>
            </a:r>
          </a:p>
          <a:p>
            <a:pPr lvl="1"/>
            <a:r>
              <a:rPr lang="en-US" dirty="0" smtClean="0"/>
              <a:t>Create your own embeddings (we created our own).</a:t>
            </a:r>
          </a:p>
          <a:p>
            <a:r>
              <a:rPr lang="en-US" dirty="0" smtClean="0"/>
              <a:t>Another dimensionality reduction technique, projects document into smaller, denser “meaning” space.</a:t>
            </a:r>
          </a:p>
          <a:p>
            <a:r>
              <a:rPr lang="en-US" dirty="0" smtClean="0"/>
              <a:t>Document vectors</a:t>
            </a:r>
          </a:p>
          <a:p>
            <a:pPr lvl="1"/>
            <a:r>
              <a:rPr lang="en-US" dirty="0" smtClean="0"/>
              <a:t>Average of word vectors for word2vec (</a:t>
            </a:r>
            <a:r>
              <a:rPr lang="en-US" dirty="0" err="1" smtClean="0"/>
              <a:t>BoW</a:t>
            </a:r>
            <a:r>
              <a:rPr lang="en-US" dirty="0" smtClean="0"/>
              <a:t> model)</a:t>
            </a:r>
          </a:p>
          <a:p>
            <a:pPr lvl="1"/>
            <a:r>
              <a:rPr lang="en-US" dirty="0" smtClean="0"/>
              <a:t>Model based for doc2Vec.</a:t>
            </a:r>
          </a:p>
          <a:p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github.com/sujitpal/content-engineering-tutorial/blob/master/notebooks/17-word-embeddings.ipynb</a:t>
            </a:r>
            <a:r>
              <a:rPr lang="en-US" dirty="0" smtClean="0"/>
              <a:t> </a:t>
            </a:r>
          </a:p>
          <a:p>
            <a:r>
              <a:rPr lang="en-US" dirty="0"/>
              <a:t>See in tool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localhost:5000/content1?id=6295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keyword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keyword collocations across documents to build an ontology of keywords</a:t>
            </a:r>
          </a:p>
          <a:p>
            <a:r>
              <a:rPr lang="en-US" dirty="0" smtClean="0"/>
              <a:t>See notebook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github.com/sujitpal/content-engineering-tutorial/blob/master/notebooks/18-build-ontology.ipynb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Query expansion</a:t>
            </a:r>
          </a:p>
          <a:p>
            <a:pPr lvl="1"/>
            <a:r>
              <a:rPr lang="en-US" dirty="0" smtClean="0"/>
              <a:t>Ranking keyword similarity</a:t>
            </a:r>
          </a:p>
          <a:p>
            <a:pPr lvl="1"/>
            <a:r>
              <a:rPr lang="en-US" dirty="0" smtClean="0"/>
              <a:t>Reverse approach yields navigable network of documents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Explore options for Content Recommendations.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 Mechanism </a:t>
            </a:r>
            <a:r>
              <a:rPr lang="mr-IN" dirty="0" smtClean="0"/>
              <a:t>–</a:t>
            </a:r>
            <a:r>
              <a:rPr lang="en-US" dirty="0" smtClean="0"/>
              <a:t> recommend documents </a:t>
            </a:r>
            <a:r>
              <a:rPr lang="en-US" dirty="0" smtClean="0"/>
              <a:t>that a user might like to read, given the documents he has already read.</a:t>
            </a:r>
          </a:p>
          <a:p>
            <a:r>
              <a:rPr lang="en-US" dirty="0"/>
              <a:t>Extension of Similar Documents, </a:t>
            </a:r>
            <a:r>
              <a:rPr lang="en-US" dirty="0" smtClean="0"/>
              <a:t>except this has multiple documents as input.</a:t>
            </a:r>
          </a:p>
          <a:p>
            <a:r>
              <a:rPr lang="en-US" dirty="0" smtClean="0"/>
              <a:t>Most techniques </a:t>
            </a:r>
            <a:r>
              <a:rPr lang="en-US" dirty="0" smtClean="0"/>
              <a:t>for </a:t>
            </a:r>
            <a:r>
              <a:rPr lang="en-US" smtClean="0"/>
              <a:t>computing similarity covered </a:t>
            </a:r>
            <a:r>
              <a:rPr lang="en-US" dirty="0" smtClean="0"/>
              <a:t>earlier (e.g., Topic Modeling, Word Vectors, </a:t>
            </a:r>
            <a:r>
              <a:rPr lang="en-US" dirty="0" err="1" smtClean="0"/>
              <a:t>etc</a:t>
            </a:r>
            <a:r>
              <a:rPr lang="en-US" dirty="0" smtClean="0"/>
              <a:t>) can be reused. Here we use NMF (Non-negative Matrix Factorization).</a:t>
            </a:r>
          </a:p>
          <a:p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github.com/sujitpal/content-engineering-tutorial/blob/master/notebooks/19-content-recommender.ipynb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16BBC-28A3-4CA3-A516-D1FD66EF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A9BAD-E136-4822-A91F-8768445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(Vector Space Model / Lucene)</a:t>
            </a:r>
          </a:p>
          <a:p>
            <a:r>
              <a:rPr lang="en-US" dirty="0" smtClean="0"/>
              <a:t>Basic Text Processing</a:t>
            </a:r>
          </a:p>
          <a:p>
            <a:r>
              <a:rPr lang="en-US" dirty="0" smtClean="0"/>
              <a:t>Keyword Extraction</a:t>
            </a:r>
          </a:p>
          <a:p>
            <a:r>
              <a:rPr lang="en-US" dirty="0" smtClean="0"/>
              <a:t>Content Search and Discovery Enhancement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Ontology Construction</a:t>
            </a:r>
          </a:p>
          <a:p>
            <a:r>
              <a:rPr lang="en-US" dirty="0" smtClean="0"/>
              <a:t>Content based Recommendations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Content Engineering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09A99B-6034-43BC-86CA-B96F5690E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9" y="5586740"/>
            <a:ext cx="10515600" cy="589774"/>
          </a:xfrm>
        </p:spPr>
        <p:txBody>
          <a:bodyPr/>
          <a:lstStyle/>
          <a:p>
            <a:pPr algn="r"/>
            <a:r>
              <a:rPr lang="en-US" dirty="0" smtClean="0"/>
              <a:t>Contact: </a:t>
            </a:r>
            <a:r>
              <a:rPr lang="en-US" dirty="0" smtClean="0">
                <a:hlinkClick r:id="rId2"/>
              </a:rPr>
              <a:t>sujit.pal@elsevier.com</a:t>
            </a:r>
            <a:r>
              <a:rPr lang="en-US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20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4BA8AB2-FE0E-49F5-84C9-7F620D736141}"/>
              </a:ext>
            </a:extLst>
          </p:cNvPr>
          <p:cNvSpPr txBox="1">
            <a:spLocks/>
          </p:cNvSpPr>
          <p:nvPr/>
        </p:nvSpPr>
        <p:spPr>
          <a:xfrm>
            <a:off x="855139" y="2313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84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Notebooks and web tool </a:t>
            </a:r>
            <a:r>
              <a:rPr lang="en-US" dirty="0"/>
              <a:t>available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github.com/sujitpal/content-engineering-tutorial</a:t>
            </a:r>
            <a:endParaRPr lang="en-US" dirty="0" smtClean="0"/>
          </a:p>
          <a:p>
            <a:r>
              <a:rPr lang="en-US" dirty="0" smtClean="0"/>
              <a:t>Instructions in data/</a:t>
            </a:r>
            <a:r>
              <a:rPr lang="en-US" dirty="0" err="1" smtClean="0"/>
              <a:t>README.md</a:t>
            </a:r>
            <a:r>
              <a:rPr lang="en-US" dirty="0" smtClean="0"/>
              <a:t> and models/</a:t>
            </a:r>
            <a:r>
              <a:rPr lang="en-US" dirty="0" err="1" smtClean="0"/>
              <a:t>README.md</a:t>
            </a:r>
            <a:r>
              <a:rPr lang="en-US" dirty="0" smtClean="0"/>
              <a:t> about locations of data and models to download.</a:t>
            </a:r>
          </a:p>
          <a:p>
            <a:r>
              <a:rPr lang="en-US" dirty="0" smtClean="0"/>
              <a:t>Parts of the tutorial depends on </a:t>
            </a:r>
            <a:r>
              <a:rPr lang="en-US" dirty="0" err="1" smtClean="0"/>
              <a:t>Solr</a:t>
            </a:r>
            <a:r>
              <a:rPr lang="en-US" dirty="0" smtClean="0"/>
              <a:t> 7.x, please download and install.</a:t>
            </a:r>
          </a:p>
          <a:p>
            <a:r>
              <a:rPr lang="en-US" dirty="0" smtClean="0"/>
              <a:t>Data and models (along with </a:t>
            </a:r>
            <a:r>
              <a:rPr lang="en-US" smtClean="0"/>
              <a:t>all processing) </a:t>
            </a:r>
            <a:r>
              <a:rPr lang="en-US" dirty="0" smtClean="0"/>
              <a:t>available at</a:t>
            </a:r>
          </a:p>
          <a:p>
            <a:pPr lvl="1"/>
            <a:r>
              <a:rPr lang="en-US" dirty="0">
                <a:hlinkClick r:id="rId4"/>
              </a:rPr>
              <a:t>https://drive.google.com/file/d/1uGbrGu5v9yaUKB_26oz_asKe2-SRGtsw/view?usp=sharing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drive.google.com/file/d/1xTB2Qx6roKYxUCWR_uTu4pwGp4iW-rY7/view?usp=sharing</a:t>
            </a:r>
            <a:endParaRPr lang="en-US" dirty="0"/>
          </a:p>
          <a:p>
            <a:r>
              <a:rPr lang="en-US" dirty="0" smtClean="0"/>
              <a:t>Code mostly written using Anaconda Python 3, see </a:t>
            </a:r>
            <a:r>
              <a:rPr lang="en-US" dirty="0" err="1" smtClean="0"/>
              <a:t>requirements.txt</a:t>
            </a:r>
            <a:r>
              <a:rPr lang="en-US" dirty="0" smtClean="0"/>
              <a:t> for full list of additional libraries needed.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documents can be thought of as term-document matrix.</a:t>
            </a:r>
          </a:p>
          <a:p>
            <a:r>
              <a:rPr lang="en-US" dirty="0" smtClean="0"/>
              <a:t>Vector space </a:t>
            </a:r>
            <a:r>
              <a:rPr lang="mr-IN" dirty="0" smtClean="0"/>
              <a:t>–</a:t>
            </a:r>
            <a:r>
              <a:rPr lang="en-US" dirty="0" smtClean="0"/>
              <a:t> each token represents a dimension, weight represents the value along that dimension for the document.</a:t>
            </a:r>
          </a:p>
          <a:p>
            <a:r>
              <a:rPr lang="en-US" dirty="0" smtClean="0"/>
              <a:t>Term Frequency, Inverse Document Frequency</a:t>
            </a:r>
          </a:p>
          <a:p>
            <a:r>
              <a:rPr lang="en-US" dirty="0" smtClean="0"/>
              <a:t>Inverted Index for Search</a:t>
            </a:r>
          </a:p>
          <a:p>
            <a:r>
              <a:rPr lang="en-US" dirty="0" smtClean="0"/>
              <a:t>Dimensionality Reduction as a useful technique for extracting semantics of data.</a:t>
            </a:r>
          </a:p>
          <a:p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github.com/sujitpal/content-engineering-tutorial/blob/master/notebooks/00-vector-space-model.ipynb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NIPS data for </a:t>
            </a:r>
            <a:r>
              <a:rPr lang="en-US" dirty="0" err="1" smtClean="0"/>
              <a:t>Solr</a:t>
            </a:r>
            <a:endParaRPr lang="en-US" dirty="0" smtClean="0"/>
          </a:p>
          <a:p>
            <a:pPr lvl="1"/>
            <a:r>
              <a:rPr lang="en-US" dirty="0" err="1" smtClean="0"/>
              <a:t>Solr</a:t>
            </a:r>
            <a:r>
              <a:rPr lang="en-US" dirty="0" smtClean="0"/>
              <a:t> Field Types</a:t>
            </a:r>
          </a:p>
          <a:p>
            <a:pPr lvl="1"/>
            <a:r>
              <a:rPr lang="en-US" dirty="0" err="1" smtClean="0"/>
              <a:t>Solr</a:t>
            </a:r>
            <a:r>
              <a:rPr lang="en-US" dirty="0" smtClean="0"/>
              <a:t> Analyzer Chain</a:t>
            </a:r>
          </a:p>
          <a:p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github.com/sujitpal/content-engineering-tutorial/blob/master/notebooks/01-preprocess.ipynb</a:t>
            </a:r>
            <a:endParaRPr lang="en-US" dirty="0" smtClean="0"/>
          </a:p>
          <a:p>
            <a:r>
              <a:rPr lang="en-US" dirty="0" smtClean="0"/>
              <a:t>Baseline search implemented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localhost:5000/search0</a:t>
            </a:r>
            <a:endParaRPr lang="en-US" dirty="0" smtClean="0"/>
          </a:p>
          <a:p>
            <a:pPr lvl="1"/>
            <a:r>
              <a:rPr lang="en-US" dirty="0" smtClean="0"/>
              <a:t>Entire search string must appear in title or body.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Improvement </a:t>
            </a:r>
            <a:r>
              <a:rPr lang="mr-IN" dirty="0" smtClean="0"/>
              <a:t>–</a:t>
            </a:r>
            <a:r>
              <a:rPr lang="en-US" dirty="0" smtClean="0"/>
              <a:t> tokenize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search may be too restrictive.</a:t>
            </a:r>
          </a:p>
          <a:p>
            <a:pPr lvl="1"/>
            <a:r>
              <a:rPr lang="en-US" dirty="0" smtClean="0"/>
              <a:t>Example: “neural network with attention mechanism” will return 0 results.</a:t>
            </a:r>
          </a:p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tokenize search string and do OR query with each token.</a:t>
            </a:r>
          </a:p>
          <a:p>
            <a:r>
              <a:rPr lang="en-US" dirty="0"/>
              <a:t>Example in tool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localhost:5000/search1</a:t>
            </a:r>
            <a:endParaRPr lang="en-US" dirty="0" smtClean="0"/>
          </a:p>
          <a:p>
            <a:r>
              <a:rPr lang="en-US" dirty="0" smtClean="0"/>
              <a:t>High recall </a:t>
            </a:r>
            <a:r>
              <a:rPr lang="mr-IN" dirty="0" smtClean="0"/>
              <a:t>–</a:t>
            </a:r>
            <a:r>
              <a:rPr lang="en-US" dirty="0" smtClean="0"/>
              <a:t> too high?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Counts</a:t>
            </a:r>
          </a:p>
          <a:p>
            <a:r>
              <a:rPr lang="en-US" dirty="0" smtClean="0"/>
              <a:t>Figuring out what to keep and what to discard</a:t>
            </a:r>
          </a:p>
          <a:p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github.com/sujitpal/content-engineering-tutorial/blob/master/notebooks/02-wordcounts.ipynb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stopwords maybe a way to make the tokenized OR search less noisy?</a:t>
            </a:r>
          </a:p>
          <a:p>
            <a:r>
              <a:rPr lang="en-US" dirty="0" smtClean="0"/>
              <a:t>Leveraging IDF to detect potential stopwords for the corpus.</a:t>
            </a:r>
          </a:p>
          <a:p>
            <a:r>
              <a:rPr lang="en-US" dirty="0"/>
              <a:t>See notebook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github.com/sujitpal/content-engineering-tutorial/blob/master/notebooks/03-stopwords.ipynb</a:t>
            </a:r>
            <a:endParaRPr lang="en-US" dirty="0" smtClean="0"/>
          </a:p>
          <a:p>
            <a:r>
              <a:rPr lang="en-US" dirty="0" smtClean="0"/>
              <a:t>See it applied </a:t>
            </a:r>
            <a:r>
              <a:rPr lang="en-US" dirty="0"/>
              <a:t>in tool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localhost:5000/search2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keywords?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 keywords in text using Log Likelihood Ratio (LLR)</a:t>
            </a:r>
          </a:p>
          <a:p>
            <a:pPr lvl="1"/>
            <a:r>
              <a:rPr lang="en-US" dirty="0" smtClean="0"/>
              <a:t>Frequent bigrams (can be extended to longer grams)</a:t>
            </a:r>
          </a:p>
          <a:p>
            <a:pPr lvl="1"/>
            <a:r>
              <a:rPr lang="en-US" dirty="0" smtClean="0"/>
              <a:t>Likely collocations </a:t>
            </a:r>
            <a:r>
              <a:rPr lang="mr-IN" dirty="0" smtClean="0"/>
              <a:t>–</a:t>
            </a:r>
            <a:r>
              <a:rPr lang="en-US" dirty="0" smtClean="0"/>
              <a:t> Log Likelihood Ratio method</a:t>
            </a:r>
          </a:p>
          <a:p>
            <a:pPr lvl="1"/>
            <a:r>
              <a:rPr lang="en-US" dirty="0"/>
              <a:t>General family of statistical methods </a:t>
            </a:r>
            <a:r>
              <a:rPr lang="mr-IN" dirty="0"/>
              <a:t>–</a:t>
            </a:r>
            <a:r>
              <a:rPr lang="en-US" dirty="0"/>
              <a:t> others are Chi-squared, t-test,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Notebooks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/>
              <a:t>Frequent Bigrams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github.com/sujitpal/content-engineering-tutorial/blob/master/notebooks/04-bigrams.ipynb</a:t>
            </a:r>
            <a:endParaRPr lang="en-US" dirty="0" smtClean="0"/>
          </a:p>
          <a:p>
            <a:pPr lvl="1"/>
            <a:r>
              <a:rPr lang="en-US" dirty="0"/>
              <a:t>Finding likely bigrams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github.com/sujitpal/content-engineering-tutorial/blob/master/notebooks/05-bigrams-llr.ipynb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 Engineering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1041</Words>
  <Application>Microsoft Macintosh PowerPoint</Application>
  <PresentationFormat>Widescreen</PresentationFormat>
  <Paragraphs>179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Alexana</vt:lpstr>
      <vt:lpstr>Calibri</vt:lpstr>
      <vt:lpstr>Calibri Light</vt:lpstr>
      <vt:lpstr>Mangal</vt:lpstr>
      <vt:lpstr>Arial</vt:lpstr>
      <vt:lpstr>Office Theme</vt:lpstr>
      <vt:lpstr>Content Engineering Tutorial</vt:lpstr>
      <vt:lpstr>Outline</vt:lpstr>
      <vt:lpstr>Pre-requisites</vt:lpstr>
      <vt:lpstr>Vector Space Model</vt:lpstr>
      <vt:lpstr>Processing Data</vt:lpstr>
      <vt:lpstr>Search Improvement – tokenize query</vt:lpstr>
      <vt:lpstr>Exploring Data</vt:lpstr>
      <vt:lpstr>Custom Stopwords</vt:lpstr>
      <vt:lpstr>How about keywords?</vt:lpstr>
      <vt:lpstr>Other keyword detection algorithms</vt:lpstr>
      <vt:lpstr>Removing near-duplicate keywords</vt:lpstr>
      <vt:lpstr>Incorporating keywords into search</vt:lpstr>
      <vt:lpstr>Extracting organizations</vt:lpstr>
      <vt:lpstr>Incorporating Facets into Solr</vt:lpstr>
      <vt:lpstr>Make Content more discoverable</vt:lpstr>
      <vt:lpstr>Topic Modeling</vt:lpstr>
      <vt:lpstr>Word and Document Embeddings</vt:lpstr>
      <vt:lpstr>Building a keyword ontology</vt:lpstr>
      <vt:lpstr>Content Recommendations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DougR</dc:creator>
  <cp:lastModifiedBy>Sujit Pal</cp:lastModifiedBy>
  <cp:revision>53</cp:revision>
  <dcterms:created xsi:type="dcterms:W3CDTF">2018-08-13T15:38:07Z</dcterms:created>
  <dcterms:modified xsi:type="dcterms:W3CDTF">2018-09-05T21:15:21Z</dcterms:modified>
</cp:coreProperties>
</file>